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5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1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733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786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75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5059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660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51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52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3035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5216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7963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0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903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09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0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7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77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5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87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55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611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5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50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875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93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85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12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54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661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3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15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7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53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090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484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246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2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46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2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64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258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95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31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3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48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526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1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511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3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87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6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12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21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31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1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24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999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244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958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537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4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30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09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451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5591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3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905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178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09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312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231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193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05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885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658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22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87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1476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187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062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314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7044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4200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4085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980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076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212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9486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5415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5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874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3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5508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6494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009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359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819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1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4337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92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1048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509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662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164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3722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0958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7324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446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8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29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A2_CR08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0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21.png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hyperlink" Target="http://glencoe.mcgraw-hill.com/sites/0078884829/" TargetMode="Externa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1.xml"/><Relationship Id="rId22" Type="http://schemas.openxmlformats.org/officeDocument/2006/relationships/hyperlink" Target="10Math_A2_CR08.ppt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glencoe.mcgraw-hill.com/sites/0078884829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hyperlink" Target="10Math_A2_CR08.ppt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10Math_A2_CR08.ppt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hyperlink" Target="10Math_A2_CR08.ppt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hyperlink" Target="10Math_A2_CR08.ppt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hyperlink" Target="10Math_A2_CR08.ppt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71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Relationship Id="rId22" Type="http://schemas.openxmlformats.org/officeDocument/2006/relationships/hyperlink" Target="10Math_A2_CR08.ppt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8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82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87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Relationship Id="rId22" Type="http://schemas.openxmlformats.org/officeDocument/2006/relationships/hyperlink" Target="10Math_A2_CR08.ppt" TargetMode="Externa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91.xml"/><Relationship Id="rId21" Type="http://schemas.openxmlformats.org/officeDocument/2006/relationships/hyperlink" Target="10Math_A2_CR08.ppt" TargetMode="Externa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93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98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7897" name="Picture 9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Picture 19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09PreAlg LNHeader08-0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ALG2 LTHeader8-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7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2" name="Picture 18" descr="09_ALG2 EndOf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1" name="Picture 17" descr="09_ALG2 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3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Picture 20" descr="09PreAlg LNHeader08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5" name="Picture 21" descr="09_ALG2 LTHeader8-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0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09_ALG2  Int_01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09_Pre-Algbra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984C"/>
                </a:solidFill>
              </a:rPr>
              <a:t>Over Lesson 8–2</a:t>
            </a:r>
          </a:p>
        </p:txBody>
      </p:sp>
      <p:pic>
        <p:nvPicPr>
          <p:cNvPr id="42009" name="Picture 25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0" name="Picture 26" descr="09PreAlg LNHeader08-0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Picture 27" descr="09_ALG2 LTHeader8-3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4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Picture 15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Picture 16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Picture 24" descr="09_PAlg-Ch Resources">
            <a:hlinkClick r:id="rId21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09PreAlg LNHeader08-0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Picture 26" descr="09_ALG2 LTHeader8-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1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Example_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09PreAlg LNHeader08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Picture 17" descr="09_ALG2 LTHeader8-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Example_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Picture 15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9PreAlg LNHeader08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Picture 17" descr="09_ALG2 LTHeader8-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Example_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Picture 15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09PreAlg LNHeader08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Picture 17" descr="09_ALG2 LTHeader8-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8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8" name="Picture 1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271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Example_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Picture 15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09PreAlg LNHeader08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Picture 17" descr="09_ALG2 LTHeader8-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0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2" name="Picture 1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3735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7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9" name="Picture 11" descr="Example_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3" name="Picture 15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4" name="Picture 16" descr="09PreAlg LNHeader08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5" name="Picture 17" descr="09_ALG2 LTHeader8-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6" name="Picture 1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5" name="Picture 3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475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7" name="Picture 15" descr="09_PAlg-Ch Resources">
            <a:hlinkClick r:id="rId21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8" name="Picture 16" descr="09PreAlg LNHeader08-0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9" name="Picture 17" descr="09_ALG2 LTHeader8-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1" name="Picture 19" descr="Real World Ex_6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0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3.jpe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20.xml"/><Relationship Id="rId7" Type="http://schemas.openxmlformats.org/officeDocument/2006/relationships/image" Target="../media/image3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3.jpe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3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3.jpe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8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tags" Target="../tags/tag32.xml"/><Relationship Id="rId7" Type="http://schemas.openxmlformats.org/officeDocument/2006/relationships/image" Target="../media/image46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3.jpeg"/><Relationship Id="rId5" Type="http://schemas.openxmlformats.org/officeDocument/2006/relationships/image" Target="../media/image31.png"/><Relationship Id="rId10" Type="http://schemas.openxmlformats.org/officeDocument/2006/relationships/image" Target="../media/image49.jpeg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tags" Target="../tags/tag35.xml"/><Relationship Id="rId7" Type="http://schemas.openxmlformats.org/officeDocument/2006/relationships/image" Target="../media/image5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3.jpeg"/><Relationship Id="rId11" Type="http://schemas.openxmlformats.org/officeDocument/2006/relationships/image" Target="../media/image54.jpeg"/><Relationship Id="rId5" Type="http://schemas.openxmlformats.org/officeDocument/2006/relationships/image" Target="../media/image31.png"/><Relationship Id="rId10" Type="http://schemas.openxmlformats.org/officeDocument/2006/relationships/image" Target="../media/image53.jpeg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7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tags" Target="../tags/tag43.xml"/><Relationship Id="rId7" Type="http://schemas.openxmlformats.org/officeDocument/2006/relationships/image" Target="../media/image6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3.jpeg"/><Relationship Id="rId11" Type="http://schemas.openxmlformats.org/officeDocument/2006/relationships/image" Target="../media/image64.jpeg"/><Relationship Id="rId5" Type="http://schemas.openxmlformats.org/officeDocument/2006/relationships/image" Target="../media/image31.png"/><Relationship Id="rId10" Type="http://schemas.openxmlformats.org/officeDocument/2006/relationships/image" Target="../media/image63.jpeg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tags" Target="../tags/tag46.xml"/><Relationship Id="rId7" Type="http://schemas.openxmlformats.org/officeDocument/2006/relationships/image" Target="../media/image60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3.jpeg"/><Relationship Id="rId11" Type="http://schemas.openxmlformats.org/officeDocument/2006/relationships/image" Target="../media/image68.jpeg"/><Relationship Id="rId5" Type="http://schemas.openxmlformats.org/officeDocument/2006/relationships/image" Target="../media/image31.png"/><Relationship Id="rId10" Type="http://schemas.openxmlformats.org/officeDocument/2006/relationships/image" Target="../media/image67.jpeg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3.jpe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69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3.jpe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2.xml"/><Relationship Id="rId7" Type="http://schemas.openxmlformats.org/officeDocument/2006/relationships/image" Target="../media/image3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06" name="Picture 42" descr="09_ALG2 Splash Nat 00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Splash Screen</a:t>
            </a:r>
          </a:p>
        </p:txBody>
      </p:sp>
      <p:pic>
        <p:nvPicPr>
          <p:cNvPr id="36902" name="Picture 38" descr="09_ALG2 Splash 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t="55582" r="54984" b="14404"/>
          <a:stretch>
            <a:fillRect/>
          </a:stretch>
        </p:blipFill>
        <p:spPr bwMode="auto">
          <a:xfrm>
            <a:off x="3124200" y="3810000"/>
            <a:ext cx="3048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3" name="Picture 39" descr="09PreAlg LNHeader08-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4" name="Picture 40" descr="09_ALG2 LTHeader8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0064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EC1D24"/>
                </a:solidFill>
              </a:rPr>
              <a:t>Exponential to Logarithmic Form</a:t>
            </a:r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876300" y="1277938"/>
            <a:ext cx="7705725" cy="646112"/>
            <a:chOff x="552" y="805"/>
            <a:chExt cx="4854" cy="407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552" y="947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Aft>
                  <a:spcPct val="20000"/>
                </a:spcAft>
                <a:buFontTx/>
                <a:buNone/>
              </a:pPr>
              <a:r>
                <a:rPr lang="en-US" alt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B.</a:t>
              </a:r>
              <a:r>
                <a:rPr lang="en-US" alt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Write              in logarithmic form.</a:t>
              </a:r>
            </a:p>
          </p:txBody>
        </p:sp>
        <p:pic>
          <p:nvPicPr>
            <p:cNvPr id="7178" name="Picture 10" descr="ALG02_10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805"/>
              <a:ext cx="683" cy="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533400" y="4570413"/>
            <a:ext cx="8229600" cy="830262"/>
            <a:chOff x="336" y="2879"/>
            <a:chExt cx="5184" cy="523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6" y="3012"/>
              <a:ext cx="51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2913" indent="-1368425">
                <a:spcBef>
                  <a:spcPct val="20000"/>
                </a:spcBef>
                <a:buChar char="•"/>
                <a:tabLst>
                  <a:tab pos="19431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2112963" indent="-285750">
                <a:spcBef>
                  <a:spcPct val="20000"/>
                </a:spcBef>
                <a:buChar char="–"/>
                <a:tabLst>
                  <a:tab pos="19431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2455863" indent="-228600">
                <a:spcBef>
                  <a:spcPct val="20000"/>
                </a:spcBef>
                <a:buChar char="•"/>
                <a:tabLst>
                  <a:tab pos="19431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2798763" indent="-228600">
                <a:spcBef>
                  <a:spcPct val="20000"/>
                </a:spcBef>
                <a:buChar char="–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3141663" indent="-228600">
                <a:spcBef>
                  <a:spcPct val="20000"/>
                </a:spcBef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35988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40560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45132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9704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Tx/>
                <a:buNone/>
              </a:pPr>
              <a:r>
                <a:rPr lang="en-US" altLang="en-US" sz="2400" b="1">
                  <a:solidFill>
                    <a:srgbClr val="00539D"/>
                  </a:solidFill>
                </a:rPr>
                <a:t>Answer:</a:t>
              </a:r>
              <a:r>
                <a:rPr lang="en-US" altLang="en-US" sz="2400">
                  <a:solidFill>
                    <a:srgbClr val="E01B22"/>
                  </a:solidFill>
                </a:rPr>
                <a:t> 	</a:t>
              </a:r>
            </a:p>
          </p:txBody>
        </p:sp>
        <p:pic>
          <p:nvPicPr>
            <p:cNvPr id="7180" name="Picture 12" descr="ALG02_10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07"/>
            <a:stretch>
              <a:fillRect/>
            </a:stretch>
          </p:blipFill>
          <p:spPr bwMode="auto">
            <a:xfrm>
              <a:off x="1476" y="2879"/>
              <a:ext cx="924" cy="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82" name="Picture 14" descr="Lesson 08-03-02_ed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536825"/>
            <a:ext cx="2876550" cy="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0560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876300" y="22098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469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log</a:t>
            </a:r>
            <a:r>
              <a:rPr lang="pt-BR" altLang="en-US" sz="2400" b="1" baseline="-2500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81 = 4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log</a:t>
            </a:r>
            <a:r>
              <a:rPr lang="pt-BR" altLang="en-US" sz="2400" b="1" baseline="-25000">
                <a:solidFill>
                  <a:srgbClr val="000000"/>
                </a:solidFill>
                <a:sym typeface="Symbol" pitchFamily="18" charset="2"/>
              </a:rPr>
              <a:t>4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81 = 3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log</a:t>
            </a:r>
            <a:r>
              <a:rPr lang="pt-BR" altLang="en-US" sz="2400" b="1" baseline="-25000">
                <a:solidFill>
                  <a:srgbClr val="000000"/>
                </a:solidFill>
                <a:sym typeface="Symbol" pitchFamily="18" charset="2"/>
              </a:rPr>
              <a:t>81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3 = 4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log</a:t>
            </a:r>
            <a:r>
              <a:rPr lang="pt-BR" altLang="en-US" sz="2400" b="1" baseline="-2500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4 = 81</a:t>
            </a:r>
          </a:p>
        </p:txBody>
      </p:sp>
      <p:sp>
        <p:nvSpPr>
          <p:cNvPr id="114699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What is 3</a:t>
            </a:r>
            <a:r>
              <a:rPr lang="en-US" altLang="en-US" sz="2400" b="1" baseline="40000">
                <a:solidFill>
                  <a:srgbClr val="00539D"/>
                </a:solidFill>
                <a:cs typeface="Times New Roman" pitchFamily="18" charset="0"/>
              </a:rPr>
              <a:t>4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= 81 written in logarithmic form?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9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  <p:bldP spid="114698" grpId="0" autoUpdateAnimBg="0"/>
      <p:bldP spid="11469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49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124935" name="Oval 7"/>
          <p:cNvSpPr>
            <a:spLocks noChangeArrowheads="1"/>
          </p:cNvSpPr>
          <p:nvPr/>
        </p:nvSpPr>
        <p:spPr bwMode="auto">
          <a:xfrm>
            <a:off x="901700" y="49911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493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938" name="Group 10"/>
          <p:cNvGrpSpPr>
            <a:grpSpLocks/>
          </p:cNvGrpSpPr>
          <p:nvPr/>
        </p:nvGrpSpPr>
        <p:grpSpPr bwMode="auto">
          <a:xfrm>
            <a:off x="533400" y="1277938"/>
            <a:ext cx="8305800" cy="647700"/>
            <a:chOff x="336" y="805"/>
            <a:chExt cx="5232" cy="408"/>
          </a:xfrm>
        </p:grpSpPr>
        <p:sp>
          <p:nvSpPr>
            <p:cNvPr id="124939" name="TPQuestion"/>
            <p:cNvSpPr>
              <a:spLocks noChangeArrowheads="1"/>
            </p:cNvSpPr>
            <p:nvPr/>
          </p:nvSpPr>
          <p:spPr bwMode="auto">
            <a:xfrm>
              <a:off x="336" y="948"/>
              <a:ext cx="5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8001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12573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17145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21717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E01B22"/>
                  </a:solidFill>
                  <a:cs typeface="Times New Roman" pitchFamily="18" charset="0"/>
                </a:rPr>
                <a:t>B.</a:t>
              </a:r>
              <a:r>
                <a:rPr lang="en-US" altLang="en-US" sz="2400" b="1">
                  <a:solidFill>
                    <a:srgbClr val="00539D"/>
                  </a:solidFill>
                  <a:cs typeface="Times New Roman" pitchFamily="18" charset="0"/>
                </a:rPr>
                <a:t> What is             written in logarithmic form?</a:t>
              </a:r>
            </a:p>
          </p:txBody>
        </p:sp>
        <p:pic>
          <p:nvPicPr>
            <p:cNvPr id="124940" name="Picture 12" descr="ALG02_10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805"/>
              <a:ext cx="649" cy="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941" name="Group 13"/>
          <p:cNvGrpSpPr>
            <a:grpSpLocks/>
          </p:cNvGrpSpPr>
          <p:nvPr/>
        </p:nvGrpSpPr>
        <p:grpSpPr bwMode="auto">
          <a:xfrm>
            <a:off x="914400" y="2206625"/>
            <a:ext cx="2790825" cy="3416300"/>
            <a:chOff x="576" y="1390"/>
            <a:chExt cx="1758" cy="2152"/>
          </a:xfrm>
        </p:grpSpPr>
        <p:sp>
          <p:nvSpPr>
            <p:cNvPr id="124942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392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24943" name="Picture 15" descr="ALG02_10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404"/>
            <a:stretch>
              <a:fillRect/>
            </a:stretch>
          </p:blipFill>
          <p:spPr bwMode="auto">
            <a:xfrm>
              <a:off x="946" y="3055"/>
              <a:ext cx="919" cy="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4" name="Picture 16" descr="ALG02_10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248" b="25632"/>
            <a:stretch>
              <a:fillRect/>
            </a:stretch>
          </p:blipFill>
          <p:spPr bwMode="auto">
            <a:xfrm>
              <a:off x="946" y="2393"/>
              <a:ext cx="919" cy="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5" name="Picture 17" descr="ALG02_10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80" b="52771"/>
            <a:stretch>
              <a:fillRect/>
            </a:stretch>
          </p:blipFill>
          <p:spPr bwMode="auto">
            <a:xfrm>
              <a:off x="946" y="1860"/>
              <a:ext cx="919" cy="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46" name="Picture 18" descr="ALG02_10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931"/>
            <a:stretch>
              <a:fillRect/>
            </a:stretch>
          </p:blipFill>
          <p:spPr bwMode="auto">
            <a:xfrm>
              <a:off x="946" y="1390"/>
              <a:ext cx="919" cy="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518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EC1D24"/>
                </a:solidFill>
              </a:rPr>
              <a:t>Evaluate Logarithmic Expressions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Evaluate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3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243.</a:t>
            </a:r>
            <a:endParaRPr lang="en-US" altLang="en-US" sz="2400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" y="2232025"/>
            <a:ext cx="80772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7600" indent="-3314700">
              <a:tabLst>
                <a:tab pos="1428750" algn="r"/>
                <a:tab pos="154305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829050">
              <a:tabLst>
                <a:tab pos="1428750" algn="r"/>
                <a:tab pos="154305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943350">
              <a:tabLst>
                <a:tab pos="1428750" algn="r"/>
                <a:tab pos="154305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057650">
              <a:tabLst>
                <a:tab pos="1428750" algn="r"/>
                <a:tab pos="154305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71950">
              <a:tabLst>
                <a:tab pos="1428750" algn="r"/>
                <a:tab pos="154305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629150"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154305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86350"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154305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543550"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154305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000750"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154305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log</a:t>
            </a:r>
            <a:r>
              <a:rPr lang="en-US" altLang="en-US" sz="2400" baseline="-25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243	= 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y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Let the logarithm equal 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y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243	= 3</a:t>
            </a:r>
            <a:r>
              <a:rPr lang="en-US" altLang="en-US" sz="2400" i="1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y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Definition of logarithm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3</a:t>
            </a:r>
            <a:r>
              <a:rPr lang="en-US" alt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 3</a:t>
            </a:r>
            <a:r>
              <a:rPr lang="en-US" altLang="en-US" sz="2400" i="1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y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243 = 3</a:t>
            </a:r>
            <a:r>
              <a:rPr lang="en-US" alt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</a:t>
            </a:r>
            <a:endParaRPr lang="en-US" alt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5	= 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y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Property of Equality for Exponential Functions</a:t>
            </a:r>
            <a:endParaRPr lang="en-US" altLang="en-US" sz="2400" baseline="40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33400" y="5240338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So, log</a:t>
            </a:r>
            <a:r>
              <a:rPr lang="en-US" altLang="en-US" sz="2400" baseline="-25000">
                <a:solidFill>
                  <a:srgbClr val="E01B22"/>
                </a:solidFill>
              </a:rPr>
              <a:t>3</a:t>
            </a:r>
            <a:r>
              <a:rPr lang="en-US" altLang="en-US" sz="2400">
                <a:solidFill>
                  <a:srgbClr val="E01B22"/>
                </a:solidFill>
              </a:rPr>
              <a:t> 243 = 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3625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 advAuto="0"/>
      <p:bldP spid="9221" grpId="0" build="p" autoUpdateAnimBg="0"/>
      <p:bldP spid="922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876300" y="31242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20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1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2" name="TPQuestion"/>
          <p:cNvSpPr>
            <a:spLocks noChangeArrowheads="1"/>
          </p:cNvSpPr>
          <p:nvPr/>
        </p:nvSpPr>
        <p:spPr bwMode="auto">
          <a:xfrm>
            <a:off x="533400" y="1504950"/>
            <a:ext cx="7953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Evaluate log</a:t>
            </a:r>
            <a:r>
              <a:rPr lang="en-US" altLang="en-US" sz="2400" b="1" baseline="-25000">
                <a:solidFill>
                  <a:srgbClr val="00539D"/>
                </a:solidFill>
                <a:cs typeface="Times New Roman" pitchFamily="18" charset="0"/>
              </a:rPr>
              <a:t>10 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1000.</a:t>
            </a:r>
          </a:p>
        </p:txBody>
      </p:sp>
      <p:grpSp>
        <p:nvGrpSpPr>
          <p:cNvPr id="115723" name="Group 11"/>
          <p:cNvGrpSpPr>
            <a:grpSpLocks/>
          </p:cNvGrpSpPr>
          <p:nvPr/>
        </p:nvGrpSpPr>
        <p:grpSpPr bwMode="auto">
          <a:xfrm>
            <a:off x="914400" y="2024063"/>
            <a:ext cx="2790825" cy="3411537"/>
            <a:chOff x="576" y="1275"/>
            <a:chExt cx="1758" cy="2149"/>
          </a:xfrm>
        </p:grpSpPr>
        <p:sp>
          <p:nvSpPr>
            <p:cNvPr id="115724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392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>
                  <a:solidFill>
                    <a:srgbClr val="000000"/>
                  </a:solidFill>
                  <a:sym typeface="Symbol" pitchFamily="18" charset="2"/>
                </a:rPr>
                <a:t>3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>
                  <a:solidFill>
                    <a:srgbClr val="000000"/>
                  </a:solidFill>
                  <a:sym typeface="Symbol" pitchFamily="18" charset="2"/>
                </a:rPr>
                <a:t>30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>
                  <a:solidFill>
                    <a:srgbClr val="000000"/>
                  </a:solidFill>
                  <a:sym typeface="Symbol" pitchFamily="18" charset="2"/>
                </a:rPr>
                <a:t>10,000</a:t>
              </a:r>
            </a:p>
          </p:txBody>
        </p:sp>
        <p:pic>
          <p:nvPicPr>
            <p:cNvPr id="115725" name="Picture 13" descr="ALG02_123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275"/>
              <a:ext cx="191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302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 animBg="1"/>
      <p:bldP spid="1157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</a:t>
            </a:r>
          </a:p>
        </p:txBody>
      </p:sp>
      <p:pic>
        <p:nvPicPr>
          <p:cNvPr id="120836" name="Picture 4" descr="ALG2-CH08-493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43000"/>
            <a:ext cx="8239125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89361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Graph Logarithmic Functions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Graph the function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) =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</a:t>
            </a:r>
            <a:endParaRPr lang="en-US" altLang="en-US" sz="2400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533400" y="2232025"/>
            <a:ext cx="80772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7600" indent="-331470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8290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9433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0576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719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6291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863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5435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0007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Step 1	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Identify the base.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3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Step 2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Determine points on the graph.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533400" y="4852988"/>
            <a:ext cx="80772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7600" indent="-331470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8290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9433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0576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719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6291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863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5435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0007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Step 3	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Plot the points and sketch the graph.</a:t>
            </a:r>
          </a:p>
        </p:txBody>
      </p:sp>
      <p:grpSp>
        <p:nvGrpSpPr>
          <p:cNvPr id="93197" name="Group 13"/>
          <p:cNvGrpSpPr>
            <a:grpSpLocks/>
          </p:cNvGrpSpPr>
          <p:nvPr/>
        </p:nvGrpSpPr>
        <p:grpSpPr bwMode="auto">
          <a:xfrm>
            <a:off x="533400" y="3571875"/>
            <a:ext cx="8077200" cy="1222375"/>
            <a:chOff x="336" y="2250"/>
            <a:chExt cx="5088" cy="770"/>
          </a:xfrm>
        </p:grpSpPr>
        <p:sp>
          <p:nvSpPr>
            <p:cNvPr id="93190" name="Text Box 6"/>
            <p:cNvSpPr txBox="1">
              <a:spLocks noChangeArrowheads="1"/>
            </p:cNvSpPr>
            <p:nvPr/>
          </p:nvSpPr>
          <p:spPr bwMode="auto">
            <a:xfrm>
              <a:off x="336" y="2272"/>
              <a:ext cx="508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828800" indent="-148590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82905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394335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405765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417195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629150" fontAlgn="base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5086350" fontAlgn="base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5543550" fontAlgn="base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6000750" fontAlgn="base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Because 3 &gt; 1, use the points             </a:t>
              </a:r>
              <a:br>
                <a:rPr lang="en-US" alt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</a:br>
              <a:r>
                <a:rPr lang="en-US" alt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(1, 0), and (</a:t>
              </a:r>
              <a:r>
                <a:rPr lang="en-US" alt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, 1).</a:t>
              </a:r>
            </a:p>
          </p:txBody>
        </p:sp>
        <p:pic>
          <p:nvPicPr>
            <p:cNvPr id="93195" name="Picture 11" descr="8-3-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402" b="50859"/>
            <a:stretch>
              <a:fillRect/>
            </a:stretch>
          </p:blipFill>
          <p:spPr bwMode="auto">
            <a:xfrm>
              <a:off x="4140" y="2250"/>
              <a:ext cx="84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3196" name="Picture 12" descr="8-3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0"/>
          <a:stretch>
            <a:fillRect/>
          </a:stretch>
        </p:blipFill>
        <p:spPr bwMode="auto">
          <a:xfrm>
            <a:off x="2425700" y="5384800"/>
            <a:ext cx="2806700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2458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 autoUpdateAnimBg="0" advAuto="0"/>
      <p:bldP spid="93189" grpId="0" build="p" autoUpdateAnimBg="0"/>
      <p:bldP spid="9319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Graph Logarithmic Functions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533400" y="1574800"/>
            <a:ext cx="80772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7600" indent="-331470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8290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9433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0576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719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6291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863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5435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0007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(1, 0)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(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1) → (3, 1)</a:t>
            </a: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533400" y="3109913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</a:t>
            </a:r>
          </a:p>
        </p:txBody>
      </p:sp>
      <p:pic>
        <p:nvPicPr>
          <p:cNvPr id="125965" name="Picture 13" descr="E-8-3-4A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2705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4678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build="p" autoUpdateAnimBg="0" advAuto="0"/>
      <p:bldP spid="12596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Graph Logarithmic Functions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533400" y="2232025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7600" indent="-331470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8290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9433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0576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719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6291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863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5435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0007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Step 1	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Identify the base.	</a:t>
            </a:r>
          </a:p>
        </p:txBody>
      </p:sp>
      <p:grpSp>
        <p:nvGrpSpPr>
          <p:cNvPr id="94216" name="Group 8"/>
          <p:cNvGrpSpPr>
            <a:grpSpLocks/>
          </p:cNvGrpSpPr>
          <p:nvPr/>
        </p:nvGrpSpPr>
        <p:grpSpPr bwMode="auto">
          <a:xfrm>
            <a:off x="876300" y="1495425"/>
            <a:ext cx="7705725" cy="762000"/>
            <a:chOff x="552" y="942"/>
            <a:chExt cx="4854" cy="480"/>
          </a:xfrm>
        </p:grpSpPr>
        <p:sp>
          <p:nvSpPr>
            <p:cNvPr id="94212" name="Rectangle 4"/>
            <p:cNvSpPr>
              <a:spLocks noChangeArrowheads="1"/>
            </p:cNvSpPr>
            <p:nvPr/>
          </p:nvSpPr>
          <p:spPr bwMode="auto">
            <a:xfrm>
              <a:off x="552" y="947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Aft>
                  <a:spcPct val="20000"/>
                </a:spcAft>
                <a:buFontTx/>
                <a:buNone/>
              </a:pPr>
              <a:r>
                <a:rPr lang="en-US" alt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B.</a:t>
              </a:r>
              <a:r>
                <a:rPr lang="en-US" alt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n-US" alt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Graph the function</a:t>
              </a:r>
              <a:endPara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94215" name="Picture 7" descr="8-3-4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224" b="69131"/>
            <a:stretch>
              <a:fillRect/>
            </a:stretch>
          </p:blipFill>
          <p:spPr bwMode="auto">
            <a:xfrm>
              <a:off x="2640" y="942"/>
              <a:ext cx="117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533400" y="3676650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7600" indent="-331470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8290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9433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0576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719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6291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863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5435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0007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Step 2	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Determine points on the graph.</a:t>
            </a:r>
          </a:p>
        </p:txBody>
      </p:sp>
      <p:pic>
        <p:nvPicPr>
          <p:cNvPr id="94218" name="Picture 10" descr="8-3-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2" r="87929" b="38263"/>
          <a:stretch>
            <a:fillRect/>
          </a:stretch>
        </p:blipFill>
        <p:spPr bwMode="auto">
          <a:xfrm>
            <a:off x="2413000" y="2616200"/>
            <a:ext cx="942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1" name="Picture 13" descr="8-3-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9"/>
          <a:stretch>
            <a:fillRect/>
          </a:stretch>
        </p:blipFill>
        <p:spPr bwMode="auto">
          <a:xfrm>
            <a:off x="2425700" y="4187825"/>
            <a:ext cx="5703888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0499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build="p" autoUpdateAnimBg="0"/>
      <p:bldP spid="9421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Graph Logarithmic Functions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33400" y="1485900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7600" indent="-331470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8290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9433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0576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71950"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6291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863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5435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00075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Step 3	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Sketch the graph.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533400" y="2690813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</a:t>
            </a:r>
          </a:p>
        </p:txBody>
      </p:sp>
      <p:pic>
        <p:nvPicPr>
          <p:cNvPr id="126993" name="Picture 17" descr="E-8-3-4B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628900"/>
            <a:ext cx="31908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8051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build="p" autoUpdateAnimBg="0" advAuto="0"/>
      <p:bldP spid="12698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>
                <a:solidFill>
                  <a:srgbClr val="000000"/>
                </a:solidFill>
              </a:rPr>
              <a:t>You found the inverse of a function.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(Lesson 7–2)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Evaluate logarithmic expressions.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47053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Graph logarithmic functions.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4484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800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128006" name="TPQuestion"/>
          <p:cNvSpPr>
            <a:spLocks noChangeArrowheads="1"/>
          </p:cNvSpPr>
          <p:nvPr/>
        </p:nvSpPr>
        <p:spPr bwMode="auto">
          <a:xfrm>
            <a:off x="476250" y="1492250"/>
            <a:ext cx="8020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Graph the function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f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(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) = log</a:t>
            </a:r>
            <a:r>
              <a:rPr lang="en-US" altLang="en-US" sz="2400" b="1" baseline="-25000">
                <a:solidFill>
                  <a:srgbClr val="00539D"/>
                </a:solidFill>
                <a:cs typeface="Times New Roman" pitchFamily="18" charset="0"/>
              </a:rPr>
              <a:t>5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8007" name="Oval 7"/>
          <p:cNvSpPr>
            <a:spLocks noChangeArrowheads="1"/>
          </p:cNvSpPr>
          <p:nvPr/>
        </p:nvSpPr>
        <p:spPr bwMode="auto">
          <a:xfrm>
            <a:off x="3886200" y="38481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8008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9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018" name="Group 18"/>
          <p:cNvGrpSpPr>
            <a:grpSpLocks/>
          </p:cNvGrpSpPr>
          <p:nvPr/>
        </p:nvGrpSpPr>
        <p:grpSpPr bwMode="auto">
          <a:xfrm>
            <a:off x="857250" y="1981200"/>
            <a:ext cx="5314950" cy="3733800"/>
            <a:chOff x="540" y="1248"/>
            <a:chExt cx="3348" cy="2352"/>
          </a:xfrm>
        </p:grpSpPr>
        <p:sp>
          <p:nvSpPr>
            <p:cNvPr id="128005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" y="1248"/>
              <a:ext cx="2820" cy="1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035300" indent="-30353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40005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44958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49530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54102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58674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63246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67818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72390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 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endParaRPr lang="pt-BR" altLang="en-US" sz="2400" b="1">
                <a:solidFill>
                  <a:srgbClr val="00539D"/>
                </a:solidFill>
                <a:sym typeface="Symbol" pitchFamily="18" charset="2"/>
              </a:endParaRP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28010" name="Picture 10" descr="E-8-3-4C-CY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592"/>
              <a:ext cx="1008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011" name="Picture 11" descr="E-8-3-4A-CY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344"/>
              <a:ext cx="1008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015" name="Picture 15" descr="E-8-3-4B-D-CY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344"/>
              <a:ext cx="1008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017" name="Picture 17" descr="E-8-3-4D-CY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92"/>
              <a:ext cx="996" cy="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3076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utoUpdateAnimBg="0"/>
      <p:bldP spid="1280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838200" y="21971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6744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5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747" name="Group 11"/>
          <p:cNvGrpSpPr>
            <a:grpSpLocks/>
          </p:cNvGrpSpPr>
          <p:nvPr/>
        </p:nvGrpSpPr>
        <p:grpSpPr bwMode="auto">
          <a:xfrm>
            <a:off x="476250" y="1492250"/>
            <a:ext cx="8020050" cy="717550"/>
            <a:chOff x="300" y="940"/>
            <a:chExt cx="5052" cy="452"/>
          </a:xfrm>
        </p:grpSpPr>
        <p:sp>
          <p:nvSpPr>
            <p:cNvPr id="116742" name="TPQuestion"/>
            <p:cNvSpPr>
              <a:spLocks noChangeArrowheads="1"/>
            </p:cNvSpPr>
            <p:nvPr/>
          </p:nvSpPr>
          <p:spPr bwMode="auto">
            <a:xfrm>
              <a:off x="300" y="940"/>
              <a:ext cx="50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8001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12573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17145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21717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E01B22"/>
                  </a:solidFill>
                  <a:cs typeface="Times New Roman" pitchFamily="18" charset="0"/>
                </a:rPr>
                <a:t>B.</a:t>
              </a:r>
              <a:r>
                <a:rPr lang="en-US" altLang="en-US" sz="2400" b="1">
                  <a:solidFill>
                    <a:srgbClr val="00539D"/>
                  </a:solidFill>
                  <a:cs typeface="Times New Roman" pitchFamily="18" charset="0"/>
                </a:rPr>
                <a:t> Graph the function                    .</a:t>
              </a:r>
            </a:p>
          </p:txBody>
        </p:sp>
        <p:pic>
          <p:nvPicPr>
            <p:cNvPr id="116746" name="Picture 10" descr="8-3-4-CY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" y="941"/>
              <a:ext cx="1116" cy="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6754" name="Group 18"/>
          <p:cNvGrpSpPr>
            <a:grpSpLocks/>
          </p:cNvGrpSpPr>
          <p:nvPr/>
        </p:nvGrpSpPr>
        <p:grpSpPr bwMode="auto">
          <a:xfrm>
            <a:off x="857250" y="2162175"/>
            <a:ext cx="5086350" cy="3962400"/>
            <a:chOff x="540" y="1392"/>
            <a:chExt cx="3204" cy="2496"/>
          </a:xfrm>
        </p:grpSpPr>
        <p:sp>
          <p:nvSpPr>
            <p:cNvPr id="116741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" y="1408"/>
              <a:ext cx="2820" cy="1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86050" indent="-26860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40005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44958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49530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54102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58674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63246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67818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72390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 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endParaRPr lang="pt-BR" altLang="en-US" sz="2400" b="1">
                <a:solidFill>
                  <a:srgbClr val="00539D"/>
                </a:solidFill>
                <a:sym typeface="Symbol" pitchFamily="18" charset="2"/>
              </a:endParaRP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16750" name="Picture 14" descr="E-8-3-4B-A-CY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" y="1392"/>
              <a:ext cx="1152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751" name="Picture 15" descr="E-8-3-4B-B-CY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392"/>
              <a:ext cx="1152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752" name="Picture 16" descr="E-8-3-4B-C-CY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" y="2688"/>
              <a:ext cx="1152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753" name="Picture 17" descr="E-8-3-4B-D-CYP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736"/>
              <a:ext cx="1152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881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</a:t>
            </a:r>
          </a:p>
        </p:txBody>
      </p:sp>
      <p:pic>
        <p:nvPicPr>
          <p:cNvPr id="121860" name="Picture 4" descr="ALG2-CH08-494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742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5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Graph Logarithmic Functions</a:t>
            </a:r>
          </a:p>
        </p:txBody>
      </p:sp>
      <p:pic>
        <p:nvPicPr>
          <p:cNvPr id="96261" name="Picture 5" descr="8-3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2"/>
          <a:stretch>
            <a:fillRect/>
          </a:stretch>
        </p:blipFill>
        <p:spPr bwMode="auto">
          <a:xfrm>
            <a:off x="885825" y="1308100"/>
            <a:ext cx="6707188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33400" y="2312988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 marL="3771900">
              <a:defRPr>
                <a:solidFill>
                  <a:schemeClr val="tx1"/>
                </a:solidFill>
                <a:latin typeface="Arial" charset="0"/>
              </a:defRPr>
            </a:lvl2pPr>
            <a:lvl3pPr marL="3886200">
              <a:defRPr>
                <a:solidFill>
                  <a:schemeClr val="tx1"/>
                </a:solidFill>
                <a:latin typeface="Arial" charset="0"/>
              </a:defRPr>
            </a:lvl3pPr>
            <a:lvl4pPr marL="4000500">
              <a:defRPr>
                <a:solidFill>
                  <a:schemeClr val="tx1"/>
                </a:solidFill>
                <a:latin typeface="Arial" charset="0"/>
              </a:defRPr>
            </a:lvl4pPr>
            <a:lvl5pPr marL="4114800">
              <a:defRPr>
                <a:solidFill>
                  <a:schemeClr val="tx1"/>
                </a:solidFill>
                <a:latin typeface="Arial" charset="0"/>
              </a:defRPr>
            </a:lvl5pPr>
            <a:lvl6pPr marL="457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502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5486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94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This represents a transformation of the graph 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 i="1">
                <a:solidFill>
                  <a:srgbClr val="000000"/>
                </a:solidFill>
              </a:rPr>
              <a:t>f</a:t>
            </a:r>
            <a:r>
              <a:rPr lang="en-US" altLang="en-US" sz="2400">
                <a:solidFill>
                  <a:srgbClr val="000000"/>
                </a:solidFill>
              </a:rPr>
              <a:t>(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) = log</a:t>
            </a:r>
            <a:r>
              <a:rPr lang="en-US" altLang="en-US" sz="2400" baseline="-25000">
                <a:solidFill>
                  <a:srgbClr val="000000"/>
                </a:solidFill>
              </a:rPr>
              <a:t>6 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96269" name="Group 13"/>
          <p:cNvGrpSpPr>
            <a:grpSpLocks/>
          </p:cNvGrpSpPr>
          <p:nvPr/>
        </p:nvGrpSpPr>
        <p:grpSpPr bwMode="auto">
          <a:xfrm>
            <a:off x="533400" y="3067050"/>
            <a:ext cx="8077200" cy="846138"/>
            <a:chOff x="336" y="1932"/>
            <a:chExt cx="5088" cy="533"/>
          </a:xfrm>
        </p:grpSpPr>
        <p:pic>
          <p:nvPicPr>
            <p:cNvPr id="96268" name="Picture 12" descr="8-3-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98" r="85814" b="53748"/>
            <a:stretch>
              <a:fillRect/>
            </a:stretch>
          </p:blipFill>
          <p:spPr bwMode="auto">
            <a:xfrm>
              <a:off x="864" y="1932"/>
              <a:ext cx="605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336" y="2080"/>
              <a:ext cx="508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71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3886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4000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4114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5029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5486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94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50000"/>
                </a:spcAft>
              </a:pPr>
              <a:r>
                <a:rPr lang="en-US" altLang="en-US" sz="2400">
                  <a:solidFill>
                    <a:srgbClr val="000000"/>
                  </a:solidFill>
                  <a:cs typeface="Arial" charset="0"/>
                </a:rPr>
                <a:t>●             : The graph is compressed vertically.</a:t>
              </a:r>
            </a:p>
          </p:txBody>
        </p:sp>
      </p:grp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533400" y="4176713"/>
            <a:ext cx="80772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 marL="3771900">
              <a:defRPr>
                <a:solidFill>
                  <a:schemeClr val="tx1"/>
                </a:solidFill>
                <a:latin typeface="Arial" charset="0"/>
              </a:defRPr>
            </a:lvl2pPr>
            <a:lvl3pPr marL="3886200">
              <a:defRPr>
                <a:solidFill>
                  <a:schemeClr val="tx1"/>
                </a:solidFill>
                <a:latin typeface="Arial" charset="0"/>
              </a:defRPr>
            </a:lvl3pPr>
            <a:lvl4pPr marL="4000500">
              <a:defRPr>
                <a:solidFill>
                  <a:schemeClr val="tx1"/>
                </a:solidFill>
                <a:latin typeface="Arial" charset="0"/>
              </a:defRPr>
            </a:lvl4pPr>
            <a:lvl5pPr marL="4114800">
              <a:defRPr>
                <a:solidFill>
                  <a:schemeClr val="tx1"/>
                </a:solidFill>
                <a:latin typeface="Arial" charset="0"/>
              </a:defRPr>
            </a:lvl5pPr>
            <a:lvl6pPr marL="457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502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5486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94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●   </a:t>
            </a:r>
            <a:r>
              <a:rPr lang="en-US" altLang="en-US" sz="2400" i="1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 = 0: There is no horizontal shift.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●   </a:t>
            </a:r>
            <a:r>
              <a:rPr lang="en-US" altLang="en-US" sz="2400" i="1">
                <a:solidFill>
                  <a:srgbClr val="000000"/>
                </a:solidFill>
              </a:rPr>
              <a:t>k</a:t>
            </a:r>
            <a:r>
              <a:rPr lang="en-US" altLang="en-US" sz="2400">
                <a:solidFill>
                  <a:srgbClr val="000000"/>
                </a:solidFill>
              </a:rPr>
              <a:t> = –1: The graph is translated 1 unit down.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2776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build="p" autoUpdateAnimBg="0"/>
      <p:bldP spid="9626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5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Graph Logarithmic Functions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33400" y="14986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</a:t>
            </a:r>
          </a:p>
        </p:txBody>
      </p:sp>
      <p:pic>
        <p:nvPicPr>
          <p:cNvPr id="97292" name="Picture 12" descr="E-8-3-5A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581150"/>
            <a:ext cx="3656012" cy="36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9821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5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Graph Logarithmic Functions</a:t>
            </a:r>
          </a:p>
        </p:txBody>
      </p:sp>
      <p:pic>
        <p:nvPicPr>
          <p:cNvPr id="129028" name="Picture 4" descr="8-3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33067"/>
          <a:stretch>
            <a:fillRect/>
          </a:stretch>
        </p:blipFill>
        <p:spPr bwMode="auto">
          <a:xfrm>
            <a:off x="885825" y="1495425"/>
            <a:ext cx="670718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1" name="Picture 7" descr="8-3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3"/>
          <a:stretch>
            <a:fillRect/>
          </a:stretch>
        </p:blipFill>
        <p:spPr bwMode="auto">
          <a:xfrm>
            <a:off x="863600" y="2219325"/>
            <a:ext cx="6707188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533400" y="3657600"/>
            <a:ext cx="8077200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 marL="3771900">
              <a:defRPr>
                <a:solidFill>
                  <a:schemeClr val="tx1"/>
                </a:solidFill>
                <a:latin typeface="Arial" charset="0"/>
              </a:defRPr>
            </a:lvl2pPr>
            <a:lvl3pPr marL="3886200">
              <a:defRPr>
                <a:solidFill>
                  <a:schemeClr val="tx1"/>
                </a:solidFill>
                <a:latin typeface="Arial" charset="0"/>
              </a:defRPr>
            </a:lvl3pPr>
            <a:lvl4pPr marL="4000500">
              <a:defRPr>
                <a:solidFill>
                  <a:schemeClr val="tx1"/>
                </a:solidFill>
                <a:latin typeface="Arial" charset="0"/>
              </a:defRPr>
            </a:lvl4pPr>
            <a:lvl5pPr marL="4114800">
              <a:defRPr>
                <a:solidFill>
                  <a:schemeClr val="tx1"/>
                </a:solidFill>
                <a:latin typeface="Arial" charset="0"/>
              </a:defRPr>
            </a:lvl5pPr>
            <a:lvl6pPr marL="457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5029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5486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94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●   |</a:t>
            </a:r>
            <a:r>
              <a:rPr lang="en-US" altLang="en-US" sz="2400" i="1">
                <a:solidFill>
                  <a:srgbClr val="000000"/>
                </a:solidFill>
                <a:cs typeface="Arial" charset="0"/>
              </a:rPr>
              <a:t>a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| = 4: The graph expands vertically.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 i="1">
                <a:solidFill>
                  <a:srgbClr val="000000"/>
                </a:solidFill>
                <a:cs typeface="Arial" charset="0"/>
              </a:rPr>
              <a:t>●   h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 = –2: The graph is translated 2 units to the left.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●   </a:t>
            </a:r>
            <a:r>
              <a:rPr lang="en-US" altLang="en-US" sz="2400" i="1">
                <a:solidFill>
                  <a:srgbClr val="000000"/>
                </a:solidFill>
              </a:rPr>
              <a:t>k</a:t>
            </a:r>
            <a:r>
              <a:rPr lang="en-US" altLang="en-US" sz="2400">
                <a:solidFill>
                  <a:srgbClr val="000000"/>
                </a:solidFill>
              </a:rPr>
              <a:t> = 0: There is no vertical shift.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0214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9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5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Graph Logarithmic Functions</a:t>
            </a: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533400" y="14986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</a:t>
            </a:r>
          </a:p>
        </p:txBody>
      </p:sp>
      <p:pic>
        <p:nvPicPr>
          <p:cNvPr id="130059" name="Picture 11" descr="E-8-3-5B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543050"/>
            <a:ext cx="4113213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0655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77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5</a:t>
            </a: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3784600" y="22098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7768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9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0" name="Picture 10" descr="8-3-5-CY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3"/>
          <a:stretch>
            <a:fillRect/>
          </a:stretch>
        </p:blipFill>
        <p:spPr bwMode="auto">
          <a:xfrm>
            <a:off x="876300" y="1308100"/>
            <a:ext cx="58054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776" name="Group 16"/>
          <p:cNvGrpSpPr>
            <a:grpSpLocks/>
          </p:cNvGrpSpPr>
          <p:nvPr/>
        </p:nvGrpSpPr>
        <p:grpSpPr bwMode="auto">
          <a:xfrm>
            <a:off x="857250" y="2260600"/>
            <a:ext cx="5262563" cy="3630613"/>
            <a:chOff x="540" y="1424"/>
            <a:chExt cx="3315" cy="2287"/>
          </a:xfrm>
        </p:grpSpPr>
        <p:sp>
          <p:nvSpPr>
            <p:cNvPr id="117765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" y="1424"/>
              <a:ext cx="2724" cy="1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921000" indent="-292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34925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39878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44450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49022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53594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58166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62738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67310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  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endParaRPr lang="pt-BR" altLang="en-US" sz="2400" b="1">
                <a:solidFill>
                  <a:srgbClr val="000000"/>
                </a:solidFill>
                <a:sym typeface="Symbol" pitchFamily="18" charset="2"/>
              </a:endParaRP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17772" name="Picture 12" descr="E-8-3-5A-A-CY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" y="1425"/>
              <a:ext cx="1071" cy="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73" name="Picture 13" descr="E-8-3-5A-B-CY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425"/>
              <a:ext cx="1071" cy="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74" name="Picture 14" descr="E-8-3-5A-C-CY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2640"/>
              <a:ext cx="1071" cy="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75" name="Picture 15" descr="E-8-3-5A-D-CYP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640"/>
              <a:ext cx="1071" cy="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411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107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5</a:t>
            </a:r>
          </a:p>
        </p:txBody>
      </p:sp>
      <p:pic>
        <p:nvPicPr>
          <p:cNvPr id="131079" name="Picture 7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0" name="Picture 8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2" name="Picture 10" descr="8-3-5-CY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2"/>
          <a:stretch>
            <a:fillRect/>
          </a:stretch>
        </p:blipFill>
        <p:spPr bwMode="auto">
          <a:xfrm>
            <a:off x="873125" y="1422400"/>
            <a:ext cx="5805488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1092" name="Group 20"/>
          <p:cNvGrpSpPr>
            <a:grpSpLocks/>
          </p:cNvGrpSpPr>
          <p:nvPr/>
        </p:nvGrpSpPr>
        <p:grpSpPr bwMode="auto">
          <a:xfrm>
            <a:off x="857250" y="2260600"/>
            <a:ext cx="5238750" cy="3683000"/>
            <a:chOff x="540" y="1424"/>
            <a:chExt cx="3300" cy="2320"/>
          </a:xfrm>
        </p:grpSpPr>
        <p:sp>
          <p:nvSpPr>
            <p:cNvPr id="131084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" y="1424"/>
              <a:ext cx="2724" cy="1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921000" indent="-292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34925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39878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44450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49022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53594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58166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62738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67310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  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endParaRPr lang="pt-BR" altLang="en-US" sz="2400" b="1">
                <a:solidFill>
                  <a:srgbClr val="000000"/>
                </a:solidFill>
                <a:sym typeface="Symbol" pitchFamily="18" charset="2"/>
              </a:endParaRP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31085" name="Picture 13" descr="E-8-3-5B-A-CY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0"/>
              <a:ext cx="1071" cy="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086" name="Picture 14" descr="E-8-3-5B-B-CY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1440"/>
              <a:ext cx="1071" cy="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087" name="Picture 15" descr="E-8-3-5B-C-CY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673"/>
              <a:ext cx="1071" cy="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091" name="Picture 19" descr="E-8-3-5B-D-CYP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2673"/>
              <a:ext cx="1071" cy="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1078" name="Oval 6"/>
          <p:cNvSpPr>
            <a:spLocks noChangeArrowheads="1"/>
          </p:cNvSpPr>
          <p:nvPr/>
        </p:nvSpPr>
        <p:spPr bwMode="auto">
          <a:xfrm>
            <a:off x="3771900" y="41084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3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6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4267200" y="7620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Find Inverses of Exponential Functions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876300" y="1503363"/>
            <a:ext cx="7705725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</a:rPr>
              <a:t>A. AIR PRESSURE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  <a:r>
              <a:rPr lang="en-US" altLang="en-US" sz="2400" b="1">
                <a:solidFill>
                  <a:srgbClr val="00539D"/>
                </a:solidFill>
              </a:rPr>
              <a:t>At Earth’s surface, the air pressure is defined as 1 atmosphere. Pressure decreases by about 20% for each mile of altitude. Atmospheric pressure can be modeled by </a:t>
            </a:r>
            <a:r>
              <a:rPr lang="en-US" altLang="en-US" sz="2400" b="1" i="1">
                <a:solidFill>
                  <a:srgbClr val="00539D"/>
                </a:solidFill>
              </a:rPr>
              <a:t>P</a:t>
            </a:r>
            <a:r>
              <a:rPr lang="en-US" altLang="en-US" sz="2400" b="1">
                <a:solidFill>
                  <a:srgbClr val="00539D"/>
                </a:solidFill>
              </a:rPr>
              <a:t> = 0.8</a:t>
            </a:r>
            <a:r>
              <a:rPr lang="en-US" altLang="en-US" sz="2400" b="1" baseline="40000">
                <a:solidFill>
                  <a:srgbClr val="00539D"/>
                </a:solidFill>
              </a:rPr>
              <a:t>x</a:t>
            </a:r>
            <a:r>
              <a:rPr lang="en-US" altLang="en-US" sz="2400" b="1">
                <a:solidFill>
                  <a:srgbClr val="00539D"/>
                </a:solidFill>
              </a:rPr>
              <a:t>, where </a:t>
            </a:r>
            <a:r>
              <a:rPr lang="en-US" altLang="en-US" sz="2400" b="1" i="1">
                <a:solidFill>
                  <a:srgbClr val="00539D"/>
                </a:solidFill>
              </a:rPr>
              <a:t>x</a:t>
            </a:r>
            <a:r>
              <a:rPr lang="en-US" altLang="en-US" sz="2400" b="1">
                <a:solidFill>
                  <a:srgbClr val="00539D"/>
                </a:solidFill>
              </a:rPr>
              <a:t> measures altitude in miles. Find the atmospheric pressure in atmospheres at an altitude of 8 miles.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33400" y="3810000"/>
            <a:ext cx="8077200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7600" indent="-33147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719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862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0005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48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292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864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36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>
                <a:solidFill>
                  <a:srgbClr val="000000"/>
                </a:solidFill>
              </a:rPr>
              <a:t>	= 0.8</a:t>
            </a:r>
            <a:r>
              <a:rPr lang="en-US" altLang="en-US" sz="2400" i="1" baseline="40000">
                <a:solidFill>
                  <a:srgbClr val="E01B22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	Original equation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= 0.8</a:t>
            </a:r>
            <a:r>
              <a:rPr lang="en-US" altLang="en-US" sz="2400" baseline="40000">
                <a:solidFill>
                  <a:srgbClr val="E01B22"/>
                </a:solidFill>
              </a:rPr>
              <a:t>8</a:t>
            </a:r>
            <a:r>
              <a:rPr lang="en-US" altLang="en-US" sz="2400">
                <a:solidFill>
                  <a:srgbClr val="000000"/>
                </a:solidFill>
              </a:rPr>
              <a:t>	Substitute 8 for 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	= 0.168	Use a calculator.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533400" y="5751513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0.168 atmosphere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8835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build="p" autoUpdateAnimBg="0" advAuto="0"/>
      <p:bldP spid="99333" grpId="0" build="p" autoUpdateAnimBg="0"/>
      <p:bldP spid="9933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Vocabulary</a:t>
            </a:r>
          </a:p>
        </p:txBody>
      </p:sp>
      <p:pic>
        <p:nvPicPr>
          <p:cNvPr id="88069" name="Picture 5" descr="New 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12800" y="182880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logarithm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812800" y="247650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logarithmic function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6465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6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267200" y="7620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Find Inverses of Exponential Functions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876300" y="1503363"/>
            <a:ext cx="770572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</a:rPr>
              <a:t>B. AIR PRESSURE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  <a:r>
              <a:rPr lang="en-US" altLang="en-US" sz="2400" b="1">
                <a:solidFill>
                  <a:srgbClr val="00539D"/>
                </a:solidFill>
              </a:rPr>
              <a:t>At Earth’s surface, the air pressure is defined as 1 atmosphere. Pressure decreases by about 20% for each mile of altitude. Atmospheric pressure can be modeled by </a:t>
            </a:r>
            <a:r>
              <a:rPr lang="en-US" altLang="en-US" sz="2400" b="1" i="1">
                <a:solidFill>
                  <a:srgbClr val="00539D"/>
                </a:solidFill>
              </a:rPr>
              <a:t>P</a:t>
            </a:r>
            <a:r>
              <a:rPr lang="en-US" altLang="en-US" sz="2400" b="1">
                <a:solidFill>
                  <a:srgbClr val="00539D"/>
                </a:solidFill>
              </a:rPr>
              <a:t> = 0.8</a:t>
            </a:r>
            <a:r>
              <a:rPr lang="en-US" altLang="en-US" sz="2400" b="1" baseline="40000">
                <a:solidFill>
                  <a:srgbClr val="00539D"/>
                </a:solidFill>
              </a:rPr>
              <a:t>x</a:t>
            </a:r>
            <a:r>
              <a:rPr lang="en-US" altLang="en-US" sz="2400" b="1">
                <a:solidFill>
                  <a:srgbClr val="00539D"/>
                </a:solidFill>
              </a:rPr>
              <a:t>, where </a:t>
            </a:r>
            <a:r>
              <a:rPr lang="en-US" altLang="en-US" sz="2400" b="1" i="1">
                <a:solidFill>
                  <a:srgbClr val="00539D"/>
                </a:solidFill>
              </a:rPr>
              <a:t>x</a:t>
            </a:r>
            <a:r>
              <a:rPr lang="en-US" altLang="en-US" sz="2400" b="1">
                <a:solidFill>
                  <a:srgbClr val="00539D"/>
                </a:solidFill>
              </a:rPr>
              <a:t> measures altitude in miles. Write an equation for the inverse of the function.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33400" y="3683000"/>
            <a:ext cx="80772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7600" indent="-33147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719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862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0005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1148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0292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4864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9436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>
                <a:solidFill>
                  <a:srgbClr val="000000"/>
                </a:solidFill>
              </a:rPr>
              <a:t>	= 0.8</a:t>
            </a:r>
            <a:r>
              <a:rPr lang="en-US" altLang="en-US" sz="2400" i="1" baseline="40000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	Original equation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	= 0.8</a:t>
            </a:r>
            <a:r>
              <a:rPr lang="en-US" altLang="en-US" sz="2400" i="1" baseline="40000">
                <a:solidFill>
                  <a:srgbClr val="000000"/>
                </a:solidFill>
              </a:rPr>
              <a:t>P</a:t>
            </a:r>
            <a:r>
              <a:rPr lang="en-US" altLang="en-US" sz="2400">
                <a:solidFill>
                  <a:srgbClr val="000000"/>
                </a:solidFill>
              </a:rPr>
              <a:t>	Replace 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 with 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>
                <a:solidFill>
                  <a:srgbClr val="000000"/>
                </a:solidFill>
              </a:rPr>
              <a:t>, replace 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>
                <a:solidFill>
                  <a:srgbClr val="000000"/>
                </a:solidFill>
              </a:rPr>
              <a:t> with 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, and solve for 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>
                <a:solidFill>
                  <a:srgbClr val="000000"/>
                </a:solidFill>
              </a:rPr>
              <a:t>	= log</a:t>
            </a:r>
            <a:r>
              <a:rPr lang="en-US" altLang="en-US" sz="2400" baseline="-25000">
                <a:solidFill>
                  <a:srgbClr val="000000"/>
                </a:solidFill>
              </a:rPr>
              <a:t>0.8 </a:t>
            </a:r>
            <a:r>
              <a:rPr lang="en-US" altLang="en-US" sz="2400" i="1">
                <a:solidFill>
                  <a:srgbClr val="000000"/>
                </a:solidFill>
              </a:rPr>
              <a:t>x	</a:t>
            </a:r>
            <a:r>
              <a:rPr lang="en-US" altLang="en-US" sz="2400">
                <a:solidFill>
                  <a:srgbClr val="000000"/>
                </a:solidFill>
              </a:rPr>
              <a:t>Definition of logarithm</a:t>
            </a:r>
            <a:endParaRPr lang="en-US" altLang="en-US" sz="2400" i="1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533400" y="57150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</a:t>
            </a:r>
            <a:r>
              <a:rPr lang="en-US" altLang="en-US" sz="2400" i="1">
                <a:solidFill>
                  <a:srgbClr val="E01B22"/>
                </a:solidFill>
              </a:rPr>
              <a:t>P</a:t>
            </a:r>
            <a:r>
              <a:rPr lang="en-US" altLang="en-US" sz="2400">
                <a:solidFill>
                  <a:srgbClr val="E01B22"/>
                </a:solidFill>
              </a:rPr>
              <a:t> = log</a:t>
            </a:r>
            <a:r>
              <a:rPr lang="en-US" altLang="en-US" sz="2400" baseline="-25000">
                <a:solidFill>
                  <a:srgbClr val="E01B22"/>
                </a:solidFill>
              </a:rPr>
              <a:t>0.8 </a:t>
            </a:r>
            <a:r>
              <a:rPr lang="en-US" altLang="en-US" sz="2400" i="1">
                <a:solidFill>
                  <a:srgbClr val="E01B22"/>
                </a:solidFill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9888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 autoUpdateAnimBg="0" advAuto="0"/>
      <p:bldP spid="100357" grpId="0" build="p" autoUpdateAnimBg="0"/>
      <p:bldP spid="10035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87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6</a:t>
            </a:r>
          </a:p>
        </p:txBody>
      </p:sp>
      <p:sp>
        <p:nvSpPr>
          <p:cNvPr id="11878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3937000"/>
            <a:ext cx="27908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42</a:t>
            </a:r>
          </a:p>
          <a:p>
            <a:pPr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41</a:t>
            </a:r>
          </a:p>
          <a:p>
            <a:pPr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40</a:t>
            </a:r>
          </a:p>
          <a:p>
            <a:pPr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39</a:t>
            </a:r>
          </a:p>
        </p:txBody>
      </p:sp>
      <p:sp>
        <p:nvSpPr>
          <p:cNvPr id="118790" name="TPQuestion"/>
          <p:cNvSpPr>
            <a:spLocks noChangeArrowheads="1"/>
          </p:cNvSpPr>
          <p:nvPr/>
        </p:nvSpPr>
        <p:spPr bwMode="auto">
          <a:xfrm>
            <a:off x="476250" y="1504950"/>
            <a:ext cx="802005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A.  AIR PRESSURE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 The air pressure of a car tire is 44 lbs/in</a:t>
            </a:r>
            <a:r>
              <a:rPr lang="en-US" altLang="en-US" sz="2400" b="1" baseline="40000">
                <a:solidFill>
                  <a:srgbClr val="00539D"/>
                </a:solidFill>
                <a:cs typeface="Times New Roman" pitchFamily="18" charset="0"/>
              </a:rPr>
              <a:t>2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. The pressure decreases gradually by about 1% for each trip of 50 miles driven. The air pressure can be modeled by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P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= 44(0.99</a:t>
            </a:r>
            <a:r>
              <a:rPr lang="en-US" altLang="en-US" sz="2400" b="1" i="1" baseline="40000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), where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measures the number of 50-mile trips. Find the air pressure in pounds per square inch after driving 350 miles.</a:t>
            </a:r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876300" y="45339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8792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3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46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utoUpdateAnimBg="0"/>
      <p:bldP spid="118790" grpId="0" autoUpdateAnimBg="0"/>
      <p:bldP spid="1187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209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6</a:t>
            </a:r>
          </a:p>
        </p:txBody>
      </p:sp>
      <p:sp>
        <p:nvSpPr>
          <p:cNvPr id="132102" name="TPQuestion"/>
          <p:cNvSpPr>
            <a:spLocks noChangeArrowheads="1"/>
          </p:cNvSpPr>
          <p:nvPr/>
        </p:nvSpPr>
        <p:spPr bwMode="auto">
          <a:xfrm>
            <a:off x="476250" y="1504950"/>
            <a:ext cx="802005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B.  AIR PRESSURE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 The air pressure of a car tire is 44 lbs/in</a:t>
            </a:r>
            <a:r>
              <a:rPr lang="en-US" altLang="en-US" sz="2400" b="1" baseline="40000">
                <a:solidFill>
                  <a:srgbClr val="00539D"/>
                </a:solidFill>
                <a:cs typeface="Times New Roman" pitchFamily="18" charset="0"/>
              </a:rPr>
              <a:t>2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. The pressure decreases gradually by about 1% for each trip of 50 miles driven. The air pressure can be modeled by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P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= 44(0.99</a:t>
            </a:r>
            <a:r>
              <a:rPr lang="en-US" altLang="en-US" sz="2400" b="1" i="1" baseline="40000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), where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measures the number of 50-mile trips. Write an equation for the inverse of the function.</a:t>
            </a:r>
          </a:p>
        </p:txBody>
      </p:sp>
      <p:pic>
        <p:nvPicPr>
          <p:cNvPr id="132104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5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114" name="Group 18"/>
          <p:cNvGrpSpPr>
            <a:grpSpLocks/>
          </p:cNvGrpSpPr>
          <p:nvPr/>
        </p:nvGrpSpPr>
        <p:grpSpPr bwMode="auto">
          <a:xfrm>
            <a:off x="857250" y="3641725"/>
            <a:ext cx="3867150" cy="2873375"/>
            <a:chOff x="540" y="2294"/>
            <a:chExt cx="2436" cy="1810"/>
          </a:xfrm>
        </p:grpSpPr>
        <p:pic>
          <p:nvPicPr>
            <p:cNvPr id="132113" name="Picture 17" descr="Lesson 08-03-06_cyp_edit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28"/>
            <a:stretch>
              <a:fillRect/>
            </a:stretch>
          </p:blipFill>
          <p:spPr bwMode="auto">
            <a:xfrm>
              <a:off x="912" y="3617"/>
              <a:ext cx="1152" cy="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112" name="Picture 16" descr="Lesson 08-03-06_cyp_edit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18"/>
            <a:stretch>
              <a:fillRect/>
            </a:stretch>
          </p:blipFill>
          <p:spPr bwMode="auto">
            <a:xfrm>
              <a:off x="906" y="3120"/>
              <a:ext cx="1152" cy="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01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" y="2294"/>
              <a:ext cx="2436" cy="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i="1">
                  <a:solidFill>
                    <a:srgbClr val="000000"/>
                  </a:solidFill>
                  <a:sym typeface="Symbol" pitchFamily="18" charset="2"/>
                </a:rPr>
                <a:t>P</a:t>
              </a:r>
              <a:r>
                <a:rPr lang="pt-BR" altLang="en-US" sz="2400">
                  <a:solidFill>
                    <a:srgbClr val="000000"/>
                  </a:solidFill>
                  <a:sym typeface="Symbol" pitchFamily="18" charset="2"/>
                </a:rPr>
                <a:t> = 44 log</a:t>
              </a:r>
              <a:r>
                <a:rPr lang="pt-BR" altLang="en-US" sz="2400" baseline="-25000">
                  <a:solidFill>
                    <a:srgbClr val="000000"/>
                  </a:solidFill>
                  <a:sym typeface="Symbol" pitchFamily="18" charset="2"/>
                </a:rPr>
                <a:t>0.99 </a:t>
              </a:r>
              <a:r>
                <a:rPr lang="pt-BR" altLang="en-US" sz="2400" i="1">
                  <a:solidFill>
                    <a:srgbClr val="000000"/>
                  </a:solidFill>
                  <a:sym typeface="Symbol" pitchFamily="18" charset="2"/>
                </a:rPr>
                <a:t>x</a:t>
              </a:r>
            </a:p>
            <a:p>
              <a:pPr fontAlgn="base">
                <a:lnSpc>
                  <a:spcPct val="90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i="1">
                  <a:solidFill>
                    <a:srgbClr val="000000"/>
                  </a:solidFill>
                  <a:sym typeface="Symbol" pitchFamily="18" charset="2"/>
                </a:rPr>
                <a:t>P</a:t>
              </a:r>
              <a:r>
                <a:rPr lang="pt-BR" altLang="en-US" sz="2400">
                  <a:solidFill>
                    <a:srgbClr val="000000"/>
                  </a:solidFill>
                  <a:sym typeface="Symbol" pitchFamily="18" charset="2"/>
                </a:rPr>
                <a:t> = log</a:t>
              </a:r>
              <a:r>
                <a:rPr lang="pt-BR" altLang="en-US" sz="2400" baseline="-25000">
                  <a:solidFill>
                    <a:srgbClr val="000000"/>
                  </a:solidFill>
                  <a:sym typeface="Symbol" pitchFamily="18" charset="2"/>
                </a:rPr>
                <a:t>0.99 </a:t>
              </a:r>
              <a:r>
                <a:rPr lang="pt-BR" altLang="en-US" sz="2400" i="1">
                  <a:solidFill>
                    <a:srgbClr val="000000"/>
                  </a:solidFill>
                  <a:sym typeface="Symbol" pitchFamily="18" charset="2"/>
                </a:rPr>
                <a:t>x</a:t>
              </a:r>
              <a:endParaRPr lang="pt-BR" altLang="en-US" sz="2400">
                <a:solidFill>
                  <a:srgbClr val="000000"/>
                </a:solidFill>
                <a:sym typeface="Symbol" pitchFamily="18" charset="2"/>
              </a:endParaRPr>
            </a:p>
            <a:p>
              <a:pPr fontAlgn="base">
                <a:lnSpc>
                  <a:spcPct val="90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endParaRPr lang="pt-BR" altLang="en-US" sz="2400">
                <a:solidFill>
                  <a:srgbClr val="000000"/>
                </a:solidFill>
                <a:sym typeface="Symbol" pitchFamily="18" charset="2"/>
              </a:endParaRPr>
            </a:p>
            <a:p>
              <a:pPr fontAlgn="base">
                <a:lnSpc>
                  <a:spcPct val="90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endParaRPr lang="pt-BR" altLang="en-US" sz="2400" i="1">
                <a:solidFill>
                  <a:srgbClr val="000000"/>
                </a:solidFill>
                <a:sym typeface="Symbol" pitchFamily="18" charset="2"/>
              </a:endParaRPr>
            </a:p>
          </p:txBody>
        </p:sp>
      </p:grpSp>
      <p:sp>
        <p:nvSpPr>
          <p:cNvPr id="132103" name="Oval 7"/>
          <p:cNvSpPr>
            <a:spLocks noChangeArrowheads="1"/>
          </p:cNvSpPr>
          <p:nvPr/>
        </p:nvSpPr>
        <p:spPr bwMode="auto">
          <a:xfrm>
            <a:off x="866775" y="59150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3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 autoUpdateAnimBg="0"/>
      <p:bldP spid="13210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685727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</a:t>
            </a:r>
          </a:p>
        </p:txBody>
      </p:sp>
      <p:pic>
        <p:nvPicPr>
          <p:cNvPr id="106504" name="Picture 8" descr="ALG2-CH08-492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682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Logarithmic to Exponential Form</a:t>
            </a:r>
          </a:p>
        </p:txBody>
      </p:sp>
      <p:sp>
        <p:nvSpPr>
          <p:cNvPr id="5903" name="Rectangle 783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Write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3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9 = 2 in exponential form.</a:t>
            </a:r>
            <a:endParaRPr lang="en-US" altLang="en-US" sz="2400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904" name="Rectangle 784"/>
          <p:cNvSpPr>
            <a:spLocks noChangeArrowheads="1"/>
          </p:cNvSpPr>
          <p:nvPr/>
        </p:nvSpPr>
        <p:spPr bwMode="auto">
          <a:xfrm>
            <a:off x="533400" y="4772025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</a:t>
            </a:r>
            <a:r>
              <a:rPr lang="en-US" altLang="en-US" sz="2400">
                <a:solidFill>
                  <a:srgbClr val="E01B22"/>
                </a:solidFill>
                <a:cs typeface="Arial" charset="0"/>
              </a:rPr>
              <a:t>9 = 3</a:t>
            </a:r>
            <a:r>
              <a:rPr lang="en-US" altLang="en-US" sz="2400" baseline="40000">
                <a:solidFill>
                  <a:srgbClr val="E01B22"/>
                </a:solidFill>
                <a:cs typeface="Arial" charset="0"/>
              </a:rPr>
              <a:t>2</a:t>
            </a:r>
          </a:p>
        </p:txBody>
      </p:sp>
      <p:sp>
        <p:nvSpPr>
          <p:cNvPr id="5906" name="Rectangle 786"/>
          <p:cNvSpPr>
            <a:spLocks noChangeArrowheads="1"/>
          </p:cNvSpPr>
          <p:nvPr/>
        </p:nvSpPr>
        <p:spPr bwMode="auto">
          <a:xfrm>
            <a:off x="876300" y="274161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log</a:t>
            </a:r>
            <a:r>
              <a:rPr lang="en-US" altLang="en-US" sz="2400" baseline="-25000">
                <a:solidFill>
                  <a:srgbClr val="000000"/>
                </a:solidFill>
              </a:rPr>
              <a:t>3 </a:t>
            </a:r>
            <a:r>
              <a:rPr lang="en-US" altLang="en-US" sz="2400">
                <a:solidFill>
                  <a:srgbClr val="000000"/>
                </a:solidFill>
              </a:rPr>
              <a:t>9 = 2 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→ 9 = 3</a:t>
            </a:r>
            <a:r>
              <a:rPr lang="en-US" altLang="en-US" sz="2400" baseline="40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2581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3" grpId="0" build="p" autoUpdateAnimBg="0" advAuto="0"/>
      <p:bldP spid="5904" grpId="0" build="p" autoUpdateAnimBg="0"/>
      <p:bldP spid="5906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36" name="Picture 20" descr="08-03-01B_ed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562225"/>
            <a:ext cx="3748087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Logarithmic to Exponential Form</a:t>
            </a:r>
          </a:p>
        </p:txBody>
      </p:sp>
      <p:grpSp>
        <p:nvGrpSpPr>
          <p:cNvPr id="86035" name="Group 19"/>
          <p:cNvGrpSpPr>
            <a:grpSpLocks/>
          </p:cNvGrpSpPr>
          <p:nvPr/>
        </p:nvGrpSpPr>
        <p:grpSpPr bwMode="auto">
          <a:xfrm>
            <a:off x="533400" y="4606925"/>
            <a:ext cx="8229600" cy="781050"/>
            <a:chOff x="336" y="2902"/>
            <a:chExt cx="5184" cy="492"/>
          </a:xfrm>
        </p:grpSpPr>
        <p:sp>
          <p:nvSpPr>
            <p:cNvPr id="86029" name="Rectangle 13"/>
            <p:cNvSpPr>
              <a:spLocks noChangeArrowheads="1"/>
            </p:cNvSpPr>
            <p:nvPr/>
          </p:nvSpPr>
          <p:spPr bwMode="auto">
            <a:xfrm>
              <a:off x="336" y="3012"/>
              <a:ext cx="51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2913" indent="-1368425">
                <a:spcBef>
                  <a:spcPct val="20000"/>
                </a:spcBef>
                <a:buChar char="•"/>
                <a:tabLst>
                  <a:tab pos="19431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2112963" indent="-285750">
                <a:spcBef>
                  <a:spcPct val="20000"/>
                </a:spcBef>
                <a:buChar char="–"/>
                <a:tabLst>
                  <a:tab pos="19431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2455863" indent="-228600">
                <a:spcBef>
                  <a:spcPct val="20000"/>
                </a:spcBef>
                <a:buChar char="•"/>
                <a:tabLst>
                  <a:tab pos="19431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2798763" indent="-228600">
                <a:spcBef>
                  <a:spcPct val="20000"/>
                </a:spcBef>
                <a:buChar char="–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3141663" indent="-228600">
                <a:spcBef>
                  <a:spcPct val="20000"/>
                </a:spcBef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35988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40560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45132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9704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Tx/>
                <a:buNone/>
              </a:pPr>
              <a:r>
                <a:rPr lang="en-US" altLang="en-US" sz="2400" b="1">
                  <a:solidFill>
                    <a:srgbClr val="00539D"/>
                  </a:solidFill>
                </a:rPr>
                <a:t>Answer:	</a:t>
              </a:r>
              <a:endParaRPr lang="en-US" altLang="en-US" sz="2400">
                <a:solidFill>
                  <a:srgbClr val="E01B22"/>
                </a:solidFill>
              </a:endParaRPr>
            </a:p>
          </p:txBody>
        </p:sp>
        <p:pic>
          <p:nvPicPr>
            <p:cNvPr id="86030" name="Picture 14" descr="ALG02_10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21"/>
            <a:stretch>
              <a:fillRect/>
            </a:stretch>
          </p:blipFill>
          <p:spPr bwMode="auto">
            <a:xfrm>
              <a:off x="1476" y="2902"/>
              <a:ext cx="91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031" name="Group 15"/>
          <p:cNvGrpSpPr>
            <a:grpSpLocks/>
          </p:cNvGrpSpPr>
          <p:nvPr/>
        </p:nvGrpSpPr>
        <p:grpSpPr bwMode="auto">
          <a:xfrm>
            <a:off x="876300" y="1323975"/>
            <a:ext cx="7705725" cy="781050"/>
            <a:chOff x="552" y="834"/>
            <a:chExt cx="4854" cy="492"/>
          </a:xfrm>
        </p:grpSpPr>
        <p:sp>
          <p:nvSpPr>
            <p:cNvPr id="86032" name="Rectangle 16"/>
            <p:cNvSpPr>
              <a:spLocks noChangeArrowheads="1"/>
            </p:cNvSpPr>
            <p:nvPr/>
          </p:nvSpPr>
          <p:spPr bwMode="auto">
            <a:xfrm>
              <a:off x="552" y="947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Aft>
                  <a:spcPct val="20000"/>
                </a:spcAft>
                <a:buFontTx/>
                <a:buNone/>
              </a:pPr>
              <a:r>
                <a:rPr lang="en-US" alt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B. </a:t>
              </a:r>
              <a:r>
                <a:rPr lang="en-US" alt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Write                        in exponential form.</a:t>
              </a:r>
              <a:endPara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86033" name="Picture 17" descr="ALG02_10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834"/>
              <a:ext cx="1205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366029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901700" y="31623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3673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8</a:t>
            </a:r>
            <a:r>
              <a:rPr lang="pt-BR" altLang="en-US" sz="2400" b="1" baseline="4000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2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2</a:t>
            </a:r>
            <a:r>
              <a:rPr lang="pt-BR" altLang="en-US" sz="2400" b="1" baseline="4000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8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3</a:t>
            </a:r>
            <a:r>
              <a:rPr lang="pt-BR" altLang="en-US" sz="2400" b="1" baseline="40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8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2</a:t>
            </a:r>
            <a:r>
              <a:rPr lang="pt-BR" altLang="en-US" sz="2400" b="1" baseline="40000">
                <a:solidFill>
                  <a:srgbClr val="000000"/>
                </a:solidFill>
                <a:sym typeface="Symbol" pitchFamily="18" charset="2"/>
              </a:rPr>
              <a:t>8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= 3</a:t>
            </a:r>
          </a:p>
        </p:txBody>
      </p:sp>
      <p:sp>
        <p:nvSpPr>
          <p:cNvPr id="113676" name="TPQuestion"/>
          <p:cNvSpPr>
            <a:spLocks noChangeArrowheads="1"/>
          </p:cNvSpPr>
          <p:nvPr/>
        </p:nvSpPr>
        <p:spPr bwMode="auto">
          <a:xfrm>
            <a:off x="533400" y="1504950"/>
            <a:ext cx="81724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What is log</a:t>
            </a:r>
            <a:r>
              <a:rPr lang="en-US" altLang="en-US" sz="2400" b="1" baseline="-25000">
                <a:solidFill>
                  <a:srgbClr val="00539D"/>
                </a:solidFill>
                <a:cs typeface="Times New Roman" pitchFamily="18" charset="0"/>
              </a:rPr>
              <a:t>2 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8 = 3 written in exponential form?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  <p:bldP spid="113675" grpId="0" autoUpdateAnimBg="0"/>
      <p:bldP spid="1136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39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123911" name="Oval 7"/>
          <p:cNvSpPr>
            <a:spLocks noChangeArrowheads="1"/>
          </p:cNvSpPr>
          <p:nvPr/>
        </p:nvSpPr>
        <p:spPr bwMode="auto">
          <a:xfrm>
            <a:off x="889000" y="40894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3912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3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914" name="Group 10"/>
          <p:cNvGrpSpPr>
            <a:grpSpLocks/>
          </p:cNvGrpSpPr>
          <p:nvPr/>
        </p:nvGrpSpPr>
        <p:grpSpPr bwMode="auto">
          <a:xfrm>
            <a:off x="533400" y="1322388"/>
            <a:ext cx="8172450" cy="781050"/>
            <a:chOff x="336" y="833"/>
            <a:chExt cx="5148" cy="492"/>
          </a:xfrm>
        </p:grpSpPr>
        <p:sp>
          <p:nvSpPr>
            <p:cNvPr id="123915" name="TPQuestion"/>
            <p:cNvSpPr>
              <a:spLocks noChangeArrowheads="1"/>
            </p:cNvSpPr>
            <p:nvPr/>
          </p:nvSpPr>
          <p:spPr bwMode="auto">
            <a:xfrm>
              <a:off x="336" y="948"/>
              <a:ext cx="514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342900" algn="r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8001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12573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17145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21717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E01B22"/>
                  </a:solidFill>
                  <a:cs typeface="Times New Roman" pitchFamily="18" charset="0"/>
                </a:rPr>
                <a:t>B.</a:t>
              </a:r>
              <a:r>
                <a:rPr lang="en-US" altLang="en-US" sz="2400" b="1">
                  <a:solidFill>
                    <a:srgbClr val="00539D"/>
                  </a:solidFill>
                  <a:cs typeface="Times New Roman" pitchFamily="18" charset="0"/>
                </a:rPr>
                <a:t> What is              –</a:t>
              </a:r>
              <a:r>
                <a:rPr lang="en-US" altLang="en-US" sz="2400">
                  <a:solidFill>
                    <a:srgbClr val="00539D"/>
                  </a:solidFill>
                  <a:cs typeface="Times New Roman" pitchFamily="18" charset="0"/>
                </a:rPr>
                <a:t>2</a:t>
              </a:r>
              <a:r>
                <a:rPr lang="en-US" altLang="en-US" sz="2400" b="1">
                  <a:solidFill>
                    <a:srgbClr val="00539D"/>
                  </a:solidFill>
                  <a:cs typeface="Times New Roman" pitchFamily="18" charset="0"/>
                </a:rPr>
                <a:t> written in exponential form?</a:t>
              </a:r>
            </a:p>
          </p:txBody>
        </p:sp>
        <p:pic>
          <p:nvPicPr>
            <p:cNvPr id="123916" name="Picture 12" descr="ALG02_10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60"/>
            <a:stretch>
              <a:fillRect/>
            </a:stretch>
          </p:blipFill>
          <p:spPr bwMode="auto">
            <a:xfrm>
              <a:off x="1565" y="833"/>
              <a:ext cx="690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917" name="Group 13"/>
          <p:cNvGrpSpPr>
            <a:grpSpLocks/>
          </p:cNvGrpSpPr>
          <p:nvPr/>
        </p:nvGrpSpPr>
        <p:grpSpPr bwMode="auto">
          <a:xfrm>
            <a:off x="914400" y="1989138"/>
            <a:ext cx="2790825" cy="3641725"/>
            <a:chOff x="576" y="1253"/>
            <a:chExt cx="1758" cy="2294"/>
          </a:xfrm>
        </p:grpSpPr>
        <p:sp>
          <p:nvSpPr>
            <p:cNvPr id="123918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392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23919" name="Picture 15" descr="ALG02_10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276"/>
            <a:stretch>
              <a:fillRect/>
            </a:stretch>
          </p:blipFill>
          <p:spPr bwMode="auto">
            <a:xfrm>
              <a:off x="946" y="2966"/>
              <a:ext cx="824" cy="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0" name="Picture 16" descr="ALG02_10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127" b="21831"/>
            <a:stretch>
              <a:fillRect/>
            </a:stretch>
          </p:blipFill>
          <p:spPr bwMode="auto">
            <a:xfrm>
              <a:off x="946" y="2448"/>
              <a:ext cx="824" cy="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1" name="Picture 17" descr="ALG02_10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34" b="50511"/>
            <a:stretch>
              <a:fillRect/>
            </a:stretch>
          </p:blipFill>
          <p:spPr bwMode="auto">
            <a:xfrm>
              <a:off x="946" y="1768"/>
              <a:ext cx="824" cy="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22" name="Picture 18" descr="ALG02_10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24"/>
            <a:stretch>
              <a:fillRect/>
            </a:stretch>
          </p:blipFill>
          <p:spPr bwMode="auto">
            <a:xfrm>
              <a:off x="946" y="1253"/>
              <a:ext cx="824" cy="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145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EC1D24"/>
                </a:solidFill>
              </a:rPr>
              <a:t>Exponential to Logarithmic Form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Write 5</a:t>
            </a:r>
            <a:r>
              <a:rPr lang="en-US" altLang="en-US" sz="2400" b="1" baseline="40000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= 125 in logarithmic form.</a:t>
            </a:r>
            <a:endParaRPr lang="en-US" altLang="en-US" sz="2400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33400" y="478155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</a:t>
            </a:r>
            <a:r>
              <a:rPr lang="en-US" altLang="en-US" sz="2400">
                <a:solidFill>
                  <a:srgbClr val="E01B22"/>
                </a:solidFill>
                <a:cs typeface="Arial" charset="0"/>
              </a:rPr>
              <a:t>log</a:t>
            </a:r>
            <a:r>
              <a:rPr lang="en-US" altLang="en-US" sz="2400" baseline="-25000">
                <a:solidFill>
                  <a:srgbClr val="E01B22"/>
                </a:solidFill>
                <a:cs typeface="Arial" charset="0"/>
              </a:rPr>
              <a:t>5</a:t>
            </a:r>
            <a:r>
              <a:rPr lang="en-US" altLang="en-US" sz="2400">
                <a:solidFill>
                  <a:srgbClr val="E01B22"/>
                </a:solidFill>
                <a:cs typeface="Arial" charset="0"/>
              </a:rPr>
              <a:t> 125 = 3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876300" y="274161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5</a:t>
            </a:r>
            <a:r>
              <a:rPr lang="en-US" altLang="en-US" sz="2400" baseline="40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 = 125 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→ log</a:t>
            </a:r>
            <a:r>
              <a:rPr lang="en-US" altLang="en-US" sz="2400" baseline="-25000">
                <a:solidFill>
                  <a:srgbClr val="000000"/>
                </a:solidFill>
                <a:cs typeface="Arial" charset="0"/>
              </a:rPr>
              <a:t>5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 125 =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8446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 advAuto="0"/>
      <p:bldP spid="6150" grpId="0" build="p" autoUpdateAnimBg="0"/>
      <p:bldP spid="6151" grpId="0" build="p" autoUpdateAnimBg="0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8E5771D288C4F45B26EEC2185D91C90"/>
  <p:tag name="VALUES" val="Incorrect¤Incorrect¤Correct¤Incorrect"/>
  <p:tag name="TOTALRESPONSES" val="5"/>
  <p:tag name="SLICED" val="False"/>
  <p:tag name="RESPONSES" val="NA,1,5,4;1;2;1;4;"/>
  <p:tag name="CHARTSTRINGSTD" val="2 1 0 2"/>
  <p:tag name="CHARTSTRINGREV" val="2 0 1 2"/>
  <p:tag name="CHARTSTRINGSTDPER" val="0.4 0.2 0 0.4"/>
  <p:tag name="CHARTSTRINGREVPER" val="0.4 0 0.2 0.4"/>
  <p:tag name="RESPONSESGATHERED" val="False"/>
  <p:tag name="QUESTIONALIAS" val="Example 1"/>
  <p:tag name="ANSWERSALIAS" val="A¤B¤C¤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63036F1F41841B5A1B0F85EC6EBD574"/>
  <p:tag name="VALUES" val="Correct¤Incorrect¤Incorrect¤Incorrect"/>
  <p:tag name="TOTALRESPONSES" val="5"/>
  <p:tag name="SLICED" val="False"/>
  <p:tag name="RESPONSES" val="NA,1,5,3;2;2;1;2;"/>
  <p:tag name="CHARTSTRINGSTD" val="1 3 1 0"/>
  <p:tag name="CHARTSTRINGREV" val="0 1 3 1"/>
  <p:tag name="CHARTSTRINGSTDPER" val="0.2 0.6 0.2 0"/>
  <p:tag name="CHARTSTRINGREVPER" val="0 0.2 0.6 0.2"/>
  <p:tag name="RESPONSESGATHERED" val="False"/>
  <p:tag name="QUESTIONALIAS" val="Example 2"/>
  <p:tag name="ANSWERSALIAS" val="A¤B¤C¤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3BB948808869430CB0F679018658FDB1"/>
  <p:tag name="VALUES" val="Incorrect¤Incorrect¤Incorrect¤Correct"/>
  <p:tag name="RESPONSESGATHERED" val="False"/>
  <p:tag name="QUESTIONALIAS" val="Example 2"/>
  <p:tag name="ANSWERSALIAS" val="A¤B¤C¤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A374C315D0D94FC1A78229D8376ED540"/>
  <p:tag name="VALUES" val="Incorrect¤Correct¤Incorrect¤Incorrect"/>
  <p:tag name="TOTALRESPONSES" val="5"/>
  <p:tag name="SLICED" val="False"/>
  <p:tag name="RESPONSES" val="NA,1,5,4;2;3;2;3;"/>
  <p:tag name="CHARTSTRINGSTD" val="0 2 2 1"/>
  <p:tag name="CHARTSTRINGREV" val="1 2 2 0"/>
  <p:tag name="CHARTSTRINGSTDPER" val="0 0.4 0.4 0.2"/>
  <p:tag name="CHARTSTRINGREVPER" val="0.2 0.4 0.4 0"/>
  <p:tag name="RESPONSESGATHERED" val="False"/>
  <p:tag name="QUESTIONALIAS" val="Example 3"/>
  <p:tag name="ANSWERSALIAS" val="A¤B¤C¤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FEF9BBD7E749410C8EB43557999E3734"/>
  <p:tag name="VALUES" val="Incorrect¤Incorrect¤Incorrect¤Correct"/>
  <p:tag name="TOTALRESPONSES" val="5"/>
  <p:tag name="SLICED" val="False"/>
  <p:tag name="RESPONSES" val="NA,1,5,1;2;4;4;2;"/>
  <p:tag name="CHARTSTRINGSTD" val="1 2 0 2"/>
  <p:tag name="CHARTSTRINGREV" val="2 0 2 1"/>
  <p:tag name="CHARTSTRINGSTDPER" val="0.2 0.4 0 0.4"/>
  <p:tag name="CHARTSTRINGREVPER" val="0.4 0 0.4 0.2"/>
  <p:tag name="RESPONSESGATHERED" val="False"/>
  <p:tag name="QUESTIONALIAS" val="Example 4"/>
  <p:tag name="ANSWERSALIAS" val="A¤B¤C¤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05E72300D2AA48239E797BC23141D212"/>
  <p:tag name="VALUES" val="Correct¤Incorrect¤Incorrect¤Incorrect"/>
  <p:tag name="TOTALRESPONSES" val="5"/>
  <p:tag name="SLICED" val="False"/>
  <p:tag name="RESPONSES" val="NA,1,5,1;3;1;3;4;"/>
  <p:tag name="CHARTSTRINGSTD" val="2 0 2 1"/>
  <p:tag name="CHARTSTRINGREV" val="1 2 0 2"/>
  <p:tag name="CHARTSTRINGSTDPER" val="0.4 0 0.4 0.2"/>
  <p:tag name="CHARTSTRINGREVPER" val="0.2 0.4 0 0.4"/>
  <p:tag name="RESPONSESGATHERED" val="False"/>
  <p:tag name="QUESTIONALIAS" val="Example 4"/>
  <p:tag name="ANSWERSALIAS" val="A¤B¤C¤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29FE642024C942B5AD6356E302A16DDF"/>
  <p:tag name="VALUES" val="Incorrect¤Correct¤Incorrect¤Incorrect"/>
  <p:tag name="TOTALRESPONSES" val="5"/>
  <p:tag name="SLICED" val="False"/>
  <p:tag name="RESPONSES" val="NA,1,5,4;3;4;3;1;"/>
  <p:tag name="CHARTSTRINGSTD" val="1 0 2 2"/>
  <p:tag name="CHARTSTRINGREV" val="2 2 0 1"/>
  <p:tag name="CHARTSTRINGSTDPER" val="0.2 0 0.4 0.4"/>
  <p:tag name="CHARTSTRINGREVPER" val="0.4 0.4 0 0.2"/>
  <p:tag name="QUESTIONALIAS" val="Example 5"/>
  <p:tag name="ANSWERSALIAS" val="A¤B¤C¤D"/>
  <p:tag name="RESPONSESGATHER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B6FACD3B34934C51A7037E8C4C034F5B"/>
  <p:tag name="VALUES" val="Incorrect¤Incorrect¤Incorrect¤Correct"/>
  <p:tag name="TOTALRESPONSES" val="5"/>
  <p:tag name="SLICED" val="False"/>
  <p:tag name="RESPONSES" val="NA,1,5,2;2;2;4;1;"/>
  <p:tag name="CHARTSTRINGSTD" val="1 3 0 1"/>
  <p:tag name="CHARTSTRINGREV" val="1 0 3 1"/>
  <p:tag name="CHARTSTRINGSTDPER" val="0.2 0.6 0 0.2"/>
  <p:tag name="CHARTSTRINGREVPER" val="0.2 0 0.6 0.2"/>
  <p:tag name="QUESTIONALIAS" val="Example 5"/>
  <p:tag name="ANSWERSALIAS" val="A¤B¤C¤D"/>
  <p:tag name="RESPONSESGATHERED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B21078157E9549BA83CA3A493789E91C"/>
  <p:tag name="VALUES" val="Incorrect¤Correct¤Incorrect¤Incorrect"/>
  <p:tag name="TOTALRESPONSES" val="5"/>
  <p:tag name="SLICED" val="False"/>
  <p:tag name="RESPONSES" val="NA,1,5,1;2;2;2;4;"/>
  <p:tag name="CHARTSTRINGSTD" val="1 3 0 1"/>
  <p:tag name="CHARTSTRINGREV" val="1 0 3 1"/>
  <p:tag name="CHARTSTRINGSTDPER" val="0.2 0.6 0 0.2"/>
  <p:tag name="CHARTSTRINGREVPER" val="0.2 0 0.6 0.2"/>
  <p:tag name="QUESTIONALIAS" val="Example 6"/>
  <p:tag name="ANSWERSALIAS" val="A¤B¤C¤D"/>
  <p:tag name="RESPONSESGATHER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5C2123B98ED449BCA31E3A286F9A875F"/>
  <p:tag name="VALUES" val="Incorrect¤Incorrect¤Incorrect¤Correct"/>
  <p:tag name="TOTALRESPONSES" val="5"/>
  <p:tag name="SLICED" val="False"/>
  <p:tag name="RESPONSES" val="NA,1,5,3;2;2;3;4;"/>
  <p:tag name="CHARTSTRINGSTD" val="0 2 2 1"/>
  <p:tag name="CHARTSTRINGREV" val="1 2 2 0"/>
  <p:tag name="CHARTSTRINGSTDPER" val="0 0.4 0.4 0.2"/>
  <p:tag name="CHARTSTRINGREVPER" val="0.2 0.4 0.4 0"/>
  <p:tag name="QUESTIONALIAS" val="Example 6"/>
  <p:tag name="ANSWERSALIAS" val="A¤B¤C¤D"/>
  <p:tag name="RESPONSESGATHERED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VALUES" val="Incorrect¤Correct¤Incorrect¤Incorrect"/>
  <p:tag name="TOTALRESPONSES" val="5"/>
  <p:tag name="SLICED" val="False"/>
  <p:tag name="RESPONSES" val="NA,1,5,4;4;4;2;2;"/>
  <p:tag name="CHARTSTRINGSTD" val="0 2 0 3"/>
  <p:tag name="CHARTSTRINGREV" val="3 0 2 0"/>
  <p:tag name="CHARTSTRINGSTDPER" val="0 0.4 0 0.6"/>
  <p:tag name="CHARTSTRINGREVPER" val="0.6 0 0.4 0"/>
  <p:tag name="RESPONSESGATHERED" val="False"/>
  <p:tag name="QUESTIONALIAS" val="Example 1"/>
  <p:tag name="ANSWERSALIAS" val="A¤B¤C¤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9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689</Words>
  <Application>Microsoft Office PowerPoint</Application>
  <PresentationFormat>On-screen Show (4:3)</PresentationFormat>
  <Paragraphs>195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Splash Screen</vt:lpstr>
      <vt:lpstr>Then/Now</vt:lpstr>
      <vt:lpstr>Vocabulary</vt:lpstr>
      <vt:lpstr>Concept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Example 3</vt:lpstr>
      <vt:lpstr>Example 3</vt:lpstr>
      <vt:lpstr>Concept</vt:lpstr>
      <vt:lpstr>Example 4</vt:lpstr>
      <vt:lpstr>Example 4</vt:lpstr>
      <vt:lpstr>Example 4</vt:lpstr>
      <vt:lpstr>Example 4</vt:lpstr>
      <vt:lpstr>Example 4</vt:lpstr>
      <vt:lpstr>Example 4</vt:lpstr>
      <vt:lpstr>Concept</vt:lpstr>
      <vt:lpstr>Example 5</vt:lpstr>
      <vt:lpstr>Example 5</vt:lpstr>
      <vt:lpstr>Example 5</vt:lpstr>
      <vt:lpstr>Example 5</vt:lpstr>
      <vt:lpstr>Example 5</vt:lpstr>
      <vt:lpstr>Example 5</vt:lpstr>
      <vt:lpstr>Example 6</vt:lpstr>
      <vt:lpstr>Example 6</vt:lpstr>
      <vt:lpstr>Example 6</vt:lpstr>
      <vt:lpstr>Example 6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Gerald Casper</dc:creator>
  <cp:lastModifiedBy>Gerald Casper</cp:lastModifiedBy>
  <cp:revision>1</cp:revision>
  <dcterms:created xsi:type="dcterms:W3CDTF">2015-05-28T16:13:54Z</dcterms:created>
  <dcterms:modified xsi:type="dcterms:W3CDTF">2015-05-28T16:16:01Z</dcterms:modified>
</cp:coreProperties>
</file>