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sldIdLst>
    <p:sldId id="257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6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097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899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847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3062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951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751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385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2744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4500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0644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820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41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53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81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7508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30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21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35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245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24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08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909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28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3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02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43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4466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01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69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28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663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091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9789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6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08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66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1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3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09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29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0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441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14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5221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785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122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66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155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06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999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28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3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26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9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644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5783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9766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384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425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06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606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1157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8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928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736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624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4067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7601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5306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054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622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320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651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58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40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989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856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013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3220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5216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5576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829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952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913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4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1054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4112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632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212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892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0563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3402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1341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997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183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9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6307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076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81521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004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889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379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101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0245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2844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09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4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10Math_GEOM_CR01.ppt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0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21.png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hyperlink" Target="http://glencoe.mcgraw-hill.com/sites/0078884845/" TargetMode="Externa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2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" Target="../slides/slide1.xml"/><Relationship Id="rId22" Type="http://schemas.openxmlformats.org/officeDocument/2006/relationships/hyperlink" Target="10Math_GEOM_CR01.ppt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jpe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9.png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1.ppt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25.xml"/><Relationship Id="rId21" Type="http://schemas.openxmlformats.org/officeDocument/2006/relationships/hyperlink" Target="10Math_GEOM_CR01.ppt" TargetMode="Externa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9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hyperlink" Target="10Math_GEOM_CR01.ppt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5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9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49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54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Relationship Id="rId22" Type="http://schemas.openxmlformats.org/officeDocument/2006/relationships/hyperlink" Target="10Math_GEOM_CR01.ppt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9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60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65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Relationship Id="rId22" Type="http://schemas.openxmlformats.org/officeDocument/2006/relationships/hyperlink" Target="10Math_GEOM_CR01.ppt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9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71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76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Relationship Id="rId22" Type="http://schemas.openxmlformats.org/officeDocument/2006/relationships/hyperlink" Target="10Math_GEOM_CR01.ppt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18.png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9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82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87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Relationship Id="rId22" Type="http://schemas.openxmlformats.org/officeDocument/2006/relationships/hyperlink" Target="10Math_GEOM_CR01.ppt" TargetMode="Externa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91.xml"/><Relationship Id="rId21" Type="http://schemas.openxmlformats.org/officeDocument/2006/relationships/hyperlink" Target="10Math_GEOM_CR01.ppt" TargetMode="Externa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9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93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98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2" name="Picture 2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 b="2942"/>
          <a:stretch>
            <a:fillRect/>
          </a:stretch>
        </p:blipFill>
        <p:spPr bwMode="hidden">
          <a:xfrm>
            <a:off x="1752600" y="6067425"/>
            <a:ext cx="73914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7897" name="EXIT" descr="09_PAlg-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Lesson Menu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85800"/>
            <a:ext cx="36830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3" name="Picture 25" descr="LNHeader1-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4" name="Picture 26" descr="09_GEOM LTHeader 01-0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48" name="Picture 24" descr="09_Geom EndO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47" name="Picture 23" descr="09_Geom Int_01A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BORDER_2" descr="09_Pre-Algbra Nav_Bar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GLOBE" descr="09_PAlg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343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Picture 9" descr="09_PAlg-Home">
            <a:hlinkClick r:id="rId14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Picture 14" descr="09_PAlg-ForwardDEAD">
            <a:hlinkClick r:id="" action="ppaction://noaction" highlightClick="1" endSnd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2" name="CR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3" name="Picture 19" descr="LNHeader1-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4" name="Picture 20" descr="09_GEOM LTHeader 01-0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46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8" name="Picture 2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41997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Picture 16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heckPointICON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76288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3" name="Text Box 19"/>
          <p:cNvSpPr txBox="1">
            <a:spLocks noChangeArrowheads="1"/>
          </p:cNvSpPr>
          <p:nvPr userDrawn="1"/>
        </p:nvSpPr>
        <p:spPr bwMode="auto">
          <a:xfrm>
            <a:off x="3886200" y="8001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18984C"/>
                </a:solidFill>
              </a:rPr>
              <a:t>Over Lesson 1–1</a:t>
            </a:r>
          </a:p>
        </p:txBody>
      </p:sp>
      <p:pic>
        <p:nvPicPr>
          <p:cNvPr id="42005" name="Picture 21" descr="5Min Check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657225"/>
            <a:ext cx="6792912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9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0" name="Picture 26" descr="LNHeader1-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1" name="Picture 27" descr="09_GEOM LTHeader 01-02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09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1" name="Picture 23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2781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18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2" name="CR" descr="09_PAlg-Ch Resources">
            <a:hlinkClick r:id="rId21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3" name="Picture 25" descr="LNHeader1-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4" name="Picture 26" descr="09_GEOM LTHeader 01-0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8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6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69639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2" name="Picture 10" descr="Example_1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7" name="CR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 descr="LNHeader1-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Picture 17" descr="09_GEOM LTHeader 01-0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17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0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0663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7" name="Picture 11" descr="Example_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1" name="CR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LNHeader1-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3" name="Picture 17" descr="09_GEOM LTHeader 01-0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60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4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1687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1" name="Picture 11" descr="Example_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5" name="CR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6" name="Picture 16" descr="LNHeader1-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7" name="Picture 17" descr="09_GEOM LTHeader 01-0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88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8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271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3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5" name="Picture 11" descr="Example_4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9" name="CR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0" name="Picture 16" descr="LNHeader1-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1" name="Picture 17" descr="09_GEOM LTHeader 01-0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2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2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3735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6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7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9" name="Picture 11" descr="Example_5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3" name="CR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4" name="Picture 16" descr="LNHeader1-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5" name="Picture 17" descr="09_GEOM LTHeader 01-0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62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6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5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4759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0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1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7" name="CR" descr="09_PAlg-Ch Resources">
            <a:hlinkClick r:id="rId21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8" name="Picture 16" descr="LNHeader1-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9" name="Picture 17" descr="09_GEOM LTHeader 01-0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0" name="Picture 18" descr="Real World Ex_6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79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tags" Target="../tags/tag26.xml"/><Relationship Id="rId7" Type="http://schemas.openxmlformats.org/officeDocument/2006/relationships/image" Target="../media/image3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2.jpe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tags" Target="../tags/tag29.xml"/><Relationship Id="rId7" Type="http://schemas.openxmlformats.org/officeDocument/2006/relationships/image" Target="../media/image4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2.jpe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30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31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34.xml"/><Relationship Id="rId7" Type="http://schemas.openxmlformats.org/officeDocument/2006/relationships/image" Target="../media/image47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2.jpe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tags" Target="../tags/tag37.xml"/><Relationship Id="rId7" Type="http://schemas.openxmlformats.org/officeDocument/2006/relationships/image" Target="../media/image49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2.jpe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9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0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2.jpe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44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47.xml"/><Relationship Id="rId7" Type="http://schemas.openxmlformats.org/officeDocument/2006/relationships/image" Target="../media/image58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2.jpe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48.xml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ags" Target="../tags/tag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2.jpe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ags" Target="../tags/tag5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63.jpe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2.jpe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5.jpe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5.jpe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5.jpe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5.jpe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0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3" name="Picture 49" descr="09_GEOM NA Splash Fl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02" name="Picture 38" descr="09_GEOM Splash ARM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64444" r="63020" b="18889"/>
          <a:stretch>
            <a:fillRect/>
          </a:stretch>
        </p:blipFill>
        <p:spPr bwMode="ltGray">
          <a:xfrm>
            <a:off x="4076700" y="4419600"/>
            <a:ext cx="16287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Splash Screen</a:t>
            </a:r>
          </a:p>
        </p:txBody>
      </p:sp>
      <p:pic>
        <p:nvPicPr>
          <p:cNvPr id="36907" name="Picture 43" descr="LNHeader1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648200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8" name="Picture 44" descr="09_GEOM LTHeader 01-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884738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1625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Length in Metric Units</a:t>
            </a:r>
          </a:p>
        </p:txBody>
      </p:sp>
      <p:grpSp>
        <p:nvGrpSpPr>
          <p:cNvPr id="5908" name="Group 788"/>
          <p:cNvGrpSpPr>
            <a:grpSpLocks/>
          </p:cNvGrpSpPr>
          <p:nvPr/>
        </p:nvGrpSpPr>
        <p:grpSpPr bwMode="auto">
          <a:xfrm>
            <a:off x="876300" y="1503363"/>
            <a:ext cx="7705725" cy="420687"/>
            <a:chOff x="552" y="947"/>
            <a:chExt cx="4854" cy="265"/>
          </a:xfrm>
        </p:grpSpPr>
        <p:sp>
          <p:nvSpPr>
            <p:cNvPr id="5903" name="Rectangle 783"/>
            <p:cNvSpPr>
              <a:spLocks noChangeArrowheads="1"/>
            </p:cNvSpPr>
            <p:nvPr/>
          </p:nvSpPr>
          <p:spPr bwMode="auto">
            <a:xfrm>
              <a:off x="552" y="947"/>
              <a:ext cx="485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Aft>
                  <a:spcPct val="20000"/>
                </a:spcAft>
                <a:buFontTx/>
                <a:buNone/>
              </a:pPr>
              <a:r>
                <a:rPr lang="en-US" altLang="en-US" sz="2400" b="1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A.</a:t>
              </a:r>
              <a:r>
                <a:rPr lang="en-US" altLang="en-US" sz="24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</a:t>
              </a:r>
              <a:r>
                <a:rPr lang="en-US" alt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Find the length of </a:t>
              </a:r>
              <a:r>
                <a:rPr lang="en-US" alt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AB</a:t>
              </a:r>
              <a:r>
                <a:rPr lang="en-US" alt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 using the ruler.</a:t>
              </a:r>
              <a:endPara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5904" name="Line 784"/>
            <p:cNvSpPr>
              <a:spLocks noChangeShapeType="1"/>
            </p:cNvSpPr>
            <p:nvPr/>
          </p:nvSpPr>
          <p:spPr bwMode="auto">
            <a:xfrm>
              <a:off x="2592" y="972"/>
              <a:ext cx="258" cy="0"/>
            </a:xfrm>
            <a:prstGeom prst="line">
              <a:avLst/>
            </a:prstGeom>
            <a:noFill/>
            <a:ln w="19050">
              <a:solidFill>
                <a:srgbClr val="0053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905" name="Text Box 785"/>
          <p:cNvSpPr txBox="1">
            <a:spLocks noChangeArrowheads="1"/>
          </p:cNvSpPr>
          <p:nvPr/>
        </p:nvSpPr>
        <p:spPr bwMode="auto">
          <a:xfrm>
            <a:off x="533400" y="4292600"/>
            <a:ext cx="8077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 ruler is marked in millimeters.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Point </a:t>
            </a: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B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is closer to the 42 mm mark.</a:t>
            </a:r>
          </a:p>
        </p:txBody>
      </p:sp>
      <p:grpSp>
        <p:nvGrpSpPr>
          <p:cNvPr id="5910" name="Group 790"/>
          <p:cNvGrpSpPr>
            <a:grpSpLocks/>
          </p:cNvGrpSpPr>
          <p:nvPr/>
        </p:nvGrpSpPr>
        <p:grpSpPr bwMode="auto">
          <a:xfrm>
            <a:off x="533400" y="5494338"/>
            <a:ext cx="8077200" cy="420687"/>
            <a:chOff x="336" y="3095"/>
            <a:chExt cx="5088" cy="265"/>
          </a:xfrm>
        </p:grpSpPr>
        <p:sp>
          <p:nvSpPr>
            <p:cNvPr id="5906" name="Text Box 786"/>
            <p:cNvSpPr txBox="1">
              <a:spLocks noChangeArrowheads="1"/>
            </p:cNvSpPr>
            <p:nvPr/>
          </p:nvSpPr>
          <p:spPr bwMode="auto">
            <a:xfrm>
              <a:off x="336" y="3095"/>
              <a:ext cx="508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alt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Answer:</a:t>
              </a:r>
              <a:r>
                <a:rPr lang="en-US" alt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en-US" altLang="en-US" sz="2400" i="1">
                  <a:solidFill>
                    <a:srgbClr val="EC1D24"/>
                  </a:solidFill>
                  <a:ea typeface="Times New Roman" pitchFamily="18" charset="0"/>
                  <a:cs typeface="Arial" charset="0"/>
                </a:rPr>
                <a:t>AB</a:t>
              </a:r>
              <a:r>
                <a:rPr lang="en-US" altLang="en-US" sz="2400">
                  <a:solidFill>
                    <a:srgbClr val="EC1D24"/>
                  </a:solidFill>
                  <a:ea typeface="Times New Roman" pitchFamily="18" charset="0"/>
                  <a:cs typeface="Arial" charset="0"/>
                </a:rPr>
                <a:t> is about 42 millimeters long.</a:t>
              </a:r>
            </a:p>
          </p:txBody>
        </p:sp>
        <p:sp>
          <p:nvSpPr>
            <p:cNvPr id="5907" name="Line 787"/>
            <p:cNvSpPr>
              <a:spLocks noChangeShapeType="1"/>
            </p:cNvSpPr>
            <p:nvPr/>
          </p:nvSpPr>
          <p:spPr bwMode="auto">
            <a:xfrm>
              <a:off x="1440" y="3120"/>
              <a:ext cx="234" cy="0"/>
            </a:xfrm>
            <a:prstGeom prst="line">
              <a:avLst/>
            </a:prstGeom>
            <a:noFill/>
            <a:ln w="19050">
              <a:solidFill>
                <a:srgbClr val="EC1D2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5913" name="Picture 793" descr="01-02-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049463"/>
            <a:ext cx="5343525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53085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Length in Metric Units</a:t>
            </a:r>
          </a:p>
        </p:txBody>
      </p:sp>
      <p:grpSp>
        <p:nvGrpSpPr>
          <p:cNvPr id="86025" name="Group 9"/>
          <p:cNvGrpSpPr>
            <a:grpSpLocks/>
          </p:cNvGrpSpPr>
          <p:nvPr/>
        </p:nvGrpSpPr>
        <p:grpSpPr bwMode="auto">
          <a:xfrm>
            <a:off x="876300" y="1503363"/>
            <a:ext cx="7705725" cy="420687"/>
            <a:chOff x="552" y="947"/>
            <a:chExt cx="4854" cy="265"/>
          </a:xfrm>
        </p:grpSpPr>
        <p:sp>
          <p:nvSpPr>
            <p:cNvPr id="86026" name="Rectangle 10"/>
            <p:cNvSpPr>
              <a:spLocks noChangeArrowheads="1"/>
            </p:cNvSpPr>
            <p:nvPr/>
          </p:nvSpPr>
          <p:spPr bwMode="auto">
            <a:xfrm>
              <a:off x="552" y="947"/>
              <a:ext cx="485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Aft>
                  <a:spcPct val="20000"/>
                </a:spcAft>
                <a:buFontTx/>
                <a:buNone/>
              </a:pPr>
              <a:r>
                <a:rPr lang="en-US" altLang="en-US" sz="2400" b="1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B.</a:t>
              </a:r>
              <a:r>
                <a:rPr lang="en-US" altLang="en-US" sz="24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</a:t>
              </a:r>
              <a:r>
                <a:rPr lang="en-US" alt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Find the length of </a:t>
              </a:r>
              <a:r>
                <a:rPr lang="en-US" alt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AB</a:t>
              </a:r>
              <a:r>
                <a:rPr lang="en-US" alt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 using the ruler.</a:t>
              </a:r>
              <a:endPara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86027" name="Line 11"/>
            <p:cNvSpPr>
              <a:spLocks noChangeShapeType="1"/>
            </p:cNvSpPr>
            <p:nvPr/>
          </p:nvSpPr>
          <p:spPr bwMode="auto">
            <a:xfrm>
              <a:off x="2592" y="972"/>
              <a:ext cx="258" cy="0"/>
            </a:xfrm>
            <a:prstGeom prst="line">
              <a:avLst/>
            </a:prstGeom>
            <a:noFill/>
            <a:ln w="19050">
              <a:solidFill>
                <a:srgbClr val="0053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533400" y="4292600"/>
            <a:ext cx="8077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Each centimeter is divided into fourths.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Point </a:t>
            </a: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B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is closer to the 4.5 cm mark.</a:t>
            </a:r>
          </a:p>
        </p:txBody>
      </p:sp>
      <p:grpSp>
        <p:nvGrpSpPr>
          <p:cNvPr id="86029" name="Group 13"/>
          <p:cNvGrpSpPr>
            <a:grpSpLocks/>
          </p:cNvGrpSpPr>
          <p:nvPr/>
        </p:nvGrpSpPr>
        <p:grpSpPr bwMode="auto">
          <a:xfrm>
            <a:off x="533400" y="5522913"/>
            <a:ext cx="8077200" cy="420687"/>
            <a:chOff x="336" y="3095"/>
            <a:chExt cx="5088" cy="265"/>
          </a:xfrm>
        </p:grpSpPr>
        <p:sp>
          <p:nvSpPr>
            <p:cNvPr id="86030" name="Text Box 14"/>
            <p:cNvSpPr txBox="1">
              <a:spLocks noChangeArrowheads="1"/>
            </p:cNvSpPr>
            <p:nvPr/>
          </p:nvSpPr>
          <p:spPr bwMode="auto">
            <a:xfrm>
              <a:off x="336" y="3095"/>
              <a:ext cx="508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alt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Answer:</a:t>
              </a:r>
              <a:r>
                <a:rPr lang="en-US" alt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en-US" altLang="en-US" sz="2400" i="1">
                  <a:solidFill>
                    <a:srgbClr val="EC1D24"/>
                  </a:solidFill>
                  <a:ea typeface="Times New Roman" pitchFamily="18" charset="0"/>
                  <a:cs typeface="Arial" charset="0"/>
                </a:rPr>
                <a:t>AB</a:t>
              </a:r>
              <a:r>
                <a:rPr lang="en-US" altLang="en-US" sz="2400">
                  <a:solidFill>
                    <a:srgbClr val="EC1D24"/>
                  </a:solidFill>
                  <a:ea typeface="Times New Roman" pitchFamily="18" charset="0"/>
                  <a:cs typeface="Arial" charset="0"/>
                </a:rPr>
                <a:t> is about 4.5 centimeters long.</a:t>
              </a:r>
            </a:p>
          </p:txBody>
        </p:sp>
        <p:sp>
          <p:nvSpPr>
            <p:cNvPr id="86031" name="Line 15"/>
            <p:cNvSpPr>
              <a:spLocks noChangeShapeType="1"/>
            </p:cNvSpPr>
            <p:nvPr/>
          </p:nvSpPr>
          <p:spPr bwMode="auto">
            <a:xfrm>
              <a:off x="1440" y="3120"/>
              <a:ext cx="234" cy="0"/>
            </a:xfrm>
            <a:prstGeom prst="line">
              <a:avLst/>
            </a:prstGeom>
            <a:noFill/>
            <a:ln w="19050">
              <a:solidFill>
                <a:srgbClr val="EC1D2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86033" name="Picture 17" descr="01-02-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049463"/>
            <a:ext cx="5343525" cy="1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74689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366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1a</a:t>
            </a:r>
          </a:p>
        </p:txBody>
      </p:sp>
      <p:sp>
        <p:nvSpPr>
          <p:cNvPr id="113669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4394200"/>
            <a:ext cx="2790825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2 mm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1.8 mm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18 mm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20 mm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857250" y="540067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3673" name="Picture 9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4" name="Picture 10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5" name="Picture 11" descr="GEO_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477963"/>
            <a:ext cx="3706812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6" name="Picture 12" descr="GEO01-02-01b-YT-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108200"/>
            <a:ext cx="362426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99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utoUpdateAnimBg="0"/>
      <p:bldP spid="1136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438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1b</a:t>
            </a:r>
          </a:p>
        </p:txBody>
      </p:sp>
      <p:sp>
        <p:nvSpPr>
          <p:cNvPr id="144389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4394200"/>
            <a:ext cx="2790825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1 cm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2 cm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2.5 cm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3 cm</a:t>
            </a:r>
          </a:p>
        </p:txBody>
      </p:sp>
      <p:sp>
        <p:nvSpPr>
          <p:cNvPr id="144390" name="Oval 6"/>
          <p:cNvSpPr>
            <a:spLocks noChangeArrowheads="1"/>
          </p:cNvSpPr>
          <p:nvPr/>
        </p:nvSpPr>
        <p:spPr bwMode="auto">
          <a:xfrm>
            <a:off x="857250" y="48768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44391" name="Picture 7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2" name="Picture 8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4395" name="Group 11"/>
          <p:cNvGrpSpPr>
            <a:grpSpLocks/>
          </p:cNvGrpSpPr>
          <p:nvPr/>
        </p:nvGrpSpPr>
        <p:grpSpPr bwMode="auto">
          <a:xfrm>
            <a:off x="600075" y="1484313"/>
            <a:ext cx="8172450" cy="477837"/>
            <a:chOff x="336" y="929"/>
            <a:chExt cx="5148" cy="301"/>
          </a:xfrm>
        </p:grpSpPr>
        <p:sp>
          <p:nvSpPr>
            <p:cNvPr id="144396" name="TPQuestion"/>
            <p:cNvSpPr>
              <a:spLocks noChangeArrowheads="1"/>
            </p:cNvSpPr>
            <p:nvPr/>
          </p:nvSpPr>
          <p:spPr bwMode="auto">
            <a:xfrm>
              <a:off x="336" y="954"/>
              <a:ext cx="514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8001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12573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17145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21717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E01B22"/>
                  </a:solidFill>
                  <a:cs typeface="Times New Roman" pitchFamily="18" charset="0"/>
                </a:rPr>
                <a:t>B.</a:t>
              </a:r>
            </a:p>
          </p:txBody>
        </p:sp>
        <p:pic>
          <p:nvPicPr>
            <p:cNvPr id="144397" name="Picture 13" descr="GEO_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" y="929"/>
              <a:ext cx="2098" cy="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4398" name="Picture 14" descr="GEO01-02-01b-YT-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108200"/>
            <a:ext cx="3624262" cy="17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530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utoUpdateAnimBg="0"/>
      <p:bldP spid="1443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Length in Standard Units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3400" y="3771900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Each inch is divided into sixteenths. Point </a:t>
            </a: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is closer </a:t>
            </a:r>
            <a:b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to the 3-inch mark.</a:t>
            </a: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876300" y="1449388"/>
            <a:ext cx="7705725" cy="474662"/>
            <a:chOff x="552" y="913"/>
            <a:chExt cx="4854" cy="299"/>
          </a:xfrm>
        </p:grpSpPr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552" y="947"/>
              <a:ext cx="485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Aft>
                  <a:spcPct val="20000"/>
                </a:spcAft>
                <a:buFontTx/>
                <a:buNone/>
              </a:pPr>
              <a:r>
                <a:rPr lang="en-US" altLang="en-US" sz="2400" b="1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A.</a:t>
              </a:r>
              <a:r>
                <a:rPr lang="en-US" alt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</a:t>
              </a:r>
              <a:endParaRPr lang="en-US" alt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endParaRPr>
            </a:p>
          </p:txBody>
        </p:sp>
        <p:pic>
          <p:nvPicPr>
            <p:cNvPr id="6152" name="Picture 8" descr="GEO_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450"/>
            <a:stretch>
              <a:fillRect/>
            </a:stretch>
          </p:blipFill>
          <p:spPr bwMode="auto">
            <a:xfrm>
              <a:off x="901" y="913"/>
              <a:ext cx="3067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3" name="Picture 9" descr="GEO01-02-0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097088"/>
            <a:ext cx="5143500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1-2-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833938"/>
            <a:ext cx="50641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9147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Length in Standard Units</a:t>
            </a:r>
          </a:p>
        </p:txBody>
      </p:sp>
      <p:pic>
        <p:nvPicPr>
          <p:cNvPr id="7174" name="Picture 6" descr="GEO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96"/>
          <a:stretch>
            <a:fillRect/>
          </a:stretch>
        </p:blipFill>
        <p:spPr bwMode="auto">
          <a:xfrm>
            <a:off x="960438" y="5414963"/>
            <a:ext cx="74676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GEO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5" b="31523"/>
          <a:stretch>
            <a:fillRect/>
          </a:stretch>
        </p:blipFill>
        <p:spPr bwMode="auto">
          <a:xfrm>
            <a:off x="950913" y="3897313"/>
            <a:ext cx="7467600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876300" y="1450975"/>
            <a:ext cx="7705725" cy="550863"/>
            <a:chOff x="552" y="914"/>
            <a:chExt cx="4854" cy="347"/>
          </a:xfrm>
        </p:grpSpPr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552" y="947"/>
              <a:ext cx="485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Aft>
                  <a:spcPct val="20000"/>
                </a:spcAft>
                <a:buFontTx/>
                <a:buNone/>
              </a:pPr>
              <a:r>
                <a:rPr lang="en-US" altLang="en-US" sz="2400" b="1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B.</a:t>
              </a:r>
            </a:p>
          </p:txBody>
        </p:sp>
        <p:pic>
          <p:nvPicPr>
            <p:cNvPr id="7178" name="Picture 10" descr="GEO_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75" b="78593"/>
            <a:stretch>
              <a:fillRect/>
            </a:stretch>
          </p:blipFill>
          <p:spPr bwMode="auto">
            <a:xfrm>
              <a:off x="862" y="914"/>
              <a:ext cx="2245" cy="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9" name="Picture 11" descr="GEO01-02-0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205038"/>
            <a:ext cx="5143500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61184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469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2a</a:t>
            </a:r>
          </a:p>
        </p:txBody>
      </p:sp>
      <p:pic>
        <p:nvPicPr>
          <p:cNvPr id="114696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7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8" name="Picture 10" descr="GEO01-02-02b-YT-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181100"/>
            <a:ext cx="40513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699" name="Group 11"/>
          <p:cNvGrpSpPr>
            <a:grpSpLocks/>
          </p:cNvGrpSpPr>
          <p:nvPr/>
        </p:nvGrpSpPr>
        <p:grpSpPr bwMode="auto">
          <a:xfrm>
            <a:off x="533400" y="1458913"/>
            <a:ext cx="4133850" cy="504825"/>
            <a:chOff x="336" y="919"/>
            <a:chExt cx="2604" cy="318"/>
          </a:xfrm>
        </p:grpSpPr>
        <p:sp>
          <p:nvSpPr>
            <p:cNvPr id="114700" name="TPQuestion"/>
            <p:cNvSpPr>
              <a:spLocks noChangeArrowheads="1"/>
            </p:cNvSpPr>
            <p:nvPr/>
          </p:nvSpPr>
          <p:spPr bwMode="auto">
            <a:xfrm>
              <a:off x="336" y="960"/>
              <a:ext cx="84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8001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12573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17145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21717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E01B22"/>
                  </a:solidFill>
                  <a:cs typeface="Times New Roman" pitchFamily="18" charset="0"/>
                </a:rPr>
                <a:t>A.</a:t>
              </a:r>
              <a:r>
                <a:rPr lang="en-US" altLang="en-US" sz="2400" b="1">
                  <a:solidFill>
                    <a:srgbClr val="00539D"/>
                  </a:solidFill>
                  <a:cs typeface="Times New Roman" pitchFamily="18" charset="0"/>
                </a:rPr>
                <a:t> </a:t>
              </a:r>
            </a:p>
          </p:txBody>
        </p:sp>
        <p:pic>
          <p:nvPicPr>
            <p:cNvPr id="114701" name="Picture 13" descr="GEO_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25"/>
            <a:stretch>
              <a:fillRect/>
            </a:stretch>
          </p:blipFill>
          <p:spPr bwMode="auto">
            <a:xfrm>
              <a:off x="907" y="919"/>
              <a:ext cx="2033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4706" name="Group 18"/>
          <p:cNvGrpSpPr>
            <a:grpSpLocks/>
          </p:cNvGrpSpPr>
          <p:nvPr/>
        </p:nvGrpSpPr>
        <p:grpSpPr bwMode="auto">
          <a:xfrm>
            <a:off x="857250" y="2427288"/>
            <a:ext cx="2790825" cy="3440112"/>
            <a:chOff x="540" y="1529"/>
            <a:chExt cx="1758" cy="2167"/>
          </a:xfrm>
        </p:grpSpPr>
        <p:sp>
          <p:nvSpPr>
            <p:cNvPr id="114693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0" y="1557"/>
              <a:ext cx="1758" cy="2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33400" indent="-5334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95400" indent="-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A.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</p:txBody>
        </p:sp>
        <p:pic>
          <p:nvPicPr>
            <p:cNvPr id="114702" name="Picture 14" descr="GEO_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256" r="68962"/>
            <a:stretch>
              <a:fillRect/>
            </a:stretch>
          </p:blipFill>
          <p:spPr bwMode="auto">
            <a:xfrm>
              <a:off x="924" y="3186"/>
              <a:ext cx="631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703" name="Picture 15" descr="GEO_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40" r="68962" b="25591"/>
            <a:stretch>
              <a:fillRect/>
            </a:stretch>
          </p:blipFill>
          <p:spPr bwMode="auto">
            <a:xfrm>
              <a:off x="924" y="2733"/>
              <a:ext cx="631" cy="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704" name="Picture 16" descr="GEO_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74" r="68962" b="39853"/>
            <a:stretch>
              <a:fillRect/>
            </a:stretch>
          </p:blipFill>
          <p:spPr bwMode="auto">
            <a:xfrm>
              <a:off x="924" y="2036"/>
              <a:ext cx="631" cy="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705" name="Picture 17" descr="GEO_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69" r="68962" b="67226"/>
            <a:stretch>
              <a:fillRect/>
            </a:stretch>
          </p:blipFill>
          <p:spPr bwMode="auto">
            <a:xfrm>
              <a:off x="924" y="1529"/>
              <a:ext cx="631" cy="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847725" y="52578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0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541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2a</a:t>
            </a:r>
          </a:p>
        </p:txBody>
      </p:sp>
      <p:pic>
        <p:nvPicPr>
          <p:cNvPr id="145413" name="Picture 5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4" name="Picture 6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5435" name="Group 27"/>
          <p:cNvGrpSpPr>
            <a:grpSpLocks/>
          </p:cNvGrpSpPr>
          <p:nvPr/>
        </p:nvGrpSpPr>
        <p:grpSpPr bwMode="auto">
          <a:xfrm>
            <a:off x="876300" y="2416175"/>
            <a:ext cx="3702050" cy="3603625"/>
            <a:chOff x="552" y="1522"/>
            <a:chExt cx="2332" cy="2270"/>
          </a:xfrm>
        </p:grpSpPr>
        <p:sp>
          <p:nvSpPr>
            <p:cNvPr id="145420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52" y="1645"/>
              <a:ext cx="1758" cy="2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33400" indent="-5334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95400" indent="-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A.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</p:txBody>
        </p:sp>
        <p:pic>
          <p:nvPicPr>
            <p:cNvPr id="145426" name="Picture 18" descr="GEO_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23"/>
            <a:stretch>
              <a:fillRect/>
            </a:stretch>
          </p:blipFill>
          <p:spPr bwMode="auto">
            <a:xfrm>
              <a:off x="916" y="3273"/>
              <a:ext cx="1968" cy="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427" name="Picture 19" descr="GEO_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264" b="24377"/>
            <a:stretch>
              <a:fillRect/>
            </a:stretch>
          </p:blipFill>
          <p:spPr bwMode="auto">
            <a:xfrm>
              <a:off x="916" y="2725"/>
              <a:ext cx="1968" cy="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428" name="Picture 20" descr="GEO_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09" b="48848"/>
            <a:stretch>
              <a:fillRect/>
            </a:stretch>
          </p:blipFill>
          <p:spPr bwMode="auto">
            <a:xfrm>
              <a:off x="916" y="2240"/>
              <a:ext cx="1968" cy="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429" name="Picture 21" descr="GEO_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90" b="61673"/>
            <a:stretch>
              <a:fillRect/>
            </a:stretch>
          </p:blipFill>
          <p:spPr bwMode="auto">
            <a:xfrm>
              <a:off x="916" y="1522"/>
              <a:ext cx="1968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5425" name="Oval 17"/>
          <p:cNvSpPr>
            <a:spLocks noChangeArrowheads="1"/>
          </p:cNvSpPr>
          <p:nvPr/>
        </p:nvSpPr>
        <p:spPr bwMode="auto">
          <a:xfrm>
            <a:off x="866775" y="44672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45432" name="Picture 24" descr="GEO01-02-02b-YT-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1816100"/>
            <a:ext cx="52324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5433" name="Group 25"/>
          <p:cNvGrpSpPr>
            <a:grpSpLocks/>
          </p:cNvGrpSpPr>
          <p:nvPr/>
        </p:nvGrpSpPr>
        <p:grpSpPr bwMode="auto">
          <a:xfrm>
            <a:off x="533400" y="1477963"/>
            <a:ext cx="8305800" cy="539750"/>
            <a:chOff x="336" y="931"/>
            <a:chExt cx="5232" cy="340"/>
          </a:xfrm>
        </p:grpSpPr>
        <p:sp>
          <p:nvSpPr>
            <p:cNvPr id="145430" name="TPQuestion"/>
            <p:cNvSpPr>
              <a:spLocks noChangeArrowheads="1"/>
            </p:cNvSpPr>
            <p:nvPr/>
          </p:nvSpPr>
          <p:spPr bwMode="auto">
            <a:xfrm>
              <a:off x="336" y="954"/>
              <a:ext cx="52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8001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12573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17145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21717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E01B22"/>
                  </a:solidFill>
                  <a:cs typeface="Times New Roman" pitchFamily="18" charset="0"/>
                </a:rPr>
                <a:t>B.</a:t>
              </a:r>
            </a:p>
          </p:txBody>
        </p:sp>
        <p:pic>
          <p:nvPicPr>
            <p:cNvPr id="145431" name="Picture 23" descr="GEO_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030"/>
            <a:stretch>
              <a:fillRect/>
            </a:stretch>
          </p:blipFill>
          <p:spPr bwMode="auto">
            <a:xfrm>
              <a:off x="884" y="931"/>
              <a:ext cx="1968" cy="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3197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5" name="Picture 9" descr="GEOM-CH01-015-A-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23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8618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Find Measurements by Adding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76300" y="139541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Find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XZ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. Assume that the figure is not drawn to scale.</a:t>
            </a:r>
          </a:p>
        </p:txBody>
      </p:sp>
      <p:pic>
        <p:nvPicPr>
          <p:cNvPr id="9222" name="Picture 6" descr="GEO01-01-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93900"/>
            <a:ext cx="45593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GEO_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4" b="60710"/>
          <a:stretch>
            <a:fillRect/>
          </a:stretch>
        </p:blipFill>
        <p:spPr bwMode="auto">
          <a:xfrm>
            <a:off x="938213" y="4429125"/>
            <a:ext cx="7515225" cy="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847725" y="2819400"/>
            <a:ext cx="7086600" cy="1066800"/>
            <a:chOff x="534" y="1776"/>
            <a:chExt cx="4464" cy="672"/>
          </a:xfrm>
        </p:grpSpPr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534" y="1930"/>
              <a:ext cx="44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i="1">
                  <a:solidFill>
                    <a:srgbClr val="000000"/>
                  </a:solidFill>
                </a:rPr>
                <a:t>XZ</a:t>
              </a:r>
              <a:r>
                <a:rPr lang="en-US" altLang="en-US" sz="2400">
                  <a:solidFill>
                    <a:srgbClr val="000000"/>
                  </a:solidFill>
                </a:rPr>
                <a:t> is the measure of </a:t>
              </a:r>
              <a:r>
                <a:rPr lang="en-US" altLang="en-US" sz="2400" i="1">
                  <a:solidFill>
                    <a:srgbClr val="000000"/>
                  </a:solidFill>
                </a:rPr>
                <a:t>XZ</a:t>
              </a:r>
              <a:r>
                <a:rPr lang="en-US" altLang="en-US" sz="2400">
                  <a:solidFill>
                    <a:srgbClr val="000000"/>
                  </a:solidFill>
                </a:rPr>
                <a:t>. Point </a:t>
              </a:r>
              <a:r>
                <a:rPr lang="en-US" altLang="en-US" sz="2400" i="1">
                  <a:solidFill>
                    <a:srgbClr val="000000"/>
                  </a:solidFill>
                </a:rPr>
                <a:t>Y</a:t>
              </a:r>
              <a:r>
                <a:rPr lang="en-US" altLang="en-US" sz="2400">
                  <a:solidFill>
                    <a:srgbClr val="000000"/>
                  </a:solidFill>
                </a:rPr>
                <a:t> is between </a:t>
              </a:r>
              <a:r>
                <a:rPr lang="en-US" altLang="en-US" sz="2400" i="1">
                  <a:solidFill>
                    <a:srgbClr val="000000"/>
                  </a:solidFill>
                </a:rPr>
                <a:t>X </a:t>
              </a:r>
              <a:r>
                <a:rPr lang="en-US" altLang="en-US" sz="2400">
                  <a:solidFill>
                    <a:srgbClr val="000000"/>
                  </a:solidFill>
                </a:rPr>
                <a:t>and </a:t>
              </a:r>
              <a:r>
                <a:rPr lang="en-US" altLang="en-US" sz="2400" i="1">
                  <a:solidFill>
                    <a:srgbClr val="000000"/>
                  </a:solidFill>
                </a:rPr>
                <a:t>Z</a:t>
              </a:r>
              <a:r>
                <a:rPr lang="en-US" altLang="en-US" sz="2400">
                  <a:solidFill>
                    <a:srgbClr val="000000"/>
                  </a:solidFill>
                </a:rPr>
                <a:t>. </a:t>
              </a:r>
              <a:r>
                <a:rPr lang="en-US" altLang="en-US" sz="2400" i="1">
                  <a:solidFill>
                    <a:srgbClr val="000000"/>
                  </a:solidFill>
                </a:rPr>
                <a:t>XZ</a:t>
              </a:r>
              <a:r>
                <a:rPr lang="en-US" altLang="en-US" sz="2400">
                  <a:solidFill>
                    <a:srgbClr val="000000"/>
                  </a:solidFill>
                </a:rPr>
                <a:t> can be found by adding </a:t>
              </a:r>
              <a:r>
                <a:rPr lang="en-US" altLang="en-US" sz="2400" i="1">
                  <a:solidFill>
                    <a:srgbClr val="000000"/>
                  </a:solidFill>
                </a:rPr>
                <a:t>XY</a:t>
              </a:r>
              <a:r>
                <a:rPr lang="en-US" altLang="en-US" sz="2400">
                  <a:solidFill>
                    <a:srgbClr val="000000"/>
                  </a:solidFill>
                </a:rPr>
                <a:t> and </a:t>
              </a:r>
              <a:r>
                <a:rPr lang="en-US" altLang="en-US" sz="2400" i="1">
                  <a:solidFill>
                    <a:srgbClr val="000000"/>
                  </a:solidFill>
                </a:rPr>
                <a:t>YZ</a:t>
              </a:r>
              <a:r>
                <a:rPr lang="en-US" altLang="en-US" sz="2400">
                  <a:solidFill>
                    <a:srgbClr val="000000"/>
                  </a:solidFill>
                </a:rPr>
                <a:t>.   </a:t>
              </a: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2358" y="177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___</a:t>
              </a:r>
            </a:p>
          </p:txBody>
        </p:sp>
      </p:grpSp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914400" y="5181600"/>
            <a:ext cx="6629400" cy="792163"/>
            <a:chOff x="576" y="3341"/>
            <a:chExt cx="4176" cy="499"/>
          </a:xfrm>
        </p:grpSpPr>
        <p:pic>
          <p:nvPicPr>
            <p:cNvPr id="9223" name="Picture 7" descr="GEO_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57" t="53737" r="12103" b="23518"/>
            <a:stretch>
              <a:fillRect/>
            </a:stretch>
          </p:blipFill>
          <p:spPr bwMode="auto">
            <a:xfrm>
              <a:off x="2208" y="3341"/>
              <a:ext cx="2544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0" name="Picture 14" descr="1-2-3-RED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82"/>
            <a:stretch>
              <a:fillRect/>
            </a:stretch>
          </p:blipFill>
          <p:spPr bwMode="auto">
            <a:xfrm>
              <a:off x="576" y="3360"/>
              <a:ext cx="1267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40" name="Group 24"/>
          <p:cNvGrpSpPr>
            <a:grpSpLocks/>
          </p:cNvGrpSpPr>
          <p:nvPr/>
        </p:nvGrpSpPr>
        <p:grpSpPr bwMode="auto">
          <a:xfrm>
            <a:off x="914400" y="4235450"/>
            <a:ext cx="7524750" cy="762000"/>
            <a:chOff x="576" y="2668"/>
            <a:chExt cx="4740" cy="480"/>
          </a:xfrm>
        </p:grpSpPr>
        <p:pic>
          <p:nvPicPr>
            <p:cNvPr id="9224" name="Picture 8" descr="GEO_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89" t="41307" b="46330"/>
            <a:stretch>
              <a:fillRect/>
            </a:stretch>
          </p:blipFill>
          <p:spPr bwMode="auto">
            <a:xfrm>
              <a:off x="2352" y="2784"/>
              <a:ext cx="2964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1" name="Picture 15" descr="1-2-3-RED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89" b="63029"/>
            <a:stretch>
              <a:fillRect/>
            </a:stretch>
          </p:blipFill>
          <p:spPr bwMode="auto">
            <a:xfrm>
              <a:off x="576" y="2784"/>
              <a:ext cx="773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9" name="Picture 23" descr="1-2-3-RED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43" t="38382"/>
            <a:stretch>
              <a:fillRect/>
            </a:stretch>
          </p:blipFill>
          <p:spPr bwMode="auto">
            <a:xfrm>
              <a:off x="1337" y="2668"/>
              <a:ext cx="505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999746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7522" name="TPQuestion"/>
          <p:cNvSpPr>
            <a:spLocks noGrp="1" noChangeArrowheads="1"/>
          </p:cNvSpPr>
          <p:nvPr>
            <p:ph type="title"/>
          </p:nvPr>
        </p:nvSpPr>
        <p:spPr>
          <a:xfrm>
            <a:off x="5486400" y="6980238"/>
            <a:ext cx="3657600" cy="182562"/>
          </a:xfrm>
        </p:spPr>
        <p:txBody>
          <a:bodyPr/>
          <a:lstStyle/>
          <a:p>
            <a:r>
              <a:rPr lang="en-US" altLang="en-US"/>
              <a:t>5-Minute Check 1</a:t>
            </a:r>
          </a:p>
        </p:txBody>
      </p:sp>
      <p:sp>
        <p:nvSpPr>
          <p:cNvPr id="10752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0030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A, B, Q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B, Q, T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A, B, T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T, A, Q</a:t>
            </a:r>
          </a:p>
        </p:txBody>
      </p:sp>
      <p:sp>
        <p:nvSpPr>
          <p:cNvPr id="107527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Name three collinear points.</a:t>
            </a:r>
          </a:p>
        </p:txBody>
      </p:sp>
      <p:sp>
        <p:nvSpPr>
          <p:cNvPr id="107529" name="AutoShape 9"/>
          <p:cNvSpPr>
            <a:spLocks noChangeArrowheads="1"/>
          </p:cNvSpPr>
          <p:nvPr/>
        </p:nvSpPr>
        <p:spPr bwMode="auto">
          <a:xfrm>
            <a:off x="533400" y="43434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EC1D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7531" name="Picture 11" descr="5Min Num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647825"/>
            <a:ext cx="457200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8" name="Picture 18" descr="FMC01-02-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128713"/>
            <a:ext cx="2300287" cy="27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056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utoUpdateAnimBg="0"/>
      <p:bldP spid="107527" grpId="0" autoUpdateAnimBg="0"/>
      <p:bldP spid="1075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Find Measurements by Adding</a:t>
            </a:r>
          </a:p>
        </p:txBody>
      </p:sp>
      <p:pic>
        <p:nvPicPr>
          <p:cNvPr id="91142" name="Picture 6" descr="GEO_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3028950"/>
            <a:ext cx="4541837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145" name="Group 9"/>
          <p:cNvGrpSpPr>
            <a:grpSpLocks/>
          </p:cNvGrpSpPr>
          <p:nvPr/>
        </p:nvGrpSpPr>
        <p:grpSpPr bwMode="auto">
          <a:xfrm>
            <a:off x="1668463" y="1524000"/>
            <a:ext cx="4335462" cy="854075"/>
            <a:chOff x="1051" y="960"/>
            <a:chExt cx="2731" cy="538"/>
          </a:xfrm>
        </p:grpSpPr>
        <p:pic>
          <p:nvPicPr>
            <p:cNvPr id="91141" name="Picture 5" descr="GEO_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479" r="70912"/>
            <a:stretch>
              <a:fillRect/>
            </a:stretch>
          </p:blipFill>
          <p:spPr bwMode="auto">
            <a:xfrm>
              <a:off x="1051" y="960"/>
              <a:ext cx="1377" cy="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143" name="Text Box 7"/>
            <p:cNvSpPr txBox="1">
              <a:spLocks noChangeArrowheads="1"/>
            </p:cNvSpPr>
            <p:nvPr/>
          </p:nvSpPr>
          <p:spPr bwMode="auto">
            <a:xfrm>
              <a:off x="2534" y="1113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Add.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758014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571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115717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41300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16.8 mm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57.4 mm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67.2 mm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84 mm</a:t>
            </a:r>
          </a:p>
        </p:txBody>
      </p:sp>
      <p:sp>
        <p:nvSpPr>
          <p:cNvPr id="115718" name="TPQuestion"/>
          <p:cNvSpPr>
            <a:spLocks noChangeArrowheads="1"/>
          </p:cNvSpPr>
          <p:nvPr/>
        </p:nvSpPr>
        <p:spPr bwMode="auto">
          <a:xfrm>
            <a:off x="476250" y="1285875"/>
            <a:ext cx="65341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Find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BD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. Assume that the figure is not drawn to scale.</a:t>
            </a:r>
          </a:p>
        </p:txBody>
      </p:sp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857250" y="426085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5720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1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5730" name="Group 18"/>
          <p:cNvGrpSpPr>
            <a:grpSpLocks/>
          </p:cNvGrpSpPr>
          <p:nvPr/>
        </p:nvGrpSpPr>
        <p:grpSpPr bwMode="auto">
          <a:xfrm>
            <a:off x="4562475" y="990600"/>
            <a:ext cx="3438525" cy="3276600"/>
            <a:chOff x="2874" y="624"/>
            <a:chExt cx="2166" cy="2064"/>
          </a:xfrm>
        </p:grpSpPr>
        <p:grpSp>
          <p:nvGrpSpPr>
            <p:cNvPr id="115724" name="Group 12"/>
            <p:cNvGrpSpPr>
              <a:grpSpLocks/>
            </p:cNvGrpSpPr>
            <p:nvPr/>
          </p:nvGrpSpPr>
          <p:grpSpPr bwMode="auto">
            <a:xfrm rot="8000361" flipH="1">
              <a:off x="3137" y="1615"/>
              <a:ext cx="2064" cy="81"/>
              <a:chOff x="2640" y="1392"/>
              <a:chExt cx="2448" cy="96"/>
            </a:xfrm>
          </p:grpSpPr>
          <p:sp>
            <p:nvSpPr>
              <p:cNvPr id="115722" name="Line 10"/>
              <p:cNvSpPr>
                <a:spLocks noChangeShapeType="1"/>
              </p:cNvSpPr>
              <p:nvPr/>
            </p:nvSpPr>
            <p:spPr bwMode="auto">
              <a:xfrm>
                <a:off x="2640" y="1440"/>
                <a:ext cx="2448" cy="0"/>
              </a:xfrm>
              <a:prstGeom prst="line">
                <a:avLst/>
              </a:prstGeom>
              <a:noFill/>
              <a:ln w="28575">
                <a:solidFill>
                  <a:srgbClr val="00539D"/>
                </a:solidFill>
                <a:round/>
                <a:headEnd type="oval" w="lg" len="lg"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23" name="Oval 11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96" cy="96"/>
              </a:xfrm>
              <a:prstGeom prst="ellipse">
                <a:avLst/>
              </a:prstGeom>
              <a:solidFill>
                <a:srgbClr val="0053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5725" name="Text Box 13"/>
            <p:cNvSpPr txBox="1">
              <a:spLocks noChangeArrowheads="1"/>
            </p:cNvSpPr>
            <p:nvPr/>
          </p:nvSpPr>
          <p:spPr bwMode="auto">
            <a:xfrm>
              <a:off x="3438" y="2400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i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15726" name="Text Box 14"/>
            <p:cNvSpPr txBox="1">
              <a:spLocks noChangeArrowheads="1"/>
            </p:cNvSpPr>
            <p:nvPr/>
          </p:nvSpPr>
          <p:spPr bwMode="auto">
            <a:xfrm>
              <a:off x="3786" y="199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i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15727" name="Text Box 15"/>
            <p:cNvSpPr txBox="1">
              <a:spLocks noChangeArrowheads="1"/>
            </p:cNvSpPr>
            <p:nvPr/>
          </p:nvSpPr>
          <p:spPr bwMode="auto">
            <a:xfrm>
              <a:off x="4848" y="89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i="1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15728" name="Text Box 16"/>
            <p:cNvSpPr txBox="1">
              <a:spLocks noChangeArrowheads="1"/>
            </p:cNvSpPr>
            <p:nvPr/>
          </p:nvSpPr>
          <p:spPr bwMode="auto">
            <a:xfrm>
              <a:off x="2874" y="2028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16.8 mm</a:t>
              </a:r>
            </a:p>
          </p:txBody>
        </p:sp>
        <p:sp>
          <p:nvSpPr>
            <p:cNvPr id="115729" name="Text Box 17"/>
            <p:cNvSpPr txBox="1">
              <a:spLocks noChangeArrowheads="1"/>
            </p:cNvSpPr>
            <p:nvPr/>
          </p:nvSpPr>
          <p:spPr bwMode="auto">
            <a:xfrm>
              <a:off x="3576" y="1284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50.4 mm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7969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utoUpdateAnimBg="0"/>
      <p:bldP spid="115718" grpId="0" autoUpdateAnimBg="0"/>
      <p:bldP spid="1157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Find Measurements by Subtracting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876300" y="1371600"/>
            <a:ext cx="68199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Find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LM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. Assume that the figure is not drawn to scale.</a:t>
            </a:r>
            <a:endParaRPr lang="en-US" altLang="en-US" sz="2400" i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533400" y="2708275"/>
            <a:ext cx="807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Point </a:t>
            </a:r>
            <a:r>
              <a:rPr lang="en-US" altLang="en-US" sz="2400" i="1">
                <a:solidFill>
                  <a:srgbClr val="000000"/>
                </a:solidFill>
              </a:rPr>
              <a:t>M</a:t>
            </a:r>
            <a:r>
              <a:rPr lang="en-US" altLang="en-US" sz="2400">
                <a:solidFill>
                  <a:srgbClr val="000000"/>
                </a:solidFill>
              </a:rPr>
              <a:t> is between </a:t>
            </a:r>
            <a:r>
              <a:rPr lang="en-US" altLang="en-US" sz="2400" i="1">
                <a:solidFill>
                  <a:srgbClr val="000000"/>
                </a:solidFill>
              </a:rPr>
              <a:t>L</a:t>
            </a:r>
            <a:r>
              <a:rPr lang="en-US" altLang="en-US" sz="2400">
                <a:solidFill>
                  <a:srgbClr val="000000"/>
                </a:solidFill>
              </a:rPr>
              <a:t> and </a:t>
            </a:r>
            <a:r>
              <a:rPr lang="en-US" altLang="en-US" sz="2400" i="1">
                <a:solidFill>
                  <a:srgbClr val="000000"/>
                </a:solidFill>
              </a:rPr>
              <a:t>N.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93190" name="Picture 6" descr="GEO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46"/>
          <a:stretch>
            <a:fillRect/>
          </a:stretch>
        </p:blipFill>
        <p:spPr bwMode="auto">
          <a:xfrm>
            <a:off x="960438" y="2171700"/>
            <a:ext cx="50450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1" name="Picture 7" descr="GEO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37"/>
          <a:stretch>
            <a:fillRect/>
          </a:stretch>
        </p:blipFill>
        <p:spPr bwMode="auto">
          <a:xfrm>
            <a:off x="947738" y="5502275"/>
            <a:ext cx="5045075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533400" y="3248025"/>
            <a:ext cx="8172450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0" indent="-4229100"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743450"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857750"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4972050"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5086350"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5543550"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6000750"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6457950"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6915150"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</a:t>
            </a:r>
            <a:r>
              <a:rPr lang="en-US" altLang="en-US" sz="2400" i="1">
                <a:solidFill>
                  <a:srgbClr val="000000"/>
                </a:solidFill>
              </a:rPr>
              <a:t>LM</a:t>
            </a:r>
            <a:r>
              <a:rPr lang="en-US" altLang="en-US" sz="2400">
                <a:solidFill>
                  <a:srgbClr val="000000"/>
                </a:solidFill>
              </a:rPr>
              <a:t> + </a:t>
            </a:r>
            <a:r>
              <a:rPr lang="en-US" altLang="en-US" sz="2400" i="1">
                <a:solidFill>
                  <a:srgbClr val="E01B22"/>
                </a:solidFill>
              </a:rPr>
              <a:t>MN</a:t>
            </a:r>
            <a:r>
              <a:rPr lang="en-US" altLang="en-US" sz="2400">
                <a:solidFill>
                  <a:srgbClr val="000000"/>
                </a:solidFill>
              </a:rPr>
              <a:t>	= </a:t>
            </a:r>
            <a:r>
              <a:rPr lang="en-US" altLang="en-US" sz="2400" i="1">
                <a:solidFill>
                  <a:srgbClr val="00539D"/>
                </a:solidFill>
              </a:rPr>
              <a:t>LN</a:t>
            </a:r>
            <a:r>
              <a:rPr lang="en-US" altLang="en-US" sz="2400">
                <a:solidFill>
                  <a:srgbClr val="000000"/>
                </a:solidFill>
              </a:rPr>
              <a:t>	Betweenness of points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</a:t>
            </a:r>
            <a:r>
              <a:rPr lang="en-US" altLang="en-US" sz="2400" i="1">
                <a:solidFill>
                  <a:srgbClr val="000000"/>
                </a:solidFill>
              </a:rPr>
              <a:t>LM</a:t>
            </a:r>
            <a:r>
              <a:rPr lang="en-US" altLang="en-US" sz="2400">
                <a:solidFill>
                  <a:srgbClr val="000000"/>
                </a:solidFill>
              </a:rPr>
              <a:t> + </a:t>
            </a:r>
            <a:r>
              <a:rPr lang="en-US" altLang="en-US" sz="2400">
                <a:solidFill>
                  <a:srgbClr val="E01B22"/>
                </a:solidFill>
              </a:rPr>
              <a:t>2.6</a:t>
            </a:r>
            <a:r>
              <a:rPr lang="en-US" altLang="en-US" sz="2400">
                <a:solidFill>
                  <a:srgbClr val="000000"/>
                </a:solidFill>
              </a:rPr>
              <a:t>	= </a:t>
            </a:r>
            <a:r>
              <a:rPr lang="en-US" altLang="en-US" sz="2400">
                <a:solidFill>
                  <a:srgbClr val="00539D"/>
                </a:solidFill>
              </a:rPr>
              <a:t>4</a:t>
            </a:r>
            <a:r>
              <a:rPr lang="en-US" altLang="en-US" sz="2400">
                <a:solidFill>
                  <a:srgbClr val="000000"/>
                </a:solidFill>
              </a:rPr>
              <a:t>	Substitution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</a:t>
            </a:r>
            <a:r>
              <a:rPr lang="en-US" altLang="en-US" sz="2400" i="1">
                <a:solidFill>
                  <a:srgbClr val="000000"/>
                </a:solidFill>
              </a:rPr>
              <a:t>LM</a:t>
            </a:r>
            <a:r>
              <a:rPr lang="en-US" altLang="en-US" sz="2400">
                <a:solidFill>
                  <a:srgbClr val="000000"/>
                </a:solidFill>
              </a:rPr>
              <a:t> + 2.6 – 2.6	= 4 – 2.6	Subtract 2.6 from 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each side.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</a:t>
            </a:r>
            <a:r>
              <a:rPr lang="en-US" altLang="en-US" sz="2400" i="1">
                <a:solidFill>
                  <a:srgbClr val="000000"/>
                </a:solidFill>
              </a:rPr>
              <a:t>LM</a:t>
            </a:r>
            <a:r>
              <a:rPr lang="en-US" altLang="en-US" sz="2400">
                <a:solidFill>
                  <a:srgbClr val="000000"/>
                </a:solidFill>
              </a:rPr>
              <a:t>	= 1.4	Simplify.</a:t>
            </a:r>
          </a:p>
        </p:txBody>
      </p:sp>
      <p:pic>
        <p:nvPicPr>
          <p:cNvPr id="93193" name="Picture 9" descr="GEO01-02-0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897063"/>
            <a:ext cx="3473450" cy="11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65764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3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3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3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utoUpdateAnimBg="0"/>
      <p:bldP spid="93189" grpId="0" autoUpdateAnimBg="0"/>
      <p:bldP spid="9319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673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116742" name="TPQuestion"/>
          <p:cNvSpPr>
            <a:spLocks noChangeArrowheads="1"/>
          </p:cNvSpPr>
          <p:nvPr/>
        </p:nvSpPr>
        <p:spPr bwMode="auto">
          <a:xfrm>
            <a:off x="476250" y="1285875"/>
            <a:ext cx="68389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Find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TU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. Assume that the figure is not drawn to scale.</a:t>
            </a:r>
          </a:p>
        </p:txBody>
      </p:sp>
      <p:pic>
        <p:nvPicPr>
          <p:cNvPr id="116744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5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762" name="Group 26"/>
          <p:cNvGrpSpPr>
            <a:grpSpLocks/>
          </p:cNvGrpSpPr>
          <p:nvPr/>
        </p:nvGrpSpPr>
        <p:grpSpPr bwMode="auto">
          <a:xfrm>
            <a:off x="4979988" y="1752600"/>
            <a:ext cx="3516312" cy="1347788"/>
            <a:chOff x="3137" y="1236"/>
            <a:chExt cx="2215" cy="849"/>
          </a:xfrm>
        </p:grpSpPr>
        <p:sp>
          <p:nvSpPr>
            <p:cNvPr id="116750" name="Text Box 14"/>
            <p:cNvSpPr txBox="1">
              <a:spLocks noChangeArrowheads="1"/>
            </p:cNvSpPr>
            <p:nvPr/>
          </p:nvSpPr>
          <p:spPr bwMode="auto">
            <a:xfrm>
              <a:off x="3156" y="185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i="1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16751" name="Text Box 15"/>
            <p:cNvSpPr txBox="1">
              <a:spLocks noChangeArrowheads="1"/>
            </p:cNvSpPr>
            <p:nvPr/>
          </p:nvSpPr>
          <p:spPr bwMode="auto">
            <a:xfrm>
              <a:off x="3654" y="1746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i="1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116752" name="Text Box 16"/>
            <p:cNvSpPr txBox="1">
              <a:spLocks noChangeArrowheads="1"/>
            </p:cNvSpPr>
            <p:nvPr/>
          </p:nvSpPr>
          <p:spPr bwMode="auto">
            <a:xfrm>
              <a:off x="5160" y="1479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i="1">
                  <a:solidFill>
                    <a:srgbClr val="000000"/>
                  </a:solidFill>
                </a:rPr>
                <a:t>V</a:t>
              </a:r>
            </a:p>
          </p:txBody>
        </p:sp>
        <p:pic>
          <p:nvPicPr>
            <p:cNvPr id="116755" name="Picture 19" descr="01-02-4cy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" y="1638"/>
              <a:ext cx="380" cy="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756" name="Line 20"/>
            <p:cNvSpPr>
              <a:spLocks noChangeShapeType="1"/>
            </p:cNvSpPr>
            <p:nvPr/>
          </p:nvSpPr>
          <p:spPr bwMode="auto">
            <a:xfrm flipV="1">
              <a:off x="3150" y="163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757" name="Line 21"/>
            <p:cNvSpPr>
              <a:spLocks noChangeShapeType="1"/>
            </p:cNvSpPr>
            <p:nvPr/>
          </p:nvSpPr>
          <p:spPr bwMode="auto">
            <a:xfrm flipV="1">
              <a:off x="5184" y="123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758" name="Line 22"/>
            <p:cNvSpPr>
              <a:spLocks noChangeShapeType="1"/>
            </p:cNvSpPr>
            <p:nvPr/>
          </p:nvSpPr>
          <p:spPr bwMode="auto">
            <a:xfrm flipV="1">
              <a:off x="3156" y="1314"/>
              <a:ext cx="2028" cy="3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754" name="Text Box 18"/>
            <p:cNvSpPr txBox="1">
              <a:spLocks noChangeArrowheads="1"/>
            </p:cNvSpPr>
            <p:nvPr/>
          </p:nvSpPr>
          <p:spPr bwMode="auto">
            <a:xfrm>
              <a:off x="3960" y="1389"/>
              <a:ext cx="36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3 in</a:t>
              </a:r>
            </a:p>
          </p:txBody>
        </p:sp>
        <p:grpSp>
          <p:nvGrpSpPr>
            <p:cNvPr id="116747" name="Group 11"/>
            <p:cNvGrpSpPr>
              <a:grpSpLocks/>
            </p:cNvGrpSpPr>
            <p:nvPr/>
          </p:nvGrpSpPr>
          <p:grpSpPr bwMode="auto">
            <a:xfrm rot="10142763" flipH="1">
              <a:off x="3137" y="1615"/>
              <a:ext cx="2064" cy="81"/>
              <a:chOff x="2640" y="1392"/>
              <a:chExt cx="2448" cy="96"/>
            </a:xfrm>
          </p:grpSpPr>
          <p:sp>
            <p:nvSpPr>
              <p:cNvPr id="116748" name="Line 12"/>
              <p:cNvSpPr>
                <a:spLocks noChangeShapeType="1"/>
              </p:cNvSpPr>
              <p:nvPr/>
            </p:nvSpPr>
            <p:spPr bwMode="auto">
              <a:xfrm>
                <a:off x="2640" y="1440"/>
                <a:ext cx="2448" cy="0"/>
              </a:xfrm>
              <a:prstGeom prst="line">
                <a:avLst/>
              </a:prstGeom>
              <a:noFill/>
              <a:ln w="28575">
                <a:solidFill>
                  <a:srgbClr val="00539D"/>
                </a:solidFill>
                <a:round/>
                <a:headEnd type="oval" w="lg" len="lg"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6749" name="Oval 13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96" cy="96"/>
              </a:xfrm>
              <a:prstGeom prst="ellipse">
                <a:avLst/>
              </a:prstGeom>
              <a:solidFill>
                <a:srgbClr val="0053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6743" name="Oval 7"/>
          <p:cNvSpPr>
            <a:spLocks noChangeArrowheads="1"/>
          </p:cNvSpPr>
          <p:nvPr/>
        </p:nvSpPr>
        <p:spPr bwMode="auto">
          <a:xfrm>
            <a:off x="857250" y="33242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16769" name="Group 33"/>
          <p:cNvGrpSpPr>
            <a:grpSpLocks/>
          </p:cNvGrpSpPr>
          <p:nvPr/>
        </p:nvGrpSpPr>
        <p:grpSpPr bwMode="auto">
          <a:xfrm>
            <a:off x="857250" y="2286000"/>
            <a:ext cx="2790825" cy="3505200"/>
            <a:chOff x="540" y="1440"/>
            <a:chExt cx="1758" cy="2208"/>
          </a:xfrm>
        </p:grpSpPr>
        <p:sp>
          <p:nvSpPr>
            <p:cNvPr id="116741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0" y="1532"/>
              <a:ext cx="1758" cy="1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33400" indent="-5334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95400" indent="-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80000"/>
                </a:spcBef>
                <a:spcAft>
                  <a:spcPct val="80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A.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80000"/>
                </a:spcBef>
                <a:spcAft>
                  <a:spcPct val="80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80000"/>
                </a:spcBef>
                <a:spcAft>
                  <a:spcPct val="80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80000"/>
                </a:spcBef>
                <a:spcAft>
                  <a:spcPct val="80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</p:txBody>
        </p:sp>
        <p:pic>
          <p:nvPicPr>
            <p:cNvPr id="116759" name="Picture 23" descr="01-02-4cyp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3" r="44362"/>
            <a:stretch>
              <a:fillRect/>
            </a:stretch>
          </p:blipFill>
          <p:spPr bwMode="auto">
            <a:xfrm>
              <a:off x="1091" y="1440"/>
              <a:ext cx="301" cy="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764" name="Text Box 28"/>
            <p:cNvSpPr txBox="1">
              <a:spLocks noChangeArrowheads="1"/>
            </p:cNvSpPr>
            <p:nvPr/>
          </p:nvSpPr>
          <p:spPr bwMode="auto">
            <a:xfrm>
              <a:off x="1380" y="150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in.</a:t>
              </a:r>
            </a:p>
          </p:txBody>
        </p:sp>
        <p:sp>
          <p:nvSpPr>
            <p:cNvPr id="116765" name="Text Box 29"/>
            <p:cNvSpPr txBox="1">
              <a:spLocks noChangeArrowheads="1"/>
            </p:cNvSpPr>
            <p:nvPr/>
          </p:nvSpPr>
          <p:spPr bwMode="auto">
            <a:xfrm>
              <a:off x="1380" y="208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in.</a:t>
              </a:r>
            </a:p>
          </p:txBody>
        </p:sp>
        <p:sp>
          <p:nvSpPr>
            <p:cNvPr id="116766" name="Text Box 30"/>
            <p:cNvSpPr txBox="1">
              <a:spLocks noChangeArrowheads="1"/>
            </p:cNvSpPr>
            <p:nvPr/>
          </p:nvSpPr>
          <p:spPr bwMode="auto">
            <a:xfrm>
              <a:off x="1380" y="265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in.</a:t>
              </a:r>
            </a:p>
          </p:txBody>
        </p:sp>
        <p:sp>
          <p:nvSpPr>
            <p:cNvPr id="116767" name="Text Box 31"/>
            <p:cNvSpPr txBox="1">
              <a:spLocks noChangeArrowheads="1"/>
            </p:cNvSpPr>
            <p:nvPr/>
          </p:nvSpPr>
          <p:spPr bwMode="auto">
            <a:xfrm>
              <a:off x="1380" y="322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in.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2456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utoUpdateAnimBg="0"/>
      <p:bldP spid="1167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5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581275" y="771525"/>
            <a:ext cx="623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Write and Solve Equations to Find Measurements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800100" y="1371600"/>
            <a:ext cx="78676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ALGEBRA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Find the value of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and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ST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if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is between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and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U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ST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= 7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SU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= 45, and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TU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= 5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– 3.</a:t>
            </a:r>
            <a:endParaRPr lang="en-US" altLang="en-US" sz="2400" b="1" i="1">
              <a:solidFill>
                <a:srgbClr val="00539D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457200" y="3136900"/>
            <a:ext cx="80772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2514600" algn="r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514600" algn="r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514600" algn="r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514600" algn="r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514600" algn="r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514600" algn="r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514600" algn="r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514600" algn="r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514600" algn="r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400" i="1">
                <a:solidFill>
                  <a:srgbClr val="000000"/>
                </a:solidFill>
              </a:rPr>
              <a:t>	</a:t>
            </a:r>
            <a:r>
              <a:rPr lang="en-US" altLang="en-US" sz="2400" i="1">
                <a:solidFill>
                  <a:srgbClr val="E01B22"/>
                </a:solidFill>
              </a:rPr>
              <a:t>ST</a:t>
            </a:r>
            <a:r>
              <a:rPr lang="en-US" altLang="en-US" sz="2400">
                <a:solidFill>
                  <a:srgbClr val="000000"/>
                </a:solidFill>
              </a:rPr>
              <a:t> + </a:t>
            </a:r>
            <a:r>
              <a:rPr lang="en-US" altLang="en-US" sz="2400" i="1">
                <a:solidFill>
                  <a:srgbClr val="339966"/>
                </a:solidFill>
              </a:rPr>
              <a:t>TU</a:t>
            </a:r>
            <a:r>
              <a:rPr lang="en-US" altLang="en-US" sz="2400">
                <a:solidFill>
                  <a:srgbClr val="000000"/>
                </a:solidFill>
              </a:rPr>
              <a:t>	= </a:t>
            </a:r>
            <a:r>
              <a:rPr lang="en-US" altLang="en-US" sz="2400" i="1">
                <a:solidFill>
                  <a:srgbClr val="00539D"/>
                </a:solidFill>
              </a:rPr>
              <a:t>SU	</a:t>
            </a:r>
            <a:r>
              <a:rPr lang="en-US" altLang="en-US" sz="2400">
                <a:solidFill>
                  <a:srgbClr val="000000"/>
                </a:solidFill>
              </a:rPr>
              <a:t>Betweenness of points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</a:t>
            </a:r>
            <a:r>
              <a:rPr lang="en-US" altLang="en-US" sz="2400">
                <a:solidFill>
                  <a:srgbClr val="E01B22"/>
                </a:solidFill>
              </a:rPr>
              <a:t>7</a:t>
            </a:r>
            <a:r>
              <a:rPr lang="en-US" altLang="en-US" sz="2400" i="1">
                <a:solidFill>
                  <a:srgbClr val="E01B22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 + </a:t>
            </a:r>
            <a:r>
              <a:rPr lang="en-US" altLang="en-US" sz="2400">
                <a:solidFill>
                  <a:srgbClr val="339966"/>
                </a:solidFill>
              </a:rPr>
              <a:t>5</a:t>
            </a:r>
            <a:r>
              <a:rPr lang="en-US" altLang="en-US" sz="2400" i="1">
                <a:solidFill>
                  <a:srgbClr val="339966"/>
                </a:solidFill>
              </a:rPr>
              <a:t>x</a:t>
            </a:r>
            <a:r>
              <a:rPr lang="en-US" altLang="en-US" sz="2400">
                <a:solidFill>
                  <a:srgbClr val="339966"/>
                </a:solidFill>
              </a:rPr>
              <a:t> – 3</a:t>
            </a:r>
            <a:r>
              <a:rPr lang="en-US" altLang="en-US" sz="2400">
                <a:solidFill>
                  <a:srgbClr val="000000"/>
                </a:solidFill>
              </a:rPr>
              <a:t>	= </a:t>
            </a:r>
            <a:r>
              <a:rPr lang="en-US" altLang="en-US" sz="2400">
                <a:solidFill>
                  <a:srgbClr val="00539D"/>
                </a:solidFill>
              </a:rPr>
              <a:t>45</a:t>
            </a:r>
            <a:r>
              <a:rPr lang="en-US" altLang="en-US" sz="2400">
                <a:solidFill>
                  <a:srgbClr val="000000"/>
                </a:solidFill>
              </a:rPr>
              <a:t>	Substitute known values.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7</a:t>
            </a:r>
            <a:r>
              <a:rPr lang="en-US" altLang="en-US" sz="2400" i="1">
                <a:solidFill>
                  <a:srgbClr val="000000"/>
                </a:solidFill>
              </a:rPr>
              <a:t>x </a:t>
            </a:r>
            <a:r>
              <a:rPr lang="en-US" altLang="en-US" sz="2400">
                <a:solidFill>
                  <a:srgbClr val="000000"/>
                </a:solidFill>
              </a:rPr>
              <a:t>+ 5</a:t>
            </a:r>
            <a:r>
              <a:rPr lang="en-US" altLang="en-US" sz="2400" i="1">
                <a:solidFill>
                  <a:srgbClr val="000000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 – 3 </a:t>
            </a:r>
            <a:r>
              <a:rPr lang="en-US" altLang="en-US" sz="2400">
                <a:solidFill>
                  <a:srgbClr val="E01B22"/>
                </a:solidFill>
              </a:rPr>
              <a:t>+ 3</a:t>
            </a:r>
            <a:r>
              <a:rPr lang="en-US" altLang="en-US" sz="2400">
                <a:solidFill>
                  <a:srgbClr val="000000"/>
                </a:solidFill>
              </a:rPr>
              <a:t>	= 45 </a:t>
            </a:r>
            <a:r>
              <a:rPr lang="en-US" altLang="en-US" sz="2400">
                <a:solidFill>
                  <a:srgbClr val="E01B22"/>
                </a:solidFill>
              </a:rPr>
              <a:t>+ 3</a:t>
            </a:r>
            <a:r>
              <a:rPr lang="en-US" altLang="en-US" sz="2400">
                <a:solidFill>
                  <a:srgbClr val="000000"/>
                </a:solidFill>
              </a:rPr>
              <a:t>	Add 3 to each side.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12</a:t>
            </a:r>
            <a:r>
              <a:rPr lang="en-US" altLang="en-US" sz="2400" i="1">
                <a:solidFill>
                  <a:srgbClr val="000000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	= 48	Simplify.</a:t>
            </a:r>
          </a:p>
        </p:txBody>
      </p:sp>
      <p:pic>
        <p:nvPicPr>
          <p:cNvPr id="96262" name="Picture 6" descr="GEO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5343525"/>
            <a:ext cx="5475287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267" name="Group 11"/>
          <p:cNvGrpSpPr>
            <a:grpSpLocks/>
          </p:cNvGrpSpPr>
          <p:nvPr/>
        </p:nvGrpSpPr>
        <p:grpSpPr bwMode="auto">
          <a:xfrm>
            <a:off x="838200" y="2251075"/>
            <a:ext cx="7772400" cy="749300"/>
            <a:chOff x="528" y="1418"/>
            <a:chExt cx="4896" cy="472"/>
          </a:xfrm>
        </p:grpSpPr>
        <p:pic>
          <p:nvPicPr>
            <p:cNvPr id="96263" name="Picture 7" descr="GEO01-02-04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440"/>
              <a:ext cx="2272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265" name="Text Box 9"/>
            <p:cNvSpPr txBox="1">
              <a:spLocks noChangeArrowheads="1"/>
            </p:cNvSpPr>
            <p:nvPr/>
          </p:nvSpPr>
          <p:spPr bwMode="auto">
            <a:xfrm>
              <a:off x="3024" y="1418"/>
              <a:ext cx="2400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Draw a figure to represent this situation.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461867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build="p" autoUpdateAnimBg="0" advAuto="0"/>
      <p:bldP spid="9626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5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581275" y="771525"/>
            <a:ext cx="623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Write and Solve Equations to Find Measurements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457200" y="1560513"/>
            <a:ext cx="80772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2514600" algn="r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514600" algn="r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514600" algn="r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514600" algn="r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514600" algn="r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514600" algn="r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514600" algn="r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514600" algn="r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514600" algn="r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i="1">
                <a:solidFill>
                  <a:srgbClr val="000000"/>
                </a:solidFill>
              </a:rPr>
              <a:t>	x</a:t>
            </a:r>
            <a:r>
              <a:rPr lang="en-US" altLang="en-US" sz="2400">
                <a:solidFill>
                  <a:srgbClr val="000000"/>
                </a:solidFill>
              </a:rPr>
              <a:t>	= 4	Simplify.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143000" y="2895600"/>
            <a:ext cx="57912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828675" algn="l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28675" algn="l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28675" algn="l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28675" algn="l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28675" algn="l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28675" algn="l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28675" algn="l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28675" algn="l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28675" algn="l"/>
                <a:tab pos="26289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i="1">
                <a:solidFill>
                  <a:srgbClr val="000000"/>
                </a:solidFill>
              </a:rPr>
              <a:t>ST</a:t>
            </a:r>
            <a:r>
              <a:rPr lang="en-US" altLang="en-US" sz="2400">
                <a:solidFill>
                  <a:srgbClr val="000000"/>
                </a:solidFill>
              </a:rPr>
              <a:t>	= 7</a:t>
            </a:r>
            <a:r>
              <a:rPr lang="en-US" altLang="en-US" sz="2400" i="1">
                <a:solidFill>
                  <a:srgbClr val="E01B22"/>
                </a:solidFill>
              </a:rPr>
              <a:t>x</a:t>
            </a:r>
            <a:r>
              <a:rPr lang="en-US" altLang="en-US" sz="2400" i="1">
                <a:solidFill>
                  <a:srgbClr val="000000"/>
                </a:solidFill>
              </a:rPr>
              <a:t>	</a:t>
            </a:r>
            <a:r>
              <a:rPr lang="en-US" altLang="en-US" sz="2400">
                <a:solidFill>
                  <a:srgbClr val="000000"/>
                </a:solidFill>
              </a:rPr>
              <a:t>Given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= 7(</a:t>
            </a:r>
            <a:r>
              <a:rPr lang="en-US" altLang="en-US" sz="2400">
                <a:solidFill>
                  <a:srgbClr val="E01B22"/>
                </a:solidFill>
              </a:rPr>
              <a:t>4</a:t>
            </a:r>
            <a:r>
              <a:rPr lang="en-US" altLang="en-US" sz="2400">
                <a:solidFill>
                  <a:srgbClr val="000000"/>
                </a:solidFill>
              </a:rPr>
              <a:t>)	</a:t>
            </a:r>
            <a:r>
              <a:rPr lang="en-US" altLang="en-US" sz="2400" i="1">
                <a:solidFill>
                  <a:srgbClr val="000000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 = 4</a:t>
            </a:r>
            <a:endParaRPr lang="en-US" altLang="en-US" sz="2400" i="1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i="1">
                <a:solidFill>
                  <a:srgbClr val="000000"/>
                </a:solidFill>
              </a:rPr>
              <a:t>	</a:t>
            </a:r>
            <a:r>
              <a:rPr lang="en-US" altLang="en-US" sz="2400">
                <a:solidFill>
                  <a:srgbClr val="000000"/>
                </a:solidFill>
              </a:rPr>
              <a:t>= 28	Multiply.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457200" y="487680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</a:t>
            </a:r>
            <a:r>
              <a:rPr lang="en-US" altLang="en-US" sz="2400" i="1">
                <a:solidFill>
                  <a:srgbClr val="E01B22"/>
                </a:solidFill>
              </a:rPr>
              <a:t>x</a:t>
            </a:r>
            <a:r>
              <a:rPr lang="en-US" altLang="en-US" sz="2400">
                <a:solidFill>
                  <a:srgbClr val="E01B22"/>
                </a:solidFill>
              </a:rPr>
              <a:t> = 4, </a:t>
            </a:r>
            <a:r>
              <a:rPr lang="en-US" altLang="en-US" sz="2400" i="1">
                <a:solidFill>
                  <a:srgbClr val="E01B22"/>
                </a:solidFill>
              </a:rPr>
              <a:t>ST</a:t>
            </a:r>
            <a:r>
              <a:rPr lang="en-US" altLang="en-US" sz="2400">
                <a:solidFill>
                  <a:srgbClr val="E01B22"/>
                </a:solidFill>
              </a:rPr>
              <a:t> = 28</a:t>
            </a:r>
            <a:endParaRPr lang="en-US" altLang="en-US" sz="2400" i="1">
              <a:solidFill>
                <a:srgbClr val="E01B22"/>
              </a:solidFill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914400" y="22098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Now find </a:t>
            </a:r>
            <a:r>
              <a:rPr lang="en-US" altLang="en-US" sz="2400" i="1">
                <a:solidFill>
                  <a:srgbClr val="000000"/>
                </a:solidFill>
              </a:rPr>
              <a:t>ST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53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utoUpdateAnimBg="0"/>
      <p:bldP spid="97286" grpId="0" build="p"/>
      <p:bldP spid="97287" grpId="0" autoUpdateAnimBg="0"/>
      <p:bldP spid="972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776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5</a:t>
            </a:r>
          </a:p>
        </p:txBody>
      </p:sp>
      <p:sp>
        <p:nvSpPr>
          <p:cNvPr id="117765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717800"/>
            <a:ext cx="371475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n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= 3;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WX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= 8</a:t>
            </a:r>
            <a:endParaRPr lang="pt-BR" altLang="en-US" sz="2400" b="1" i="1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n 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= 3;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WX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= 9</a:t>
            </a:r>
            <a:endParaRPr lang="pt-BR" altLang="en-US" sz="2400" b="1" i="1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n 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= 9;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WX 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= 27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n 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= 9;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WX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= 44</a:t>
            </a:r>
          </a:p>
        </p:txBody>
      </p:sp>
      <p:sp>
        <p:nvSpPr>
          <p:cNvPr id="117766" name="TPQuestion"/>
          <p:cNvSpPr>
            <a:spLocks noChangeArrowheads="1"/>
          </p:cNvSpPr>
          <p:nvPr/>
        </p:nvSpPr>
        <p:spPr bwMode="auto">
          <a:xfrm>
            <a:off x="476250" y="1285875"/>
            <a:ext cx="80200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EC1D24"/>
                </a:solidFill>
                <a:cs typeface="Times New Roman" pitchFamily="18" charset="0"/>
              </a:rPr>
              <a:t>ALGEBRA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Find the value of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n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and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WX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if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W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is between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and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Y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,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WX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= 6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n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– 10,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XY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= 17, and </a:t>
            </a:r>
            <a:b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</a:b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WY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= 3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n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866775" y="27146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7768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9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706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utoUpdateAnimBg="0"/>
      <p:bldP spid="117766" grpId="0" autoUpdateAnimBg="0"/>
      <p:bldP spid="11776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1" name="Picture 5" descr="GEOM-CH01-016-A-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53533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6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4343400" y="771525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Congruent Segments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781050" y="1362075"/>
            <a:ext cx="800735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FONTS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 The Arial font is often used because it is easy to read. Study the word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time 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shown in Arial type. Each letter can be broken into individual segments. The letter T has two segments, a short horizontal segment, and a longer vertical segment. Assume that all segments overlap where they meet. Which segments are congruent?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173413" y="3810000"/>
            <a:ext cx="1951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>
                <a:solidFill>
                  <a:srgbClr val="00539D"/>
                </a:solidFill>
              </a:rPr>
              <a:t>TIME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438150" y="4410075"/>
            <a:ext cx="82296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The five vertical segments in the letters </a:t>
            </a:r>
            <a:r>
              <a:rPr lang="en-US" altLang="en-US" sz="2400" i="1">
                <a:solidFill>
                  <a:srgbClr val="E01B22"/>
                </a:solidFill>
              </a:rPr>
              <a:t>T</a:t>
            </a:r>
            <a:r>
              <a:rPr lang="en-US" altLang="en-US" sz="2400">
                <a:solidFill>
                  <a:srgbClr val="E01B22"/>
                </a:solidFill>
              </a:rPr>
              <a:t>, </a:t>
            </a:r>
            <a:r>
              <a:rPr lang="en-US" altLang="en-US" sz="2400" i="1">
                <a:solidFill>
                  <a:srgbClr val="E01B22"/>
                </a:solidFill>
              </a:rPr>
              <a:t>I</a:t>
            </a:r>
            <a:r>
              <a:rPr lang="en-US" altLang="en-US" sz="2400">
                <a:solidFill>
                  <a:srgbClr val="E01B22"/>
                </a:solidFill>
              </a:rPr>
              <a:t>, </a:t>
            </a:r>
            <a:r>
              <a:rPr lang="en-US" altLang="en-US" sz="2400" i="1">
                <a:solidFill>
                  <a:srgbClr val="E01B22"/>
                </a:solidFill>
              </a:rPr>
              <a:t>M</a:t>
            </a:r>
            <a:r>
              <a:rPr lang="en-US" altLang="en-US" sz="2400">
                <a:solidFill>
                  <a:srgbClr val="E01B22"/>
                </a:solidFill>
              </a:rPr>
              <a:t>, </a:t>
            </a:r>
            <a:br>
              <a:rPr lang="en-US" altLang="en-US" sz="2400">
                <a:solidFill>
                  <a:srgbClr val="E01B22"/>
                </a:solidFill>
              </a:rPr>
            </a:br>
            <a:r>
              <a:rPr lang="en-US" altLang="en-US" sz="2400">
                <a:solidFill>
                  <a:srgbClr val="E01B22"/>
                </a:solidFill>
              </a:rPr>
              <a:t>and </a:t>
            </a:r>
            <a:r>
              <a:rPr lang="en-US" altLang="en-US" sz="2400" i="1">
                <a:solidFill>
                  <a:srgbClr val="E01B22"/>
                </a:solidFill>
              </a:rPr>
              <a:t>E</a:t>
            </a:r>
            <a:r>
              <a:rPr lang="en-US" altLang="en-US" sz="2400">
                <a:solidFill>
                  <a:srgbClr val="E01B22"/>
                </a:solidFill>
              </a:rPr>
              <a:t> are congruent. The four horizontal segments in </a:t>
            </a:r>
            <a:r>
              <a:rPr lang="en-US" altLang="en-US" sz="2400" i="1">
                <a:solidFill>
                  <a:srgbClr val="E01B22"/>
                </a:solidFill>
              </a:rPr>
              <a:t>T</a:t>
            </a:r>
            <a:r>
              <a:rPr lang="en-US" altLang="en-US" sz="2400">
                <a:solidFill>
                  <a:srgbClr val="E01B22"/>
                </a:solidFill>
              </a:rPr>
              <a:t> and </a:t>
            </a:r>
            <a:r>
              <a:rPr lang="en-US" altLang="en-US" sz="2400" i="1">
                <a:solidFill>
                  <a:srgbClr val="E01B22"/>
                </a:solidFill>
              </a:rPr>
              <a:t>E</a:t>
            </a:r>
            <a:r>
              <a:rPr lang="en-US" altLang="en-US" sz="2400">
                <a:solidFill>
                  <a:srgbClr val="E01B22"/>
                </a:solidFill>
              </a:rPr>
              <a:t> are congruent. The two diagonal segments in the letter </a:t>
            </a:r>
            <a:r>
              <a:rPr lang="en-US" altLang="en-US" sz="2400" i="1">
                <a:solidFill>
                  <a:srgbClr val="E01B22"/>
                </a:solidFill>
              </a:rPr>
              <a:t>M</a:t>
            </a:r>
            <a:r>
              <a:rPr lang="en-US" altLang="en-US" sz="2400">
                <a:solidFill>
                  <a:srgbClr val="E01B22"/>
                </a:solidFill>
              </a:rPr>
              <a:t> are congruent.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0548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build="p" autoUpdateAnimBg="0" advAuto="0"/>
      <p:bldP spid="99333" grpId="0" autoUpdateAnimBg="0"/>
      <p:bldP spid="99334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878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6</a:t>
            </a:r>
          </a:p>
        </p:txBody>
      </p:sp>
      <p:sp>
        <p:nvSpPr>
          <p:cNvPr id="118789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4267200"/>
            <a:ext cx="516255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barbecuing and beach</a:t>
            </a:r>
          </a:p>
          <a:p>
            <a:pPr fontAlgn="base">
              <a:lnSpc>
                <a:spcPct val="90000"/>
              </a:lnSpc>
              <a:spcAft>
                <a:spcPct val="2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board games and museums</a:t>
            </a:r>
          </a:p>
          <a:p>
            <a:pPr fontAlgn="base">
              <a:lnSpc>
                <a:spcPct val="90000"/>
              </a:lnSpc>
              <a:spcAft>
                <a:spcPct val="2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beach and picnic</a:t>
            </a:r>
          </a:p>
          <a:p>
            <a:pPr fontAlgn="base">
              <a:lnSpc>
                <a:spcPct val="90000"/>
              </a:lnSpc>
              <a:spcAft>
                <a:spcPct val="2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zoo and board games</a:t>
            </a:r>
          </a:p>
        </p:txBody>
      </p:sp>
      <p:sp>
        <p:nvSpPr>
          <p:cNvPr id="118791" name="Oval 7"/>
          <p:cNvSpPr>
            <a:spLocks noChangeArrowheads="1"/>
          </p:cNvSpPr>
          <p:nvPr/>
        </p:nvSpPr>
        <p:spPr bwMode="auto">
          <a:xfrm>
            <a:off x="857250" y="566737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8792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3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4" name="TPQuestion"/>
          <p:cNvSpPr>
            <a:spLocks noChangeArrowheads="1"/>
          </p:cNvSpPr>
          <p:nvPr/>
        </p:nvSpPr>
        <p:spPr bwMode="auto">
          <a:xfrm>
            <a:off x="457200" y="1387475"/>
            <a:ext cx="49022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01B22"/>
                </a:solidFill>
              </a:rPr>
              <a:t>LEISURE ACTIVITIES</a:t>
            </a:r>
            <a:r>
              <a:rPr lang="en-US" altLang="en-US" sz="2400" b="1">
                <a:solidFill>
                  <a:srgbClr val="00539D"/>
                </a:solidFill>
              </a:rPr>
              <a:t> The graph shows the percent of adults who participated in selected activities. Suppose a segment was drawn along the height of each bar. Which categories would have segments that are congruent?</a:t>
            </a:r>
          </a:p>
        </p:txBody>
      </p:sp>
      <p:pic>
        <p:nvPicPr>
          <p:cNvPr id="118795" name="Picture 11" descr="GEO01-02-05-Y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295400"/>
            <a:ext cx="3194050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49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utoUpdateAnimBg="0"/>
      <p:bldP spid="118791" grpId="0" animBg="1"/>
      <p:bldP spid="11879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8547" name="TPQuestion"/>
          <p:cNvSpPr>
            <a:spLocks noGrp="1" noChangeArrowheads="1"/>
          </p:cNvSpPr>
          <p:nvPr>
            <p:ph type="title"/>
          </p:nvPr>
        </p:nvSpPr>
        <p:spPr>
          <a:xfrm>
            <a:off x="5486400" y="6980238"/>
            <a:ext cx="3657600" cy="182562"/>
          </a:xfrm>
        </p:spPr>
        <p:txBody>
          <a:bodyPr/>
          <a:lstStyle/>
          <a:p>
            <a:r>
              <a:rPr lang="en-US" altLang="en-US"/>
              <a:t>5-Minute Check 2</a:t>
            </a:r>
          </a:p>
        </p:txBody>
      </p:sp>
      <p:sp>
        <p:nvSpPr>
          <p:cNvPr id="108551" name="AutoShape 7"/>
          <p:cNvSpPr>
            <a:spLocks noChangeArrowheads="1"/>
          </p:cNvSpPr>
          <p:nvPr/>
        </p:nvSpPr>
        <p:spPr bwMode="auto">
          <a:xfrm>
            <a:off x="533400" y="33909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EC1D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8552" name="Picture 8" descr="5Min Num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647825"/>
            <a:ext cx="457200" cy="4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4" name="Picture 10" descr="FMC01-02-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128713"/>
            <a:ext cx="2300287" cy="27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567" name="Group 23"/>
          <p:cNvGrpSpPr>
            <a:grpSpLocks/>
          </p:cNvGrpSpPr>
          <p:nvPr/>
        </p:nvGrpSpPr>
        <p:grpSpPr bwMode="auto">
          <a:xfrm>
            <a:off x="685800" y="1657350"/>
            <a:ext cx="8020050" cy="420688"/>
            <a:chOff x="432" y="1044"/>
            <a:chExt cx="5052" cy="265"/>
          </a:xfrm>
        </p:grpSpPr>
        <p:sp>
          <p:nvSpPr>
            <p:cNvPr id="108550" name="TPQuestion"/>
            <p:cNvSpPr>
              <a:spLocks noChangeArrowheads="1"/>
            </p:cNvSpPr>
            <p:nvPr/>
          </p:nvSpPr>
          <p:spPr bwMode="auto">
            <a:xfrm>
              <a:off x="432" y="1044"/>
              <a:ext cx="505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8001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12573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17145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21717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539D"/>
                  </a:solidFill>
                  <a:cs typeface="Times New Roman" pitchFamily="18" charset="0"/>
                </a:rPr>
                <a:t>What is another name for </a:t>
              </a:r>
              <a:r>
                <a:rPr lang="en-US" altLang="en-US" sz="2400" b="1" i="1">
                  <a:solidFill>
                    <a:srgbClr val="00539D"/>
                  </a:solidFill>
                  <a:cs typeface="Times New Roman" pitchFamily="18" charset="0"/>
                </a:rPr>
                <a:t>AB</a:t>
              </a:r>
              <a:r>
                <a:rPr lang="en-US" altLang="en-US" sz="2400" b="1">
                  <a:solidFill>
                    <a:srgbClr val="00539D"/>
                  </a:solidFill>
                  <a:cs typeface="Times New Roman" pitchFamily="18" charset="0"/>
                </a:rPr>
                <a:t>?</a:t>
              </a:r>
            </a:p>
          </p:txBody>
        </p:sp>
        <p:sp>
          <p:nvSpPr>
            <p:cNvPr id="108555" name="Line 11"/>
            <p:cNvSpPr>
              <a:spLocks noChangeShapeType="1"/>
            </p:cNvSpPr>
            <p:nvPr/>
          </p:nvSpPr>
          <p:spPr bwMode="auto">
            <a:xfrm>
              <a:off x="3078" y="1062"/>
              <a:ext cx="288" cy="0"/>
            </a:xfrm>
            <a:prstGeom prst="line">
              <a:avLst/>
            </a:prstGeom>
            <a:noFill/>
            <a:ln w="9525">
              <a:solidFill>
                <a:srgbClr val="00539D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8564" name="Group 20"/>
          <p:cNvGrpSpPr>
            <a:grpSpLocks/>
          </p:cNvGrpSpPr>
          <p:nvPr/>
        </p:nvGrpSpPr>
        <p:grpSpPr bwMode="auto">
          <a:xfrm>
            <a:off x="1066800" y="2400300"/>
            <a:ext cx="2790825" cy="3225800"/>
            <a:chOff x="672" y="1512"/>
            <a:chExt cx="1758" cy="2032"/>
          </a:xfrm>
        </p:grpSpPr>
        <p:sp>
          <p:nvSpPr>
            <p:cNvPr id="108549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1512"/>
              <a:ext cx="1758" cy="2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33400" indent="-5334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95400" indent="-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A.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b="1" i="1">
                  <a:solidFill>
                    <a:srgbClr val="000000"/>
                  </a:solidFill>
                  <a:sym typeface="Symbol" pitchFamily="18" charset="2"/>
                </a:rPr>
                <a:t>AA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b="1" i="1">
                  <a:solidFill>
                    <a:srgbClr val="000000"/>
                  </a:solidFill>
                  <a:sym typeface="Symbol" pitchFamily="18" charset="2"/>
                </a:rPr>
                <a:t>AT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b="1" i="1">
                  <a:solidFill>
                    <a:srgbClr val="000000"/>
                  </a:solidFill>
                  <a:sym typeface="Symbol" pitchFamily="18" charset="2"/>
                </a:rPr>
                <a:t>BQ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b="1" i="1">
                  <a:solidFill>
                    <a:srgbClr val="000000"/>
                  </a:solidFill>
                  <a:sym typeface="Symbol" pitchFamily="18" charset="2"/>
                </a:rPr>
                <a:t>QB</a:t>
              </a:r>
            </a:p>
          </p:txBody>
        </p:sp>
        <p:sp>
          <p:nvSpPr>
            <p:cNvPr id="108556" name="Line 12"/>
            <p:cNvSpPr>
              <a:spLocks noChangeShapeType="1"/>
            </p:cNvSpPr>
            <p:nvPr/>
          </p:nvSpPr>
          <p:spPr bwMode="auto">
            <a:xfrm>
              <a:off x="1068" y="1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557" name="Line 13"/>
            <p:cNvSpPr>
              <a:spLocks noChangeShapeType="1"/>
            </p:cNvSpPr>
            <p:nvPr/>
          </p:nvSpPr>
          <p:spPr bwMode="auto">
            <a:xfrm>
              <a:off x="1070" y="2124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558" name="Line 14"/>
            <p:cNvSpPr>
              <a:spLocks noChangeShapeType="1"/>
            </p:cNvSpPr>
            <p:nvPr/>
          </p:nvSpPr>
          <p:spPr bwMode="auto">
            <a:xfrm>
              <a:off x="1052" y="2712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559" name="Line 15"/>
            <p:cNvSpPr>
              <a:spLocks noChangeShapeType="1"/>
            </p:cNvSpPr>
            <p:nvPr/>
          </p:nvSpPr>
          <p:spPr bwMode="auto">
            <a:xfrm>
              <a:off x="1060" y="3300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7118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End of the Lesson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873944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9571" name="TPQuestion"/>
          <p:cNvSpPr>
            <a:spLocks noGrp="1" noChangeArrowheads="1"/>
          </p:cNvSpPr>
          <p:nvPr>
            <p:ph type="title"/>
          </p:nvPr>
        </p:nvSpPr>
        <p:spPr>
          <a:xfrm>
            <a:off x="5486400" y="6980238"/>
            <a:ext cx="3657600" cy="182562"/>
          </a:xfrm>
        </p:spPr>
        <p:txBody>
          <a:bodyPr/>
          <a:lstStyle/>
          <a:p>
            <a:r>
              <a:rPr lang="en-US" altLang="en-US"/>
              <a:t>5-Minute Check 3</a:t>
            </a:r>
          </a:p>
        </p:txBody>
      </p:sp>
      <p:sp>
        <p:nvSpPr>
          <p:cNvPr id="109574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Name a line in plane </a:t>
            </a:r>
            <a:r>
              <a:rPr lang="en-US" altLang="en-US" sz="2400" b="1" i="1">
                <a:solidFill>
                  <a:srgbClr val="00539D"/>
                </a:solidFill>
                <a:cs typeface="Arial" charset="0"/>
              </a:rPr>
              <a:t>Z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09575" name="AutoShape 7"/>
          <p:cNvSpPr>
            <a:spLocks noChangeArrowheads="1"/>
          </p:cNvSpPr>
          <p:nvPr/>
        </p:nvSpPr>
        <p:spPr bwMode="auto">
          <a:xfrm>
            <a:off x="533400" y="245745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EC1D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9576" name="Picture 8" descr="5Min Num_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647825"/>
            <a:ext cx="457200" cy="4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8" name="Picture 10" descr="FMC01-02-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128713"/>
            <a:ext cx="2300287" cy="27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584" name="Group 16"/>
          <p:cNvGrpSpPr>
            <a:grpSpLocks/>
          </p:cNvGrpSpPr>
          <p:nvPr/>
        </p:nvGrpSpPr>
        <p:grpSpPr bwMode="auto">
          <a:xfrm>
            <a:off x="1066800" y="2400300"/>
            <a:ext cx="2790825" cy="3225800"/>
            <a:chOff x="672" y="1512"/>
            <a:chExt cx="1758" cy="2032"/>
          </a:xfrm>
        </p:grpSpPr>
        <p:sp>
          <p:nvSpPr>
            <p:cNvPr id="109573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1512"/>
              <a:ext cx="1758" cy="2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33400" indent="-5334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95400" indent="-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A.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b="1" i="1">
                  <a:solidFill>
                    <a:srgbClr val="000000"/>
                  </a:solidFill>
                  <a:sym typeface="Symbol" pitchFamily="18" charset="2"/>
                </a:rPr>
                <a:t>AT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b="1" i="1">
                  <a:solidFill>
                    <a:srgbClr val="000000"/>
                  </a:solidFill>
                  <a:sym typeface="Symbol" pitchFamily="18" charset="2"/>
                </a:rPr>
                <a:t>AW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b="1" i="1">
                  <a:solidFill>
                    <a:srgbClr val="000000"/>
                  </a:solidFill>
                  <a:sym typeface="Symbol" pitchFamily="18" charset="2"/>
                </a:rPr>
                <a:t>AQ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b="1" i="1">
                  <a:solidFill>
                    <a:srgbClr val="000000"/>
                  </a:solidFill>
                  <a:sym typeface="Symbol" pitchFamily="18" charset="2"/>
                </a:rPr>
                <a:t>BQ</a:t>
              </a:r>
            </a:p>
          </p:txBody>
        </p:sp>
        <p:sp>
          <p:nvSpPr>
            <p:cNvPr id="109580" name="Line 12"/>
            <p:cNvSpPr>
              <a:spLocks noChangeShapeType="1"/>
            </p:cNvSpPr>
            <p:nvPr/>
          </p:nvSpPr>
          <p:spPr bwMode="auto">
            <a:xfrm>
              <a:off x="1068" y="1536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581" name="Line 13"/>
            <p:cNvSpPr>
              <a:spLocks noChangeShapeType="1"/>
            </p:cNvSpPr>
            <p:nvPr/>
          </p:nvSpPr>
          <p:spPr bwMode="auto">
            <a:xfrm>
              <a:off x="1070" y="2124"/>
              <a:ext cx="3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582" name="Line 14"/>
            <p:cNvSpPr>
              <a:spLocks noChangeShapeType="1"/>
            </p:cNvSpPr>
            <p:nvPr/>
          </p:nvSpPr>
          <p:spPr bwMode="auto">
            <a:xfrm>
              <a:off x="1052" y="2712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583" name="Line 15"/>
            <p:cNvSpPr>
              <a:spLocks noChangeShapeType="1"/>
            </p:cNvSpPr>
            <p:nvPr/>
          </p:nvSpPr>
          <p:spPr bwMode="auto">
            <a:xfrm>
              <a:off x="1060" y="3300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9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 autoUpdateAnimBg="0"/>
      <p:bldP spid="1095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0595" name="TPQuestion"/>
          <p:cNvSpPr>
            <a:spLocks noGrp="1" noChangeArrowheads="1"/>
          </p:cNvSpPr>
          <p:nvPr>
            <p:ph type="title"/>
          </p:nvPr>
        </p:nvSpPr>
        <p:spPr>
          <a:xfrm>
            <a:off x="5486400" y="6980238"/>
            <a:ext cx="3657600" cy="182562"/>
          </a:xfrm>
        </p:spPr>
        <p:txBody>
          <a:bodyPr/>
          <a:lstStyle/>
          <a:p>
            <a:r>
              <a:rPr lang="en-US" altLang="en-US"/>
              <a:t>5-Minute Check 4</a:t>
            </a:r>
          </a:p>
        </p:txBody>
      </p:sp>
      <p:sp>
        <p:nvSpPr>
          <p:cNvPr id="110598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Name the intersection of planes </a:t>
            </a:r>
            <a:b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</a:b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Z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and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W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10599" name="AutoShape 7"/>
          <p:cNvSpPr>
            <a:spLocks noChangeArrowheads="1"/>
          </p:cNvSpPr>
          <p:nvPr/>
        </p:nvSpPr>
        <p:spPr bwMode="auto">
          <a:xfrm>
            <a:off x="533400" y="47371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EC1D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0600" name="Picture 8" descr="5Min Num_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647825"/>
            <a:ext cx="457200" cy="4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607" name="Group 15"/>
          <p:cNvGrpSpPr>
            <a:grpSpLocks/>
          </p:cNvGrpSpPr>
          <p:nvPr/>
        </p:nvGrpSpPr>
        <p:grpSpPr bwMode="auto">
          <a:xfrm>
            <a:off x="1066800" y="2794000"/>
            <a:ext cx="2790825" cy="3225800"/>
            <a:chOff x="672" y="1512"/>
            <a:chExt cx="1758" cy="2032"/>
          </a:xfrm>
        </p:grpSpPr>
        <p:sp>
          <p:nvSpPr>
            <p:cNvPr id="110597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1512"/>
              <a:ext cx="1758" cy="2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33400" indent="-5334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95400" indent="-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A.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b="1" i="1">
                  <a:solidFill>
                    <a:srgbClr val="000000"/>
                  </a:solidFill>
                  <a:sym typeface="Symbol" pitchFamily="18" charset="2"/>
                </a:rPr>
                <a:t>BZ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b="1" i="1">
                  <a:solidFill>
                    <a:srgbClr val="000000"/>
                  </a:solidFill>
                  <a:sym typeface="Symbol" pitchFamily="18" charset="2"/>
                </a:rPr>
                <a:t>AW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b="1" i="1">
                  <a:solidFill>
                    <a:srgbClr val="000000"/>
                  </a:solidFill>
                  <a:sym typeface="Symbol" pitchFamily="18" charset="2"/>
                </a:rPr>
                <a:t>AB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b="1" i="1">
                  <a:solidFill>
                    <a:srgbClr val="000000"/>
                  </a:solidFill>
                  <a:sym typeface="Symbol" pitchFamily="18" charset="2"/>
                </a:rPr>
                <a:t>BQ</a:t>
              </a:r>
            </a:p>
          </p:txBody>
        </p:sp>
        <p:sp>
          <p:nvSpPr>
            <p:cNvPr id="110603" name="Line 11"/>
            <p:cNvSpPr>
              <a:spLocks noChangeShapeType="1"/>
            </p:cNvSpPr>
            <p:nvPr/>
          </p:nvSpPr>
          <p:spPr bwMode="auto">
            <a:xfrm>
              <a:off x="1068" y="1530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604" name="Line 12"/>
            <p:cNvSpPr>
              <a:spLocks noChangeShapeType="1"/>
            </p:cNvSpPr>
            <p:nvPr/>
          </p:nvSpPr>
          <p:spPr bwMode="auto">
            <a:xfrm>
              <a:off x="1070" y="2124"/>
              <a:ext cx="3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605" name="Line 13"/>
            <p:cNvSpPr>
              <a:spLocks noChangeShapeType="1"/>
            </p:cNvSpPr>
            <p:nvPr/>
          </p:nvSpPr>
          <p:spPr bwMode="auto">
            <a:xfrm>
              <a:off x="1064" y="2718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606" name="Line 14"/>
            <p:cNvSpPr>
              <a:spLocks noChangeShapeType="1"/>
            </p:cNvSpPr>
            <p:nvPr/>
          </p:nvSpPr>
          <p:spPr bwMode="auto">
            <a:xfrm>
              <a:off x="1060" y="3300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10609" name="Picture 17" descr="FMC01-02-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128713"/>
            <a:ext cx="2300287" cy="27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14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autoUpdateAnimBg="0"/>
      <p:bldP spid="1105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1619" name="TPQuestion"/>
          <p:cNvSpPr>
            <a:spLocks noGrp="1" noChangeArrowheads="1"/>
          </p:cNvSpPr>
          <p:nvPr>
            <p:ph type="title"/>
          </p:nvPr>
        </p:nvSpPr>
        <p:spPr>
          <a:xfrm>
            <a:off x="5486400" y="6980238"/>
            <a:ext cx="3657600" cy="182562"/>
          </a:xfrm>
        </p:spPr>
        <p:txBody>
          <a:bodyPr/>
          <a:lstStyle/>
          <a:p>
            <a:r>
              <a:rPr lang="en-US" altLang="en-US"/>
              <a:t>5-Minute Check 5</a:t>
            </a:r>
          </a:p>
        </p:txBody>
      </p:sp>
      <p:sp>
        <p:nvSpPr>
          <p:cNvPr id="111621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00300"/>
            <a:ext cx="33528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2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4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6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infinitely many</a:t>
            </a:r>
          </a:p>
        </p:txBody>
      </p:sp>
      <p:sp>
        <p:nvSpPr>
          <p:cNvPr id="111622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How many lines are in plane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Z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11623" name="AutoShape 7"/>
          <p:cNvSpPr>
            <a:spLocks noChangeArrowheads="1"/>
          </p:cNvSpPr>
          <p:nvPr/>
        </p:nvSpPr>
        <p:spPr bwMode="auto">
          <a:xfrm>
            <a:off x="533400" y="5268913"/>
            <a:ext cx="533400" cy="265112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EC1D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1624" name="Picture 8" descr="5Min Num_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647825"/>
            <a:ext cx="457200" cy="4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7" name="Picture 11" descr="FMC01-02-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128713"/>
            <a:ext cx="2300287" cy="27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3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autoUpdateAnimBg="0"/>
      <p:bldP spid="111622" grpId="0" autoUpdateAnimBg="0"/>
      <p:bldP spid="1116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3363" name="TPQuestion"/>
          <p:cNvSpPr>
            <a:spLocks noGrp="1" noChangeArrowheads="1"/>
          </p:cNvSpPr>
          <p:nvPr>
            <p:ph type="title"/>
          </p:nvPr>
        </p:nvSpPr>
        <p:spPr>
          <a:xfrm>
            <a:off x="5486400" y="6980238"/>
            <a:ext cx="3657600" cy="182562"/>
          </a:xfrm>
        </p:spPr>
        <p:txBody>
          <a:bodyPr/>
          <a:lstStyle/>
          <a:p>
            <a:r>
              <a:rPr lang="en-US" altLang="en-US"/>
              <a:t>5-Minute Check 6</a:t>
            </a:r>
          </a:p>
        </p:txBody>
      </p:sp>
      <p:sp>
        <p:nvSpPr>
          <p:cNvPr id="143365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00300"/>
            <a:ext cx="5029200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The intersection of a line and a plane is a point.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There is only one plane perpendicular to a given plane.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Collinear points are also coplanar.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A plane contains an infinite number of points.</a:t>
            </a:r>
          </a:p>
        </p:txBody>
      </p:sp>
      <p:sp>
        <p:nvSpPr>
          <p:cNvPr id="143366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Which of the following statements is always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false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43367" name="AutoShape 7"/>
          <p:cNvSpPr>
            <a:spLocks noChangeArrowheads="1"/>
          </p:cNvSpPr>
          <p:nvPr/>
        </p:nvSpPr>
        <p:spPr bwMode="auto">
          <a:xfrm>
            <a:off x="533400" y="3324225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EC1D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43369" name="Picture 9" descr="Std Test Pra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95400"/>
            <a:ext cx="337343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0" name="Picture 10" descr="5Min Num_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647825"/>
            <a:ext cx="457200" cy="4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81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utoUpdateAnimBg="0"/>
      <p:bldP spid="143366" grpId="0" autoUpdateAnimBg="0"/>
      <p:bldP spid="1433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Then/Now</a:t>
            </a:r>
          </a:p>
        </p:txBody>
      </p:sp>
      <p:pic>
        <p:nvPicPr>
          <p:cNvPr id="4102" name="Picture 6" descr="T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12800" y="1828800"/>
            <a:ext cx="7620000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>
                <a:solidFill>
                  <a:srgbClr val="000000"/>
                </a:solidFill>
              </a:rPr>
              <a:t>You identified and modeled points, lines, and planes. (Lesson 1–1)</a:t>
            </a:r>
          </a:p>
        </p:txBody>
      </p:sp>
      <p:pic>
        <p:nvPicPr>
          <p:cNvPr id="4108" name="Picture 12" descr="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04800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12800" y="405765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Measure segments.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12800" y="470535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Calculate with measures.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8952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Vocabulary</a:t>
            </a:r>
          </a:p>
        </p:txBody>
      </p:sp>
      <p:pic>
        <p:nvPicPr>
          <p:cNvPr id="88069" name="Picture 5" descr="New Voc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812800" y="182880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line segment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812800" y="2466975"/>
            <a:ext cx="7620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betweenness of points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between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congruent segments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construction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7759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0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8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4"/>
  <p:tag name="SLIDEGUID" val="B118CCF1E7ED49C5B4EB7FC77E344CD3"/>
  <p:tag name="VALUES" val="Incorrect¤Incorrect¤Correct¤Incorrect"/>
  <p:tag name="TOTALRESPONSES" val="5"/>
  <p:tag name="SLICED" val="False"/>
  <p:tag name="RESPONSES" val="NA,1,5,1;1;2;2;3;"/>
  <p:tag name="CHARTSTRINGSTD" val="2 2 1 0"/>
  <p:tag name="CHARTSTRINGREV" val="0 1 2 2"/>
  <p:tag name="CHARTSTRINGSTDPER" val="0.4 0.4 0.2 0"/>
  <p:tag name="CHARTSTRINGREVPER" val="0 0.2 0.4 0.4"/>
  <p:tag name="QUESTIONALIAS" val="5-Minute Check 4"/>
  <p:tag name="ANSWERSALIAS" val="A¤B¤C¤D"/>
  <p:tag name="RESPONSESGATHER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5"/>
  <p:tag name="SLIDEGUID" val="850FC0573EE544698790B5583350D9D9"/>
  <p:tag name="VALUES" val="Incorrect¤Incorrect¤Incorrect¤Correct"/>
  <p:tag name="TOTALRESPONSES" val="5"/>
  <p:tag name="SLICED" val="False"/>
  <p:tag name="RESPONSES" val="NA,1,5,3;1;3;1;2;"/>
  <p:tag name="CHARTSTRINGSTD" val="2 1 2 0"/>
  <p:tag name="CHARTSTRINGREV" val="0 2 1 2"/>
  <p:tag name="CHARTSTRINGSTDPER" val="0.4 0.2 0.4 0"/>
  <p:tag name="CHARTSTRINGREVPER" val="0 0.4 0.2 0.4"/>
  <p:tag name="QUESTIONALIAS" val="5-Minute Check 5"/>
  <p:tag name="ANSWERSALIAS" val="A¤B¤C¤D"/>
  <p:tag name="RESPONSESGATHER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SLIDEGUID" val="BFFD067C0FAC4641AA4F6EA25FE758B6"/>
  <p:tag name="VALUES" val="Incorrect¤Correct¤Incorrect¤Incorrect"/>
  <p:tag name="TOTALRESPONSES" val="5"/>
  <p:tag name="SLICED" val="False"/>
  <p:tag name="RESPONSES" val="NA,1,5,1;3;3;3;2;"/>
  <p:tag name="CHARTSTRINGSTD" val="1 1 3 0"/>
  <p:tag name="CHARTSTRINGREV" val="0 3 1 1"/>
  <p:tag name="CHARTSTRINGSTDPER" val="0.2 0.2 0.6 0"/>
  <p:tag name="CHARTSTRINGREVPER" val="0 0.6 0.2 0.2"/>
  <p:tag name="QUESTIONALIAS" val="5-Minute Check 6"/>
  <p:tag name="ANSWERSALIAS" val="A¤B¤C¤D"/>
  <p:tag name="RESPONSESGATHER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D59312F1C974886B2A6CB789348A99A"/>
  <p:tag name="SLIDEID" val="3D59312F1C974886B2A6CB789348A99A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S" val="Incorrect¤Incorrect¤Correct¤Incorrect"/>
  <p:tag name="TOTALRESPONSES" val="5"/>
  <p:tag name="SLICED" val="False"/>
  <p:tag name="RESPONSES" val="NA,1,5,4;1;3;4;4;"/>
  <p:tag name="CHARTSTRINGSTD" val="1 0 1 3"/>
  <p:tag name="CHARTSTRINGREV" val="3 1 0 1"/>
  <p:tag name="CHARTSTRINGSTDPER" val="0.2 0 0.2 0.6"/>
  <p:tag name="CHARTSTRINGREVPER" val="0.6 0.2 0 0.2"/>
  <p:tag name="QUESTIONALIAS" val="5-Minute Check 1"/>
  <p:tag name="ANSWERSALIAS" val="A¤B¤C¤D"/>
  <p:tag name="RESPONSESGATHERED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SLIDEGUID" val="10402C18D5024B34B2D5723FE403CB47"/>
  <p:tag name="VALUES" val="Incorrect¤Incorrect¤Correct¤Incorrect"/>
  <p:tag name="TOTALRESPONSES" val="5"/>
  <p:tag name="SLICED" val="False"/>
  <p:tag name="RESPONSES" val="NA,1,5,3;3;4;2;2;"/>
  <p:tag name="CHARTSTRINGSTD" val="0 2 2 1"/>
  <p:tag name="CHARTSTRINGREV" val="1 2 2 0"/>
  <p:tag name="CHARTSTRINGSTDPER" val="0 0.4 0.4 0.2"/>
  <p:tag name="CHARTSTRINGREVPER" val="0.2 0.4 0.4 0"/>
  <p:tag name="QUESTIONALIAS" val="Example 1a"/>
  <p:tag name="ANSWERSALIAS" val="A¤B¤C¤D"/>
  <p:tag name="RESPONSESGATHERED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167FB23CB532477E885F40E1254494BA"/>
  <p:tag name="VALUES" val="Incorrect¤Correct¤Incorrect¤Incorrect"/>
  <p:tag name="TOTALRESPONSES" val="5"/>
  <p:tag name="SLICED" val="False"/>
  <p:tag name="RESPONSES" val="NA,1,5,1;3;3;4;4;"/>
  <p:tag name="CHARTSTRINGSTD" val="1 0 2 2"/>
  <p:tag name="CHARTSTRINGREV" val="2 2 0 1"/>
  <p:tag name="CHARTSTRINGSTDPER" val="0.2 0 0.4 0.4"/>
  <p:tag name="CHARTSTRINGREVPER" val="0.4 0.4 0 0.2"/>
  <p:tag name="QUESTIONALIAS" val="Example 1b"/>
  <p:tag name="ANSWERSALIAS" val="A¤B¤C¤D"/>
  <p:tag name="RESPONSESGATHER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763036F1F41841B5A1B0F85EC6EBD574"/>
  <p:tag name="VALUES" val="Incorrect¤Incorrect¤Incorrect¤Correct"/>
  <p:tag name="TOTALRESPONSES" val="5"/>
  <p:tag name="SLICED" val="False"/>
  <p:tag name="RESPONSES" val="NA,1,5,2;3;2;1;4;"/>
  <p:tag name="CHARTSTRINGSTD" val="1 2 1 1"/>
  <p:tag name="CHARTSTRINGREV" val="1 1 2 1"/>
  <p:tag name="CHARTSTRINGSTDPER" val="0.2 0.4 0.2 0.2"/>
  <p:tag name="CHARTSTRINGREVPER" val="0.2 0.2 0.4 0.2"/>
  <p:tag name="QUESTIONALIAS" val="Example 2a"/>
  <p:tag name="ANSWERSALIAS" val="A¤B¤C¤D"/>
  <p:tag name="RESPONSESGATHERED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06D89C090E0B4FC994EB0A6671BE78CB"/>
  <p:tag name="VALUES" val="Incorrect¤Incorrect¤Correct¤Incorrect"/>
  <p:tag name="TOTALRESPONSES" val="5"/>
  <p:tag name="SLICED" val="False"/>
  <p:tag name="RESPONSES" val="NA,1,5,4;4;1;1;4;"/>
  <p:tag name="CHARTSTRINGSTD" val="2 0 0 3"/>
  <p:tag name="CHARTSTRINGREV" val="3 0 0 2"/>
  <p:tag name="CHARTSTRINGSTDPER" val="0.4 0 0 0.6"/>
  <p:tag name="CHARTSTRINGREVPER" val="0.6 0 0 0.4"/>
  <p:tag name="QUESTIONALIAS" val="Example 2a"/>
  <p:tag name="ANSWERSALIAS" val="A¤B¤C¤D"/>
  <p:tag name="RESPONSESGATHERED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A374C315D0D94FC1A78229D8376ED540"/>
  <p:tag name="VALUES" val="Incorrect¤Incorrect¤Correct¤Incorrect"/>
  <p:tag name="TOTALRESPONSES" val="5"/>
  <p:tag name="SLICED" val="False"/>
  <p:tag name="RESPONSES" val="NA,1,5,1;1;4;4;2;"/>
  <p:tag name="CHARTSTRINGSTD" val="2 1 0 2"/>
  <p:tag name="CHARTSTRINGREV" val="2 0 1 2"/>
  <p:tag name="CHARTSTRINGSTDPER" val="0.4 0.2 0 0.4"/>
  <p:tag name="CHARTSTRINGREVPER" val="0.4 0 0.2 0.4"/>
  <p:tag name="QUESTIONALIAS" val="Example 3"/>
  <p:tag name="ANSWERSALIAS" val="A¤B¤C¤D"/>
  <p:tag name="RESPONSESGATHERED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05E72300D2AA48239E797BC23141D212"/>
  <p:tag name="VALUES" val="Incorrect¤Correct¤Incorrect¤Incorrect"/>
  <p:tag name="TOTALRESPONSES" val="5"/>
  <p:tag name="SLICED" val="False"/>
  <p:tag name="RESPONSES" val="NA,1,5,2;4;1;1;3;"/>
  <p:tag name="CHARTSTRINGSTD" val="2 1 1 1"/>
  <p:tag name="CHARTSTRINGREV" val="1 1 1 2"/>
  <p:tag name="CHARTSTRINGSTDPER" val="0.4 0.2 0.2 0.2"/>
  <p:tag name="CHARTSTRINGREVPER" val="0.2 0.2 0.2 0.4"/>
  <p:tag name="QUESTIONALIAS" val="Example 4"/>
  <p:tag name="ANSWERSALIAS" val="A¤B¤C¤D"/>
  <p:tag name="RESPONSESGATHERED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2"/>
  <p:tag name="SLIDEGUID" val="F98663D27C4C4D02A75C7DD64C04FBC7"/>
  <p:tag name="VALUES" val="Incorrect¤Correct¤Incorrect¤Incorrect"/>
  <p:tag name="TOTALRESPONSES" val="5"/>
  <p:tag name="SLICED" val="False"/>
  <p:tag name="RESPONSES" val="NA,1,5,3;3;3;2;2;"/>
  <p:tag name="CHARTSTRINGSTD" val="0 2 3 0"/>
  <p:tag name="CHARTSTRINGREV" val="0 3 2 0"/>
  <p:tag name="CHARTSTRINGSTDPER" val="0 0.4 0.6 0"/>
  <p:tag name="CHARTSTRINGREVPER" val="0 0.6 0.4 0"/>
  <p:tag name="QUESTIONALIAS" val="5-Minute Check 2"/>
  <p:tag name="ANSWERSALIAS" val="A¤B¤C¤D"/>
  <p:tag name="RESPONSESGATHERED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29FE642024C942B5AD6356E302A16DDF"/>
  <p:tag name="VALUES" val="Correct¤Incorrect¤Incorrect¤Incorrect"/>
  <p:tag name="TOTALRESPONSES" val="5"/>
  <p:tag name="SLICED" val="False"/>
  <p:tag name="RESPONSES" val="NA,1,5,4;1;4;2;2;"/>
  <p:tag name="CHARTSTRINGSTD" val="1 2 0 2"/>
  <p:tag name="CHARTSTRINGREV" val="2 0 2 1"/>
  <p:tag name="CHARTSTRINGSTDPER" val="0.2 0.4 0 0.4"/>
  <p:tag name="CHARTSTRINGREVPER" val="0.4 0 0.4 0.2"/>
  <p:tag name="QUESTIONALIAS" val="Example 5"/>
  <p:tag name="ANSWERSALIAS" val="A¤B¤C¤D"/>
  <p:tag name="RESPONSESGATHERED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B21078157E9549BA83CA3A493789E91C"/>
  <p:tag name="VALUES" val="Incorrect¤Incorrect¤Incorrect¤Correct"/>
  <p:tag name="TOTALRESPONSES" val="5"/>
  <p:tag name="SLICED" val="False"/>
  <p:tag name="RESPONSES" val="NA,1,5,1;3;1;2;4;"/>
  <p:tag name="CHARTSTRINGSTD" val="2 1 1 1"/>
  <p:tag name="CHARTSTRINGREV" val="1 1 1 2"/>
  <p:tag name="CHARTSTRINGSTDPER" val="0.4 0.2 0.2 0.2"/>
  <p:tag name="CHARTSTRINGREVPER" val="0.2 0.2 0.2 0.4"/>
  <p:tag name="QUESTIONALIAS" val="Example 6"/>
  <p:tag name="ANSWERSALIAS" val="A¤B¤C¤D"/>
  <p:tag name="RESPONSESGATHERED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3"/>
  <p:tag name="SLIDEGUID" val="0F4D12760163481484E7D16911DB5168"/>
  <p:tag name="VALUES" val="Correct¤Incorrect¤Incorrect¤Incorrect"/>
  <p:tag name="TOTALRESPONSES" val="5"/>
  <p:tag name="SLICED" val="False"/>
  <p:tag name="RESPONSES" val="NA,1,5,2;2;1;2;4;"/>
  <p:tag name="CHARTSTRINGSTD" val="1 3 0 1"/>
  <p:tag name="CHARTSTRINGREV" val="1 0 3 1"/>
  <p:tag name="CHARTSTRINGSTDPER" val="0.2 0.6 0 0.2"/>
  <p:tag name="CHARTSTRINGREVPER" val="0.2 0 0.6 0.2"/>
  <p:tag name="QUESTIONALIAS" val="5-Minute Check 3"/>
  <p:tag name="ANSWERSALIAS" val="A¤B¤C¤D"/>
  <p:tag name="RESPONSESGATHER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heme/theme1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E01B18"/>
      </a:hlink>
      <a:folHlink>
        <a:srgbClr val="E01B2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9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10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643</Words>
  <Application>Microsoft Office PowerPoint</Application>
  <PresentationFormat>On-screen Show (4:3)</PresentationFormat>
  <Paragraphs>222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3_Default Design</vt:lpstr>
      <vt:lpstr>4_Default Design</vt:lpstr>
      <vt:lpstr>2_Default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Splash Screen</vt:lpstr>
      <vt:lpstr>5-Minute Check 1</vt:lpstr>
      <vt:lpstr>5-Minute Check 2</vt:lpstr>
      <vt:lpstr>5-Minute Check 3</vt:lpstr>
      <vt:lpstr>5-Minute Check 4</vt:lpstr>
      <vt:lpstr>5-Minute Check 5</vt:lpstr>
      <vt:lpstr>5-Minute Check 6</vt:lpstr>
      <vt:lpstr>Then/Now</vt:lpstr>
      <vt:lpstr>Vocabulary</vt:lpstr>
      <vt:lpstr>Example 1</vt:lpstr>
      <vt:lpstr>Example 1</vt:lpstr>
      <vt:lpstr>Example 1a</vt:lpstr>
      <vt:lpstr>Example 1b</vt:lpstr>
      <vt:lpstr>Example 2</vt:lpstr>
      <vt:lpstr>Example 2</vt:lpstr>
      <vt:lpstr>Example 2a</vt:lpstr>
      <vt:lpstr>Example 2a</vt:lpstr>
      <vt:lpstr>Concept</vt:lpstr>
      <vt:lpstr>Example 3</vt:lpstr>
      <vt:lpstr>Example 3</vt:lpstr>
      <vt:lpstr>Example 3</vt:lpstr>
      <vt:lpstr>Example 4</vt:lpstr>
      <vt:lpstr>Example 4</vt:lpstr>
      <vt:lpstr>Example 5</vt:lpstr>
      <vt:lpstr>Example 5</vt:lpstr>
      <vt:lpstr>Example 5</vt:lpstr>
      <vt:lpstr>Concept</vt:lpstr>
      <vt:lpstr>Example 6</vt:lpstr>
      <vt:lpstr>Example 6</vt:lpstr>
      <vt:lpstr>End of the Lesson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Gerald Casper</dc:creator>
  <cp:lastModifiedBy>Gerald Casper</cp:lastModifiedBy>
  <cp:revision>1</cp:revision>
  <dcterms:created xsi:type="dcterms:W3CDTF">2014-09-04T19:28:53Z</dcterms:created>
  <dcterms:modified xsi:type="dcterms:W3CDTF">2014-09-04T19:31:50Z</dcterms:modified>
</cp:coreProperties>
</file>