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6"/>
  </p:notesMasterIdLst>
  <p:sldIdLst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C0D9-2150-419E-99FA-A13C3B9E80A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64E0-3AE4-4E08-91F9-2879BF94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4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56289-6CFA-4CF0-9AC8-021416ABCE27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B5D01-8950-43C5-846A-E252772B2FC2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2B45E-DB62-4F1C-8EBD-8808EF7D728B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3D0D5-18B7-4B96-B057-2B6742F5E11C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32570-A2FB-4DAB-9087-EDC427817F96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6E46C-C474-4144-84AB-22723E039C4B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4941E-1CE0-402C-9540-276414C66E9C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F770E-3C6E-4539-B79B-E7A2B949D1D1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916C0-1562-45F8-AE26-9D7C8716434F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73CBF-6E21-4ED1-AB96-F781F7E8DF49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1CBF8-57CA-4E30-835A-1B6FBC2262DB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718-AEA7-4132-B192-4B62E168A185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762AC-4410-405C-81EF-E74701C013DC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5D6D2-783F-4C3E-8F64-A5B4C9EB9EE0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9B83B-0725-4C4D-94F6-75C8DDEFAC7F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02B9E-4A96-4B92-AC87-97E65A2A0958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0939F-6FCD-4C80-B0EE-FF812BC2FD7C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DC0AC-BAA2-4F02-822A-8D951D257C79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5FA02-F175-437E-BB5A-4025F8A8F41B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03EC9-D8D9-400F-A188-26DA8786DA0B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DB5D7-1DE6-45B5-BE4A-BC2CFC646E1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982DA-8002-473E-AC03-5127A62BB853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148DA-44CF-4F84-B812-F99ED00BE19A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98795-E6AC-4F06-8640-11A1B61CCE4F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B65A2-CBCF-48A8-B4CB-506F987F1EEF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DEB9-868B-4D5A-BCED-73A890C0D768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07DFF-A91D-4BB8-9E90-196568D3157C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6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5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3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9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760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8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559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5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7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8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149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10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827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1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7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59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4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784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70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36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8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3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4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530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6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05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9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94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151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73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7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7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4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954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1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0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053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278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2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7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5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158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6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9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4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48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054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777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6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7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2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642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8118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7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3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0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505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389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252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07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4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1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1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hyperlink" Target="10Math_GEOM_CR01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1-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1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7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984C"/>
                </a:solidFill>
              </a:rPr>
              <a:t>Over Lesson 1–5</a:t>
            </a:r>
          </a:p>
        </p:txBody>
      </p:sp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9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LNHeader1-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09_GEOM LTHeader 01-06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LNHeader1-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GEOM LTHeader 01-0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LNHeader1-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GEOM LTHeader 01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LNHeader1-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GEOM LTHeader 01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LNHeader1-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GEOM LTHeader 01-0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Std Test Example_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5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LNHeader1-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GEOM LTHeader 01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LNHeader1-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1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20.xml"/><Relationship Id="rId7" Type="http://schemas.openxmlformats.org/officeDocument/2006/relationships/image" Target="../media/image1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23.xml"/><Relationship Id="rId7" Type="http://schemas.openxmlformats.org/officeDocument/2006/relationships/image" Target="../media/image1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8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9.xml"/><Relationship Id="rId7" Type="http://schemas.openxmlformats.org/officeDocument/2006/relationships/image" Target="../media/image1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7" name="Picture 43" descr="LNHeader1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1-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2218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Perimeter and Area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00100" y="13716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the perimeter and area of the figure.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3981450"/>
            <a:ext cx="8077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P	= 2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ℓ</a:t>
            </a: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 + 2</a:t>
            </a:r>
            <a:r>
              <a:rPr lang="en-US" altLang="en-US" sz="2400" i="1">
                <a:solidFill>
                  <a:srgbClr val="339966"/>
                </a:solidFill>
                <a:cs typeface="Arial" charset="0"/>
              </a:rPr>
              <a:t>w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Perimeter of a rectangle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	= 2(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4.6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) + 2(</a:t>
            </a:r>
            <a:r>
              <a:rPr lang="en-US" altLang="en-US" sz="2400">
                <a:solidFill>
                  <a:srgbClr val="339966"/>
                </a:solidFill>
                <a:cs typeface="Arial" charset="0"/>
              </a:rPr>
              <a:t>2.3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)	ℓ = 4.6, </a:t>
            </a: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w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= 2.3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	= 13.8	Simplify.</a:t>
            </a:r>
            <a:endParaRPr lang="en-US" altLang="en-US" sz="2400" i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" y="53848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perimeter of the rectangle is 13.8 cm.</a:t>
            </a:r>
          </a:p>
        </p:txBody>
      </p:sp>
      <p:pic>
        <p:nvPicPr>
          <p:cNvPr id="6152" name="Picture 8" descr="GEO01-06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857375"/>
            <a:ext cx="3455987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293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0" grpId="0" build="p" autoUpdateAnimBg="0"/>
      <p:bldP spid="61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Perimeter and Area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0100" y="13716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the perimeter and area of the figure.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398145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A	=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ℓ</a:t>
            </a:r>
            <a:r>
              <a:rPr lang="en-US" altLang="en-US" sz="2400" i="1">
                <a:solidFill>
                  <a:srgbClr val="339966"/>
                </a:solidFill>
                <a:cs typeface="Arial" charset="0"/>
              </a:rPr>
              <a:t>w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Area of a rectangle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53848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area of the rectangle is about 10.6 cm</a:t>
            </a:r>
            <a:r>
              <a:rPr lang="en-US" altLang="en-US" sz="2400" baseline="40000">
                <a:solidFill>
                  <a:srgbClr val="E01B22"/>
                </a:solidFill>
              </a:rPr>
              <a:t>2</a:t>
            </a:r>
            <a:r>
              <a:rPr lang="en-US" altLang="en-US" sz="2400">
                <a:solidFill>
                  <a:srgbClr val="E01B22"/>
                </a:solidFill>
              </a:rPr>
              <a:t>.</a:t>
            </a:r>
          </a:p>
        </p:txBody>
      </p:sp>
      <p:pic>
        <p:nvPicPr>
          <p:cNvPr id="7177" name="Picture 9" descr="GEO01-06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857375"/>
            <a:ext cx="3455987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57200" y="4470400"/>
            <a:ext cx="80772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= (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4.6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)(</a:t>
            </a:r>
            <a:r>
              <a:rPr lang="en-US" altLang="en-US" sz="2400">
                <a:solidFill>
                  <a:srgbClr val="339966"/>
                </a:solidFill>
                <a:cs typeface="Arial" charset="0"/>
              </a:rPr>
              <a:t>2.3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)	ℓ = 4.6, </a:t>
            </a: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w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= 2.3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	= 10.58	Simplify.</a:t>
            </a:r>
            <a:endParaRPr lang="en-US" altLang="en-US" sz="2400" i="1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203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build="p" autoUpdateAnimBg="0"/>
      <p:bldP spid="717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Perimeter and Area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800100" y="12954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the circumference and area of the figure.</a:t>
            </a:r>
          </a:p>
        </p:txBody>
      </p:sp>
      <p:pic>
        <p:nvPicPr>
          <p:cNvPr id="145413" name="Picture 5" descr="GEO01-06-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744663"/>
            <a:ext cx="2124075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GEO_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b="77563"/>
          <a:stretch>
            <a:fillRect/>
          </a:stretch>
        </p:blipFill>
        <p:spPr bwMode="auto">
          <a:xfrm>
            <a:off x="3860800" y="3924300"/>
            <a:ext cx="4286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5" name="Picture 7" descr="GEO_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8" t="22522" b="46848"/>
          <a:stretch>
            <a:fillRect/>
          </a:stretch>
        </p:blipFill>
        <p:spPr bwMode="auto">
          <a:xfrm>
            <a:off x="3900488" y="4319588"/>
            <a:ext cx="4284662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GEO_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338638"/>
            <a:ext cx="110648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GEO_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1" b="78102"/>
          <a:stretch>
            <a:fillRect/>
          </a:stretch>
        </p:blipFill>
        <p:spPr bwMode="auto">
          <a:xfrm>
            <a:off x="889000" y="3924300"/>
            <a:ext cx="113823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457200" y="4897438"/>
            <a:ext cx="8077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86150" indent="-31432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6004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7147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8290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9433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4005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8577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3149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7721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≈	25.1	Use a calculator.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57200" y="5411788"/>
            <a:ext cx="6934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circumference of the circle is about 25.1 inches.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78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utoUpdateAnimBg="0"/>
      <p:bldP spid="145418" grpId="0" build="p" autoUpdateAnimBg="0"/>
      <p:bldP spid="1454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Perimeter and Area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800100" y="12954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the circumference and area of the figure.</a:t>
            </a:r>
          </a:p>
        </p:txBody>
      </p:sp>
      <p:pic>
        <p:nvPicPr>
          <p:cNvPr id="146437" name="Picture 5" descr="GEO01-06-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744663"/>
            <a:ext cx="2124075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GEO_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98"/>
          <a:stretch>
            <a:fillRect/>
          </a:stretch>
        </p:blipFill>
        <p:spPr bwMode="auto">
          <a:xfrm>
            <a:off x="868363" y="3905250"/>
            <a:ext cx="6176962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9" name="Picture 7" descr="GEO_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45560"/>
          <a:stretch>
            <a:fillRect/>
          </a:stretch>
        </p:blipFill>
        <p:spPr bwMode="auto">
          <a:xfrm>
            <a:off x="868363" y="4410075"/>
            <a:ext cx="6176962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57200" y="494982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86150" indent="-31432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6004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7147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8290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943350"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4005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8577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3149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7721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≈	50.3	Use a calculator.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57200" y="5457825"/>
            <a:ext cx="7391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area of the circle is about 50.3 square inches.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390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build="p" autoUpdateAnimBg="0"/>
      <p:bldP spid="14644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2a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413000"/>
            <a:ext cx="48577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12.4 cm,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24.8 cm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2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24.8 cm,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34.83 cm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2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34.83 cm,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69.66 cm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2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24.4 cm,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32.3 cm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114694" name="TPQuestion"/>
          <p:cNvSpPr>
            <a:spLocks noChangeArrowheads="1"/>
          </p:cNvSpPr>
          <p:nvPr/>
        </p:nvSpPr>
        <p:spPr bwMode="auto">
          <a:xfrm>
            <a:off x="476250" y="1285875"/>
            <a:ext cx="4552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A.  </a:t>
            </a:r>
            <a:r>
              <a:rPr lang="en-US" altLang="en-US" sz="2400" b="1">
                <a:solidFill>
                  <a:srgbClr val="00539D"/>
                </a:solidFill>
              </a:rPr>
              <a:t>Find the perimeter and area of the figure.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38200" y="32956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0" name="Picture 12" descr="re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"/>
          <a:stretch>
            <a:fillRect/>
          </a:stretch>
        </p:blipFill>
        <p:spPr bwMode="auto">
          <a:xfrm>
            <a:off x="5438775" y="1295400"/>
            <a:ext cx="329247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4" grpId="0" autoUpdateAnimBg="0"/>
      <p:bldP spid="1146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7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2b</a:t>
            </a:r>
          </a:p>
        </p:txBody>
      </p:sp>
      <p:sp>
        <p:nvSpPr>
          <p:cNvPr id="14746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413000"/>
            <a:ext cx="47815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C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25.1 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50.3 m</a:t>
            </a:r>
            <a:r>
              <a:rPr lang="pt-BR" altLang="en-US" sz="2400" b="1" baseline="4000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C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25.1 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201.1 m</a:t>
            </a:r>
            <a:r>
              <a:rPr lang="pt-BR" altLang="en-US" sz="2400" b="1" baseline="4000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C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50.3 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201.1 m</a:t>
            </a:r>
            <a:r>
              <a:rPr lang="pt-BR" altLang="en-US" sz="2400" b="1" baseline="4000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C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201.1 m,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 </a:t>
            </a:r>
            <a:r>
              <a:rPr lang="pt-BR" altLang="en-US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≈ 402.1 m</a:t>
            </a:r>
            <a:r>
              <a:rPr lang="pt-BR" altLang="en-US" sz="2400" b="1" baseline="4000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</a:p>
        </p:txBody>
      </p:sp>
      <p:sp>
        <p:nvSpPr>
          <p:cNvPr id="147462" name="TPQuestion"/>
          <p:cNvSpPr>
            <a:spLocks noChangeArrowheads="1"/>
          </p:cNvSpPr>
          <p:nvPr/>
        </p:nvSpPr>
        <p:spPr bwMode="auto">
          <a:xfrm>
            <a:off x="476250" y="1285875"/>
            <a:ext cx="57721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B.  </a:t>
            </a:r>
            <a:r>
              <a:rPr lang="en-US" altLang="en-US" sz="2400" b="1">
                <a:solidFill>
                  <a:srgbClr val="00539D"/>
                </a:solidFill>
              </a:rPr>
              <a:t>Find the circumference and area of the figure.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857250" y="42672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7464" name="Picture 8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5" name="Picture 9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6" name="Picture 10" descr="GEO01-06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295400"/>
            <a:ext cx="20415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6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utoUpdateAnimBg="0"/>
      <p:bldP spid="147462" grpId="0" autoUpdateAnimBg="0"/>
      <p:bldP spid="1474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00100" y="1371600"/>
            <a:ext cx="79978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Terri has 19 feet of tape to mark an area in the classroom where the students may read. Which of these shapes has a perimeter or circumference that would use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most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or all of the tape?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square with side length of 5 feet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B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circle with the radius of 3 feet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right triangle with each leg length of 6 feet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rectangle with a length of 8 feet and a width of 3 feet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986338"/>
            <a:ext cx="80772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Read the Test Item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You are asked to compare the perimeters or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circumference of four different shapes.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6296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800100" y="1304925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 the Test Item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7200" y="170180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Find each perimeter or circumference.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57200" y="2165350"/>
            <a:ext cx="80772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Square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P</a:t>
            </a:r>
            <a:r>
              <a:rPr lang="en-US" altLang="en-US" sz="2400">
                <a:solidFill>
                  <a:srgbClr val="000000"/>
                </a:solidFill>
              </a:rPr>
              <a:t>	= 4</a:t>
            </a:r>
            <a:r>
              <a:rPr lang="en-US" altLang="en-US" sz="2400" i="1">
                <a:solidFill>
                  <a:srgbClr val="E01B22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	Perimeter of a square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4(</a:t>
            </a:r>
            <a:r>
              <a:rPr lang="en-US" altLang="en-US" sz="2400">
                <a:solidFill>
                  <a:srgbClr val="E01B22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)	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 = 5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20 feet	Simplify.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7200" y="3963988"/>
            <a:ext cx="8077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Circle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C</a:t>
            </a:r>
            <a:r>
              <a:rPr lang="en-US" altLang="en-US" sz="2400">
                <a:solidFill>
                  <a:srgbClr val="000000"/>
                </a:solidFill>
              </a:rPr>
              <a:t>	= 2</a:t>
            </a:r>
            <a:r>
              <a:rPr lang="en-US" altLang="en-US" sz="2400" b="1">
                <a:solidFill>
                  <a:srgbClr val="000000"/>
                </a:solidFill>
                <a:sym typeface="Symbol" pitchFamily="18" charset="2"/>
              </a:rPr>
              <a:t></a:t>
            </a:r>
            <a:r>
              <a:rPr lang="en-US" altLang="en-US" sz="2400" i="1">
                <a:solidFill>
                  <a:srgbClr val="E01B22"/>
                </a:solidFill>
              </a:rPr>
              <a:t>r</a:t>
            </a:r>
            <a:r>
              <a:rPr lang="en-US" altLang="en-US" sz="2400">
                <a:solidFill>
                  <a:srgbClr val="000000"/>
                </a:solidFill>
              </a:rPr>
              <a:t>	Circumference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>
                <a:solidFill>
                  <a:srgbClr val="E01B22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)	</a:t>
            </a:r>
            <a:r>
              <a:rPr lang="en-US" altLang="en-US" sz="2400" i="1">
                <a:solidFill>
                  <a:srgbClr val="000000"/>
                </a:solidFill>
              </a:rPr>
              <a:t>r</a:t>
            </a:r>
            <a:r>
              <a:rPr lang="en-US" altLang="en-US" sz="2400">
                <a:solidFill>
                  <a:srgbClr val="000000"/>
                </a:solidFill>
              </a:rPr>
              <a:t> = 3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6</a:t>
            </a:r>
            <a:r>
              <a:rPr lang="en-US" altLang="en-US" sz="2400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sz="2400">
                <a:solidFill>
                  <a:srgbClr val="000000"/>
                </a:solidFill>
              </a:rPr>
              <a:t>	Simplify.</a:t>
            </a:r>
          </a:p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≈ 18.85 feet	Use a calculator.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150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 advAuto="0"/>
      <p:bldP spid="91141" grpId="0" build="p" autoUpdateAnimBg="0"/>
      <p:bldP spid="91142" grpId="0" build="p" autoUpdateAnimBg="0"/>
      <p:bldP spid="911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800100" y="131445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Right Triangle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57200" y="16922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Use the Pythagorean Theorem to find the length of the hypotenuse.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57200" y="2411413"/>
            <a:ext cx="8077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c</a:t>
            </a:r>
            <a:r>
              <a:rPr lang="en-US" altLang="en-US" sz="2400" baseline="4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	= </a:t>
            </a:r>
            <a:r>
              <a:rPr lang="en-US" altLang="en-US" sz="2400" i="1">
                <a:solidFill>
                  <a:srgbClr val="E01B22"/>
                </a:solidFill>
              </a:rPr>
              <a:t>a</a:t>
            </a:r>
            <a:r>
              <a:rPr lang="en-US" altLang="en-US" sz="2400" baseline="40000">
                <a:solidFill>
                  <a:srgbClr val="E01B22"/>
                </a:solidFill>
              </a:rPr>
              <a:t>2</a:t>
            </a:r>
            <a:r>
              <a:rPr lang="en-US" altLang="en-US" sz="2400" i="1">
                <a:solidFill>
                  <a:srgbClr val="E01B22"/>
                </a:solidFill>
              </a:rPr>
              <a:t> </a:t>
            </a:r>
            <a:r>
              <a:rPr lang="en-US" altLang="en-US" sz="2400" i="1">
                <a:solidFill>
                  <a:srgbClr val="000000"/>
                </a:solidFill>
              </a:rPr>
              <a:t>+</a:t>
            </a:r>
            <a:r>
              <a:rPr lang="en-US" altLang="en-US" sz="2400" i="1">
                <a:solidFill>
                  <a:srgbClr val="E01B22"/>
                </a:solidFill>
              </a:rPr>
              <a:t> </a:t>
            </a:r>
            <a:r>
              <a:rPr lang="en-US" altLang="en-US" sz="2400" i="1">
                <a:solidFill>
                  <a:srgbClr val="339966"/>
                </a:solidFill>
              </a:rPr>
              <a:t>b</a:t>
            </a:r>
            <a:r>
              <a:rPr lang="en-US" altLang="en-US" sz="2400" baseline="40000">
                <a:solidFill>
                  <a:srgbClr val="339966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	Pythagorean Theorem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</a:t>
            </a:r>
            <a:r>
              <a:rPr lang="en-US" alt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en-US" alt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en-US" alt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>
                <a:solidFill>
                  <a:srgbClr val="339966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en-US" altLang="en-US" sz="2400" baseline="40000">
                <a:solidFill>
                  <a:srgbClr val="339966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a</a:t>
            </a:r>
            <a:r>
              <a:rPr lang="en-US" altLang="en-US" sz="2400">
                <a:solidFill>
                  <a:srgbClr val="000000"/>
                </a:solidFill>
              </a:rPr>
              <a:t> = 6,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 = 6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72	Simplify.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275138"/>
            <a:ext cx="8077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≈</a:t>
            </a:r>
            <a:r>
              <a:rPr lang="en-US" altLang="en-US" sz="2400">
                <a:solidFill>
                  <a:srgbClr val="000000"/>
                </a:solidFill>
              </a:rPr>
              <a:t> 8.49	Use a calculator.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P	= a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 i="1">
                <a:solidFill>
                  <a:srgbClr val="000000"/>
                </a:solidFill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	Perimeter of a triangle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</a:t>
            </a:r>
            <a:r>
              <a:rPr lang="en-US" altLang="en-US" sz="2400">
                <a:solidFill>
                  <a:srgbClr val="000000"/>
                </a:solidFill>
              </a:rPr>
              <a:t> 6 + 6 + 8.49	Substitution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</a:t>
            </a:r>
            <a:r>
              <a:rPr lang="en-US" altLang="en-US" sz="2400">
                <a:solidFill>
                  <a:srgbClr val="000000"/>
                </a:solidFill>
              </a:rPr>
              <a:t> 20.49 feet	Simplify.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8487" name="Group 7"/>
          <p:cNvGrpSpPr>
            <a:grpSpLocks/>
          </p:cNvGrpSpPr>
          <p:nvPr/>
        </p:nvGrpSpPr>
        <p:grpSpPr bwMode="auto">
          <a:xfrm>
            <a:off x="1181100" y="3806825"/>
            <a:ext cx="7483475" cy="477838"/>
            <a:chOff x="792" y="2517"/>
            <a:chExt cx="4714" cy="301"/>
          </a:xfrm>
        </p:grpSpPr>
        <p:grpSp>
          <p:nvGrpSpPr>
            <p:cNvPr id="148488" name="Group 8"/>
            <p:cNvGrpSpPr>
              <a:grpSpLocks/>
            </p:cNvGrpSpPr>
            <p:nvPr/>
          </p:nvGrpSpPr>
          <p:grpSpPr bwMode="auto">
            <a:xfrm>
              <a:off x="792" y="2517"/>
              <a:ext cx="4453" cy="301"/>
              <a:chOff x="792" y="2517"/>
              <a:chExt cx="4453" cy="301"/>
            </a:xfrm>
          </p:grpSpPr>
          <p:pic>
            <p:nvPicPr>
              <p:cNvPr id="148489" name="Picture 9" descr="GEO_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7" t="9634"/>
              <a:stretch>
                <a:fillRect/>
              </a:stretch>
            </p:blipFill>
            <p:spPr bwMode="auto">
              <a:xfrm>
                <a:off x="2126" y="2546"/>
                <a:ext cx="3119" cy="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490" name="Picture 10" descr="GEO_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121" b="-2"/>
              <a:stretch>
                <a:fillRect/>
              </a:stretch>
            </p:blipFill>
            <p:spPr bwMode="auto">
              <a:xfrm>
                <a:off x="792" y="2517"/>
                <a:ext cx="954" cy="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5165" y="2547"/>
              <a:ext cx="34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539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03029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 advAuto="0"/>
      <p:bldP spid="148484" grpId="0" build="p" autoUpdateAnimBg="0"/>
      <p:bldP spid="148485" grpId="0" build="p" autoUpdateAnimBg="0"/>
      <p:bldP spid="14848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800100" y="1330325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Rectangle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57200" y="1995488"/>
            <a:ext cx="8077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P</a:t>
            </a:r>
            <a:r>
              <a:rPr lang="en-US" altLang="en-US" sz="2400">
                <a:solidFill>
                  <a:srgbClr val="000000"/>
                </a:solidFill>
              </a:rPr>
              <a:t>	= 2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ℓ</a:t>
            </a:r>
            <a:r>
              <a:rPr lang="en-US" altLang="en-US" sz="2400" i="1">
                <a:solidFill>
                  <a:srgbClr val="E01B22"/>
                </a:solidFill>
              </a:rPr>
              <a:t> </a:t>
            </a:r>
            <a:r>
              <a:rPr lang="en-US" altLang="en-US" sz="2400" i="1">
                <a:solidFill>
                  <a:srgbClr val="000000"/>
                </a:solidFill>
              </a:rPr>
              <a:t>+</a:t>
            </a:r>
            <a:r>
              <a:rPr lang="en-US" altLang="en-US" sz="2400" i="1">
                <a:solidFill>
                  <a:srgbClr val="E01B22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339966"/>
                </a:solidFill>
              </a:rPr>
              <a:t>w</a:t>
            </a:r>
            <a:r>
              <a:rPr lang="en-US" altLang="en-US" sz="2400">
                <a:solidFill>
                  <a:srgbClr val="000000"/>
                </a:solidFill>
              </a:rPr>
              <a:t>	Perimeter of a rectangle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(8)</a:t>
            </a:r>
            <a:r>
              <a:rPr lang="en-US" alt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en-US" alt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>
                <a:solidFill>
                  <a:srgbClr val="339966"/>
                </a:solidFill>
                <a:ea typeface="Times New Roman" pitchFamily="18" charset="0"/>
                <a:cs typeface="Arial" charset="0"/>
              </a:rPr>
              <a:t>(3)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ℓ</a:t>
            </a:r>
            <a:r>
              <a:rPr lang="en-US" altLang="en-US" sz="2400">
                <a:solidFill>
                  <a:srgbClr val="000000"/>
                </a:solidFill>
              </a:rPr>
              <a:t> = 8, </a:t>
            </a:r>
            <a:r>
              <a:rPr lang="en-US" altLang="en-US" sz="2400" i="1">
                <a:solidFill>
                  <a:srgbClr val="000000"/>
                </a:solidFill>
              </a:rPr>
              <a:t>w</a:t>
            </a:r>
            <a:r>
              <a:rPr lang="en-US" altLang="en-US" sz="2400">
                <a:solidFill>
                  <a:srgbClr val="000000"/>
                </a:solidFill>
              </a:rPr>
              <a:t> = 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22 feet	Simplify.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57200" y="36068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only shape for which Terri has enough tape is the circle.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57200" y="460851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correct answer is 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660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 advAuto="0"/>
      <p:bldP spid="149508" grpId="0" build="p" autoUpdateAnimBg="0"/>
      <p:bldP spid="149509" grpId="0" build="p" autoUpdateAnimBg="0"/>
      <p:bldP spid="14951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measured one-dimensional figures. (Lesson 1–2)</a:t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Identify and name polygons.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7053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Find perimeter, circumference, and area of two-dimensional figures.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688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38200" y="1371600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the perimeter and area of a pentagon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ABCDE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with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(0, 4),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(4, 0),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(3, –4),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(–3, –4),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(–3, 1).</a:t>
            </a:r>
          </a:p>
        </p:txBody>
      </p:sp>
      <p:pic>
        <p:nvPicPr>
          <p:cNvPr id="93190" name="Picture 6" descr="l01-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386013"/>
            <a:ext cx="34925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542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pic>
        <p:nvPicPr>
          <p:cNvPr id="94216" name="Picture 8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46696" r="17729" b="43391"/>
          <a:stretch>
            <a:fillRect/>
          </a:stretch>
        </p:blipFill>
        <p:spPr bwMode="auto">
          <a:xfrm>
            <a:off x="4941888" y="5026025"/>
            <a:ext cx="23399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7" name="Picture 9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6" r="73143" b="44109"/>
          <a:stretch>
            <a:fillRect/>
          </a:stretch>
        </p:blipFill>
        <p:spPr bwMode="auto">
          <a:xfrm>
            <a:off x="977900" y="5026025"/>
            <a:ext cx="2181225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8" name="Picture 10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7" t="36098" r="18178" b="53304"/>
          <a:stretch>
            <a:fillRect/>
          </a:stretch>
        </p:blipFill>
        <p:spPr bwMode="auto">
          <a:xfrm>
            <a:off x="5373688" y="4486275"/>
            <a:ext cx="18716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9" name="Picture 11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8" r="76700" b="54021"/>
          <a:stretch>
            <a:fillRect/>
          </a:stretch>
        </p:blipFill>
        <p:spPr bwMode="auto">
          <a:xfrm>
            <a:off x="977900" y="4486275"/>
            <a:ext cx="18923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19826" b="63902"/>
          <a:stretch>
            <a:fillRect/>
          </a:stretch>
        </p:blipFill>
        <p:spPr bwMode="auto">
          <a:xfrm>
            <a:off x="4967288" y="3657600"/>
            <a:ext cx="377983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1" name="Picture 13" descr="GEO_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2" r="57193" b="63185"/>
          <a:stretch>
            <a:fillRect/>
          </a:stretch>
        </p:blipFill>
        <p:spPr bwMode="auto">
          <a:xfrm>
            <a:off x="914400" y="3802063"/>
            <a:ext cx="34766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857250" y="1219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29C"/>
                </a:solidFill>
              </a:rPr>
              <a:t>Step 1</a:t>
            </a:r>
          </a:p>
        </p:txBody>
      </p:sp>
      <p:grpSp>
        <p:nvGrpSpPr>
          <p:cNvPr id="94230" name="Group 22"/>
          <p:cNvGrpSpPr>
            <a:grpSpLocks/>
          </p:cNvGrpSpPr>
          <p:nvPr/>
        </p:nvGrpSpPr>
        <p:grpSpPr bwMode="auto">
          <a:xfrm>
            <a:off x="847725" y="1704975"/>
            <a:ext cx="7400925" cy="1438275"/>
            <a:chOff x="534" y="1074"/>
            <a:chExt cx="4662" cy="906"/>
          </a:xfrm>
        </p:grpSpPr>
        <p:pic>
          <p:nvPicPr>
            <p:cNvPr id="9422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" y="1566"/>
              <a:ext cx="2309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534" y="1074"/>
              <a:ext cx="46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By counting squares on the grid, we find that </a:t>
              </a:r>
              <a:r>
                <a:rPr lang="en-US" altLang="en-US" sz="2400" i="1">
                  <a:solidFill>
                    <a:srgbClr val="000000"/>
                  </a:solidFill>
                </a:rPr>
                <a:t>CD</a:t>
              </a:r>
              <a:r>
                <a:rPr lang="en-US" altLang="en-US" sz="2400">
                  <a:solidFill>
                    <a:srgbClr val="000000"/>
                  </a:solidFill>
                </a:rPr>
                <a:t> = 6 units and </a:t>
              </a:r>
              <a:r>
                <a:rPr lang="en-US" altLang="en-US" sz="2400" i="1">
                  <a:solidFill>
                    <a:srgbClr val="000000"/>
                  </a:solidFill>
                </a:rPr>
                <a:t>DE</a:t>
              </a:r>
              <a:r>
                <a:rPr lang="en-US" altLang="en-US" sz="2400">
                  <a:solidFill>
                    <a:srgbClr val="000000"/>
                  </a:solidFill>
                </a:rPr>
                <a:t> = 5 units. Use the Distance Formula,</a:t>
              </a:r>
            </a:p>
          </p:txBody>
        </p:sp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2850" y="1636"/>
              <a:ext cx="23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to find </a:t>
              </a:r>
              <a:r>
                <a:rPr lang="en-US" altLang="en-US" sz="2400" i="1">
                  <a:solidFill>
                    <a:srgbClr val="000000"/>
                  </a:solidFill>
                </a:rPr>
                <a:t>AB</a:t>
              </a:r>
              <a:r>
                <a:rPr lang="en-US" altLang="en-US" sz="2400">
                  <a:solidFill>
                    <a:srgbClr val="000000"/>
                  </a:solidFill>
                </a:rPr>
                <a:t>, </a:t>
              </a:r>
              <a:r>
                <a:rPr lang="en-US" altLang="en-US" sz="2400" i="1">
                  <a:solidFill>
                    <a:srgbClr val="000000"/>
                  </a:solidFill>
                </a:rPr>
                <a:t>BC</a:t>
              </a:r>
              <a:r>
                <a:rPr lang="en-US" altLang="en-US" sz="2400">
                  <a:solidFill>
                    <a:srgbClr val="000000"/>
                  </a:solidFill>
                </a:rPr>
                <a:t>, and </a:t>
              </a:r>
              <a:r>
                <a:rPr lang="en-US" altLang="en-US" sz="2400" i="1">
                  <a:solidFill>
                    <a:srgbClr val="000000"/>
                  </a:solidFill>
                </a:rPr>
                <a:t>EA</a:t>
              </a:r>
              <a:r>
                <a:rPr lang="en-US" altLang="en-US" sz="2400">
                  <a:solidFill>
                    <a:srgbClr val="000000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7481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pic>
        <p:nvPicPr>
          <p:cNvPr id="150532" name="Picture 4" descr="GEO_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9" t="24353" b="52643"/>
          <a:stretch>
            <a:fillRect/>
          </a:stretch>
        </p:blipFill>
        <p:spPr bwMode="auto">
          <a:xfrm>
            <a:off x="762000" y="2311400"/>
            <a:ext cx="34925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8" name="Picture 10" descr="GEO_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9" t="49889" b="33521"/>
          <a:stretch>
            <a:fillRect/>
          </a:stretch>
        </p:blipFill>
        <p:spPr bwMode="auto">
          <a:xfrm>
            <a:off x="803275" y="3321050"/>
            <a:ext cx="3492500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457200" y="43434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perimeter of pentagon </a:t>
            </a:r>
            <a:r>
              <a:rPr lang="en-US" altLang="en-US" sz="2400" i="1">
                <a:solidFill>
                  <a:srgbClr val="000000"/>
                </a:solidFill>
              </a:rPr>
              <a:t>ABCDE</a:t>
            </a:r>
            <a:r>
              <a:rPr lang="en-US" altLang="en-US" sz="2400">
                <a:solidFill>
                  <a:srgbClr val="000000"/>
                </a:solidFill>
              </a:rPr>
              <a:t> is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5.7 + 4.1 + 6 + 5 + 4.2 or about 25 units.</a:t>
            </a:r>
          </a:p>
        </p:txBody>
      </p:sp>
      <p:pic>
        <p:nvPicPr>
          <p:cNvPr id="150540" name="Picture 12" descr="Eqn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336675"/>
            <a:ext cx="3427412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5546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7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3495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57200" y="1428750"/>
            <a:ext cx="55626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29C"/>
                </a:solidFill>
              </a:rPr>
              <a:t>Step 2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Divide the pentagon into two triangles and a rectangle.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Find the area of the triangles.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539D"/>
                </a:solidFill>
              </a:rPr>
              <a:t>Area of Triangle</a:t>
            </a:r>
            <a:r>
              <a:rPr lang="en-US" altLang="en-US" sz="2400" i="1">
                <a:solidFill>
                  <a:srgbClr val="00539D"/>
                </a:solidFill>
              </a:rPr>
              <a:t> </a:t>
            </a:r>
            <a:r>
              <a:rPr lang="en-US" altLang="en-US" sz="2400">
                <a:solidFill>
                  <a:srgbClr val="00539D"/>
                </a:solidFill>
              </a:rPr>
              <a:t>1</a:t>
            </a:r>
            <a:endParaRPr lang="en-US" altLang="en-US" sz="2400">
              <a:solidFill>
                <a:srgbClr val="00539D"/>
              </a:solidFill>
              <a:cs typeface="Arial" charset="0"/>
            </a:endParaRPr>
          </a:p>
        </p:txBody>
      </p:sp>
      <p:sp>
        <p:nvSpPr>
          <p:cNvPr id="151559" name="Freeform 7"/>
          <p:cNvSpPr>
            <a:spLocks/>
          </p:cNvSpPr>
          <p:nvPr/>
        </p:nvSpPr>
        <p:spPr bwMode="auto">
          <a:xfrm>
            <a:off x="6597650" y="1463675"/>
            <a:ext cx="1289050" cy="652463"/>
          </a:xfrm>
          <a:custGeom>
            <a:avLst/>
            <a:gdLst>
              <a:gd name="T0" fmla="*/ 0 w 812"/>
              <a:gd name="T1" fmla="*/ 406 h 409"/>
              <a:gd name="T2" fmla="*/ 812 w 812"/>
              <a:gd name="T3" fmla="*/ 408 h 409"/>
              <a:gd name="T4" fmla="*/ 404 w 812"/>
              <a:gd name="T5" fmla="*/ 0 h 409"/>
              <a:gd name="T6" fmla="*/ 20 w 812"/>
              <a:gd name="T7" fmla="*/ 384 h 409"/>
              <a:gd name="T8" fmla="*/ 0 w 812"/>
              <a:gd name="T9" fmla="*/ 40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409">
                <a:moveTo>
                  <a:pt x="0" y="406"/>
                </a:moveTo>
                <a:cubicBezTo>
                  <a:pt x="271" y="409"/>
                  <a:pt x="541" y="408"/>
                  <a:pt x="812" y="408"/>
                </a:cubicBezTo>
                <a:lnTo>
                  <a:pt x="404" y="0"/>
                </a:lnTo>
                <a:lnTo>
                  <a:pt x="20" y="384"/>
                </a:lnTo>
                <a:cubicBezTo>
                  <a:pt x="20" y="384"/>
                  <a:pt x="0" y="406"/>
                  <a:pt x="0" y="406"/>
                </a:cubicBezTo>
                <a:close/>
              </a:path>
            </a:pathLst>
          </a:custGeom>
          <a:solidFill>
            <a:srgbClr val="FF99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3" name="Freeform 11"/>
          <p:cNvSpPr>
            <a:spLocks/>
          </p:cNvSpPr>
          <p:nvPr/>
        </p:nvSpPr>
        <p:spPr bwMode="auto">
          <a:xfrm>
            <a:off x="7877175" y="2111375"/>
            <a:ext cx="225425" cy="1066800"/>
          </a:xfrm>
          <a:custGeom>
            <a:avLst/>
            <a:gdLst>
              <a:gd name="T0" fmla="*/ 142 w 142"/>
              <a:gd name="T1" fmla="*/ 134 h 672"/>
              <a:gd name="T2" fmla="*/ 2 w 142"/>
              <a:gd name="T3" fmla="*/ 672 h 672"/>
              <a:gd name="T4" fmla="*/ 0 w 142"/>
              <a:gd name="T5" fmla="*/ 0 h 672"/>
              <a:gd name="T6" fmla="*/ 142 w 142"/>
              <a:gd name="T7" fmla="*/ 134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672">
                <a:moveTo>
                  <a:pt x="142" y="134"/>
                </a:moveTo>
                <a:lnTo>
                  <a:pt x="2" y="672"/>
                </a:lnTo>
                <a:lnTo>
                  <a:pt x="0" y="0"/>
                </a:lnTo>
                <a:lnTo>
                  <a:pt x="142" y="134"/>
                </a:lnTo>
                <a:close/>
              </a:path>
            </a:pathLst>
          </a:custGeom>
          <a:solidFill>
            <a:srgbClr val="18984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6597650" y="2111375"/>
            <a:ext cx="1285875" cy="1066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1565" name="Picture 13" descr="01-06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37"/>
          <a:stretch>
            <a:fillRect/>
          </a:stretch>
        </p:blipFill>
        <p:spPr bwMode="auto">
          <a:xfrm>
            <a:off x="896938" y="3602038"/>
            <a:ext cx="1617662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971800" y="3798888"/>
            <a:ext cx="3200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Area of a triangle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2971800" y="4665663"/>
            <a:ext cx="457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Substitute.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2971800" y="5370513"/>
            <a:ext cx="457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Simplify.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1571" name="Picture 19" descr="01-06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65053"/>
          <a:stretch>
            <a:fillRect/>
          </a:stretch>
        </p:blipFill>
        <p:spPr bwMode="auto">
          <a:xfrm>
            <a:off x="896938" y="4478338"/>
            <a:ext cx="1617662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72" name="Picture 20" descr="01-06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6" b="56871"/>
          <a:stretch>
            <a:fillRect/>
          </a:stretch>
        </p:blipFill>
        <p:spPr bwMode="auto">
          <a:xfrm>
            <a:off x="896938" y="5354638"/>
            <a:ext cx="1617662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733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1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1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build="p" autoUpdateAnimBg="0"/>
      <p:bldP spid="151559" grpId="0" animBg="1"/>
      <p:bldP spid="151563" grpId="0" animBg="1"/>
      <p:bldP spid="151564" grpId="0" animBg="1"/>
      <p:bldP spid="151566" grpId="0" build="p" autoUpdateAnimBg="0"/>
      <p:bldP spid="151567" grpId="0" build="p" autoUpdateAnimBg="0"/>
      <p:bldP spid="15156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971800" y="2160588"/>
            <a:ext cx="457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Substitute.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971800" y="3008313"/>
            <a:ext cx="457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Simplify.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4641" name="Picture 17" descr="01-0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0" b="37436"/>
          <a:stretch>
            <a:fillRect/>
          </a:stretch>
        </p:blipFill>
        <p:spPr bwMode="auto">
          <a:xfrm>
            <a:off x="896938" y="1981200"/>
            <a:ext cx="161766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42" name="Picture 18" descr="01-0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8" b="28435"/>
          <a:stretch>
            <a:fillRect/>
          </a:stretch>
        </p:blipFill>
        <p:spPr bwMode="auto">
          <a:xfrm>
            <a:off x="896938" y="3030538"/>
            <a:ext cx="1617662" cy="3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457200" y="1428750"/>
            <a:ext cx="5562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539D"/>
                </a:solidFill>
              </a:rPr>
              <a:t>Area of Triangle 2</a:t>
            </a:r>
            <a:endParaRPr lang="en-US" altLang="en-US" sz="2400">
              <a:solidFill>
                <a:srgbClr val="00539D"/>
              </a:solidFill>
              <a:cs typeface="Arial" charset="0"/>
            </a:endParaRPr>
          </a:p>
        </p:txBody>
      </p:sp>
      <p:pic>
        <p:nvPicPr>
          <p:cNvPr id="1546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3495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45" name="Freeform 21"/>
          <p:cNvSpPr>
            <a:spLocks/>
          </p:cNvSpPr>
          <p:nvPr/>
        </p:nvSpPr>
        <p:spPr bwMode="auto">
          <a:xfrm>
            <a:off x="6597650" y="1463675"/>
            <a:ext cx="1289050" cy="652463"/>
          </a:xfrm>
          <a:custGeom>
            <a:avLst/>
            <a:gdLst>
              <a:gd name="T0" fmla="*/ 0 w 812"/>
              <a:gd name="T1" fmla="*/ 406 h 409"/>
              <a:gd name="T2" fmla="*/ 812 w 812"/>
              <a:gd name="T3" fmla="*/ 408 h 409"/>
              <a:gd name="T4" fmla="*/ 404 w 812"/>
              <a:gd name="T5" fmla="*/ 0 h 409"/>
              <a:gd name="T6" fmla="*/ 20 w 812"/>
              <a:gd name="T7" fmla="*/ 384 h 409"/>
              <a:gd name="T8" fmla="*/ 0 w 812"/>
              <a:gd name="T9" fmla="*/ 40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409">
                <a:moveTo>
                  <a:pt x="0" y="406"/>
                </a:moveTo>
                <a:cubicBezTo>
                  <a:pt x="271" y="409"/>
                  <a:pt x="541" y="408"/>
                  <a:pt x="812" y="408"/>
                </a:cubicBezTo>
                <a:lnTo>
                  <a:pt x="404" y="0"/>
                </a:lnTo>
                <a:lnTo>
                  <a:pt x="20" y="384"/>
                </a:lnTo>
                <a:cubicBezTo>
                  <a:pt x="20" y="384"/>
                  <a:pt x="0" y="406"/>
                  <a:pt x="0" y="406"/>
                </a:cubicBezTo>
                <a:close/>
              </a:path>
            </a:pathLst>
          </a:custGeom>
          <a:solidFill>
            <a:srgbClr val="FF99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46" name="Freeform 22"/>
          <p:cNvSpPr>
            <a:spLocks/>
          </p:cNvSpPr>
          <p:nvPr/>
        </p:nvSpPr>
        <p:spPr bwMode="auto">
          <a:xfrm>
            <a:off x="7877175" y="2111375"/>
            <a:ext cx="225425" cy="1066800"/>
          </a:xfrm>
          <a:custGeom>
            <a:avLst/>
            <a:gdLst>
              <a:gd name="T0" fmla="*/ 142 w 142"/>
              <a:gd name="T1" fmla="*/ 134 h 672"/>
              <a:gd name="T2" fmla="*/ 2 w 142"/>
              <a:gd name="T3" fmla="*/ 672 h 672"/>
              <a:gd name="T4" fmla="*/ 0 w 142"/>
              <a:gd name="T5" fmla="*/ 0 h 672"/>
              <a:gd name="T6" fmla="*/ 142 w 142"/>
              <a:gd name="T7" fmla="*/ 134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672">
                <a:moveTo>
                  <a:pt x="142" y="134"/>
                </a:moveTo>
                <a:lnTo>
                  <a:pt x="2" y="672"/>
                </a:lnTo>
                <a:lnTo>
                  <a:pt x="0" y="0"/>
                </a:lnTo>
                <a:lnTo>
                  <a:pt x="142" y="134"/>
                </a:lnTo>
                <a:close/>
              </a:path>
            </a:pathLst>
          </a:custGeom>
          <a:solidFill>
            <a:srgbClr val="18984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6597650" y="2111375"/>
            <a:ext cx="1285875" cy="1066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7360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7" grpId="0" build="p" autoUpdateAnimBg="0"/>
      <p:bldP spid="154638" grpId="0" build="p" autoUpdateAnimBg="0"/>
      <p:bldP spid="1546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Perimeter and Area on the Coordinate Plane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457200" y="1428750"/>
            <a:ext cx="5562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539D"/>
                </a:solidFill>
              </a:rPr>
              <a:t>Find the area of the rectangle.</a:t>
            </a:r>
            <a:endParaRPr lang="en-US" altLang="en-US" sz="2400">
              <a:solidFill>
                <a:srgbClr val="00539D"/>
              </a:solidFill>
              <a:cs typeface="Arial" charset="0"/>
            </a:endParaRPr>
          </a:p>
        </p:txBody>
      </p:sp>
      <p:pic>
        <p:nvPicPr>
          <p:cNvPr id="153609" name="Picture 9" descr="01-0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4" b="19025"/>
          <a:stretch>
            <a:fillRect/>
          </a:stretch>
        </p:blipFill>
        <p:spPr bwMode="auto">
          <a:xfrm>
            <a:off x="896938" y="2057400"/>
            <a:ext cx="1617662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2971800" y="2105025"/>
            <a:ext cx="3200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Area of a rectangle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971800" y="2924175"/>
            <a:ext cx="457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Substitute.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971800" y="3762375"/>
            <a:ext cx="457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Simplify.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3615" name="Picture 15" descr="01-0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b="8182"/>
          <a:stretch>
            <a:fillRect/>
          </a:stretch>
        </p:blipFill>
        <p:spPr bwMode="auto">
          <a:xfrm>
            <a:off x="896938" y="2867025"/>
            <a:ext cx="161766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6" name="Picture 16" descr="01-0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3" b="-1433"/>
          <a:stretch>
            <a:fillRect/>
          </a:stretch>
        </p:blipFill>
        <p:spPr bwMode="auto">
          <a:xfrm>
            <a:off x="896938" y="3733800"/>
            <a:ext cx="161766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457200" y="4470400"/>
            <a:ext cx="7772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area of pentagon </a:t>
            </a:r>
            <a:r>
              <a:rPr lang="en-US" altLang="en-US" sz="2400" i="1">
                <a:solidFill>
                  <a:srgbClr val="000000"/>
                </a:solidFill>
              </a:rPr>
              <a:t>ABCDE</a:t>
            </a:r>
            <a:r>
              <a:rPr lang="en-US" altLang="en-US" sz="2400">
                <a:solidFill>
                  <a:srgbClr val="000000"/>
                </a:solidFill>
              </a:rPr>
              <a:t> is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9 + 2.5 + 30 or 41.5 square units.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EC1D24"/>
                </a:solidFill>
              </a:rPr>
              <a:t>The perimeter is about 25 units and the area is 41.5 square units.</a:t>
            </a:r>
            <a:endParaRPr lang="en-US" altLang="en-US" sz="2400" b="1">
              <a:solidFill>
                <a:srgbClr val="EC1D24"/>
              </a:solidFill>
            </a:endParaRPr>
          </a:p>
        </p:txBody>
      </p:sp>
      <p:pic>
        <p:nvPicPr>
          <p:cNvPr id="15361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3495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9" name="Freeform 19"/>
          <p:cNvSpPr>
            <a:spLocks/>
          </p:cNvSpPr>
          <p:nvPr/>
        </p:nvSpPr>
        <p:spPr bwMode="auto">
          <a:xfrm>
            <a:off x="6597650" y="1463675"/>
            <a:ext cx="1289050" cy="652463"/>
          </a:xfrm>
          <a:custGeom>
            <a:avLst/>
            <a:gdLst>
              <a:gd name="T0" fmla="*/ 0 w 812"/>
              <a:gd name="T1" fmla="*/ 406 h 409"/>
              <a:gd name="T2" fmla="*/ 812 w 812"/>
              <a:gd name="T3" fmla="*/ 408 h 409"/>
              <a:gd name="T4" fmla="*/ 404 w 812"/>
              <a:gd name="T5" fmla="*/ 0 h 409"/>
              <a:gd name="T6" fmla="*/ 20 w 812"/>
              <a:gd name="T7" fmla="*/ 384 h 409"/>
              <a:gd name="T8" fmla="*/ 0 w 812"/>
              <a:gd name="T9" fmla="*/ 40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409">
                <a:moveTo>
                  <a:pt x="0" y="406"/>
                </a:moveTo>
                <a:cubicBezTo>
                  <a:pt x="271" y="409"/>
                  <a:pt x="541" y="408"/>
                  <a:pt x="812" y="408"/>
                </a:cubicBezTo>
                <a:lnTo>
                  <a:pt x="404" y="0"/>
                </a:lnTo>
                <a:lnTo>
                  <a:pt x="20" y="384"/>
                </a:lnTo>
                <a:cubicBezTo>
                  <a:pt x="20" y="384"/>
                  <a:pt x="0" y="406"/>
                  <a:pt x="0" y="406"/>
                </a:cubicBezTo>
                <a:close/>
              </a:path>
            </a:pathLst>
          </a:custGeom>
          <a:solidFill>
            <a:srgbClr val="FF99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20" name="Freeform 20"/>
          <p:cNvSpPr>
            <a:spLocks/>
          </p:cNvSpPr>
          <p:nvPr/>
        </p:nvSpPr>
        <p:spPr bwMode="auto">
          <a:xfrm>
            <a:off x="7877175" y="2111375"/>
            <a:ext cx="225425" cy="1066800"/>
          </a:xfrm>
          <a:custGeom>
            <a:avLst/>
            <a:gdLst>
              <a:gd name="T0" fmla="*/ 142 w 142"/>
              <a:gd name="T1" fmla="*/ 134 h 672"/>
              <a:gd name="T2" fmla="*/ 2 w 142"/>
              <a:gd name="T3" fmla="*/ 672 h 672"/>
              <a:gd name="T4" fmla="*/ 0 w 142"/>
              <a:gd name="T5" fmla="*/ 0 h 672"/>
              <a:gd name="T6" fmla="*/ 142 w 142"/>
              <a:gd name="T7" fmla="*/ 134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672">
                <a:moveTo>
                  <a:pt x="142" y="134"/>
                </a:moveTo>
                <a:lnTo>
                  <a:pt x="2" y="672"/>
                </a:lnTo>
                <a:lnTo>
                  <a:pt x="0" y="0"/>
                </a:lnTo>
                <a:lnTo>
                  <a:pt x="142" y="134"/>
                </a:lnTo>
                <a:close/>
              </a:path>
            </a:pathLst>
          </a:custGeom>
          <a:solidFill>
            <a:srgbClr val="18984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6597650" y="2111375"/>
            <a:ext cx="1285875" cy="1066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60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 autoUpdateAnimBg="0"/>
      <p:bldP spid="153610" grpId="0" build="p" autoUpdateAnimBg="0"/>
      <p:bldP spid="153611" grpId="0" build="p" autoUpdateAnimBg="0"/>
      <p:bldP spid="153612" grpId="0" build="p" autoUpdateAnimBg="0"/>
      <p:bldP spid="15361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1674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9464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17.9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22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13.3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9.1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285875"/>
            <a:ext cx="45529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Find the perimeter of quadrilateral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WXYZ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with </a:t>
            </a:r>
            <a:b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W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(2, 4),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(–3, 3),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(–1, 0),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Z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(3, –1).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57250" y="29432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6" name="Picture 10" descr="GEO01-06-02b-YT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525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6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2" grpId="0" autoUpdateAnimBg="0"/>
      <p:bldP spid="1167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4295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polygon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6975"/>
            <a:ext cx="337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vertex of a polygon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concave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convex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i="1">
                <a:solidFill>
                  <a:srgbClr val="000000"/>
                </a:solidFill>
              </a:rPr>
              <a:t>n</a:t>
            </a:r>
            <a:r>
              <a:rPr lang="en-US" altLang="en-US" sz="2800">
                <a:solidFill>
                  <a:srgbClr val="000000"/>
                </a:solidFill>
              </a:rPr>
              <a:t>-gon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equilateral polygon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800600" y="1819275"/>
            <a:ext cx="3810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equiangular polygon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regular polygon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perimeter 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circumference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5296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  <p:bldP spid="88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7" name="Picture 11" descr="GEOM-CH01-056-A-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53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Name and Classify Polygons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00100" y="137160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A.</a:t>
            </a:r>
            <a:r>
              <a:rPr lang="en-US" altLang="en-US" sz="2400" b="1">
                <a:solidFill>
                  <a:srgbClr val="00539D"/>
                </a:solidFill>
              </a:rPr>
              <a:t> Name the polygon by its number of sides. Then </a:t>
            </a:r>
            <a:br>
              <a:rPr lang="en-US" altLang="en-US" sz="2400" b="1">
                <a:solidFill>
                  <a:srgbClr val="00539D"/>
                </a:solidFill>
              </a:rPr>
            </a:br>
            <a:r>
              <a:rPr lang="en-US" altLang="en-US" sz="2400" b="1">
                <a:solidFill>
                  <a:srgbClr val="00539D"/>
                </a:solidFill>
              </a:rPr>
              <a:t>classify it as </a:t>
            </a:r>
            <a:r>
              <a:rPr lang="en-US" altLang="en-US" sz="2400" b="1" i="1">
                <a:solidFill>
                  <a:srgbClr val="00539D"/>
                </a:solidFill>
              </a:rPr>
              <a:t>convex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concave</a:t>
            </a:r>
            <a:r>
              <a:rPr lang="en-US" altLang="en-US" sz="2400" b="1">
                <a:solidFill>
                  <a:srgbClr val="00539D"/>
                </a:solidFill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</a:rPr>
              <a:t>regular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irregular</a:t>
            </a:r>
            <a:r>
              <a:rPr lang="en-US" altLang="en-US" sz="2400" b="1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457200" y="3584575"/>
            <a:ext cx="807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There are 4 sides, so this is a quadrilateral.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No line containing any of the sides will pass through the </a:t>
            </a:r>
            <a:b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interior of the quadrilateral, so it is convex.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sides are not congruent, so it is irregular.</a:t>
            </a:r>
          </a:p>
        </p:txBody>
      </p:sp>
      <p:sp>
        <p:nvSpPr>
          <p:cNvPr id="5905" name="Rectangle 785"/>
          <p:cNvSpPr>
            <a:spLocks noChangeArrowheads="1"/>
          </p:cNvSpPr>
          <p:nvPr/>
        </p:nvSpPr>
        <p:spPr bwMode="auto">
          <a:xfrm>
            <a:off x="457200" y="567372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quadrilateral, convex, irregular</a:t>
            </a:r>
          </a:p>
        </p:txBody>
      </p:sp>
      <p:pic>
        <p:nvPicPr>
          <p:cNvPr id="5906" name="Picture 786" descr="GEO01-06-0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73275"/>
            <a:ext cx="2743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5771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0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Name and Classify Polygons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00100" y="1371600"/>
            <a:ext cx="7705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B.</a:t>
            </a:r>
            <a:r>
              <a:rPr lang="en-US" altLang="en-US" sz="2400" b="1">
                <a:solidFill>
                  <a:srgbClr val="00539D"/>
                </a:solidFill>
              </a:rPr>
              <a:t> Name the polygon by its number of sides. Then </a:t>
            </a:r>
            <a:br>
              <a:rPr lang="en-US" altLang="en-US" sz="2400" b="1">
                <a:solidFill>
                  <a:srgbClr val="00539D"/>
                </a:solidFill>
              </a:rPr>
            </a:br>
            <a:r>
              <a:rPr lang="en-US" altLang="en-US" sz="2400" b="1">
                <a:solidFill>
                  <a:srgbClr val="00539D"/>
                </a:solidFill>
              </a:rPr>
              <a:t>classify it as </a:t>
            </a:r>
            <a:r>
              <a:rPr lang="en-US" altLang="en-US" sz="2400" b="1" i="1">
                <a:solidFill>
                  <a:srgbClr val="00539D"/>
                </a:solidFill>
              </a:rPr>
              <a:t>convex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concave</a:t>
            </a:r>
            <a:r>
              <a:rPr lang="en-US" altLang="en-US" sz="2400" b="1">
                <a:solidFill>
                  <a:srgbClr val="00539D"/>
                </a:solidFill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</a:rPr>
              <a:t>regular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irregular</a:t>
            </a:r>
            <a:r>
              <a:rPr lang="en-US" altLang="en-US" sz="2400" b="1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57200" y="3640138"/>
            <a:ext cx="807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There are 9 sides, so this is a nonagon.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Lines containing some of the sides will pass through the interior of the nonagon, so it is concave.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Since the polygon is concave, it must be irregular.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57200" y="567372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nonagon, concave, irregular</a:t>
            </a:r>
          </a:p>
        </p:txBody>
      </p:sp>
      <p:pic>
        <p:nvPicPr>
          <p:cNvPr id="86029" name="Picture 13" descr="GEO01-06-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17738"/>
            <a:ext cx="29591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378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 advAuto="0"/>
      <p:bldP spid="86027" grpId="0" build="p" autoUpdateAnimBg="0"/>
      <p:bldP spid="8602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1a</a:t>
            </a:r>
          </a:p>
        </p:txBody>
      </p:sp>
      <p:sp>
        <p:nvSpPr>
          <p:cNvPr id="11366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3022600"/>
            <a:ext cx="47053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triangle, concave, regular</a:t>
            </a: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triangle, convex, irregular</a:t>
            </a: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quadrilateral, convex, regular</a:t>
            </a: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triangle, convex, regular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57250" y="56292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PQuestion"/>
          <p:cNvSpPr>
            <a:spLocks noChangeArrowheads="1"/>
          </p:cNvSpPr>
          <p:nvPr/>
        </p:nvSpPr>
        <p:spPr bwMode="auto">
          <a:xfrm>
            <a:off x="533400" y="1390650"/>
            <a:ext cx="54070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Name the polygon by the number of sides. Then classify it as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convex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concave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and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 regular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irregular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13676" name="Picture 12" descr="GEO01-06-01b-YT-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143000"/>
            <a:ext cx="2171700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0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2" grpId="0" animBg="1"/>
      <p:bldP spid="1136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4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1b</a:t>
            </a:r>
          </a:p>
        </p:txBody>
      </p:sp>
      <p:sp>
        <p:nvSpPr>
          <p:cNvPr id="14438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3051175"/>
            <a:ext cx="4095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quadrilateral, convex, irregular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pentagon, convex, irregular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quadrilateral, convex, regular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quadrilateral, concave, irregular</a:t>
            </a: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866775" y="30480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92" name="Picture 8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9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6" name="TPQuestion"/>
          <p:cNvSpPr>
            <a:spLocks noChangeArrowheads="1"/>
          </p:cNvSpPr>
          <p:nvPr/>
        </p:nvSpPr>
        <p:spPr bwMode="auto">
          <a:xfrm>
            <a:off x="533400" y="1406525"/>
            <a:ext cx="533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Name the polygon by the number of sides. Then classify it as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convex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concave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and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 regular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irregular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44397" name="Picture 13" descr="GEO01-06-01b-YT-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14450"/>
            <a:ext cx="237013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6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1" grpId="0" animBg="1"/>
      <p:bldP spid="1443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4400"/>
            <a:ext cx="82391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050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19D2C10BD5DF4BEE9A4576D645C553CF"/>
  <p:tag name="VALUES" val="Correct¤Incorrect¤Incorrect¤Incorrect"/>
  <p:tag name="TOTALRESPONSES" val="5"/>
  <p:tag name="SLICED" val="False"/>
  <p:tag name="RESPONSES" val="NA,1,5,1;3;4;4;2;"/>
  <p:tag name="CHARTSTRINGSTD" val="1 1 1 2"/>
  <p:tag name="CHARTSTRINGREV" val="2 1 1 1"/>
  <p:tag name="CHARTSTRINGSTDPER" val="0.2 0.2 0.2 0.4"/>
  <p:tag name="CHARTSTRINGREVPER" val="0.4 0.2 0.2 0.2"/>
  <p:tag name="QUESTIONALIAS" val="Example 1b"/>
  <p:tag name="ANSWERSALIAS" val="A¤B¤C¤D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Correct¤Incorrect¤Incorrect"/>
  <p:tag name="QUESTIONALIAS" val="Example 2a"/>
  <p:tag name="ANSWERSALIAS" val="A¤B¤C¤D"/>
  <p:tag name="TOTALRESPONSES" val="5"/>
  <p:tag name="SLICED" val="False"/>
  <p:tag name="RESPONSES" val="NA,1,5,3;2;4;4;4;"/>
  <p:tag name="CHARTSTRINGSTD" val="0 1 1 3"/>
  <p:tag name="CHARTSTRINGREV" val="3 1 1 0"/>
  <p:tag name="CHARTSTRINGSTDPER" val="0 0.2 0.2 0.6"/>
  <p:tag name="CHARTSTRINGREVPER" val="0.6 0.2 0.2 0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36E2C8FF743B46669FDD2966FDB8AF5B"/>
  <p:tag name="VALUES" val="Incorrect¤Incorrect¤Correct¤Incorrect"/>
  <p:tag name="TOTALRESPONSES" val="5"/>
  <p:tag name="SLICED" val="False"/>
  <p:tag name="RESPONSES" val="NA,1,5,4;4;2;1;1;"/>
  <p:tag name="CHARTSTRINGSTD" val="2 1 0 2"/>
  <p:tag name="CHARTSTRINGREV" val="2 0 1 2"/>
  <p:tag name="CHARTSTRINGSTDPER" val="0.4 0.2 0 0.4"/>
  <p:tag name="CHARTSTRINGREVPER" val="0.4 0 0.2 0.4"/>
  <p:tag name="QUESTIONALIAS" val="Example 2b"/>
  <p:tag name="ANSWERSALIAS" val="A¤B¤C¤D"/>
  <p:tag name="RESPONSESGATHER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Correct¤Incorrect¤Incorrect¤Incorrect"/>
  <p:tag name="TOTALRESPONSES" val="5"/>
  <p:tag name="SLICED" val="False"/>
  <p:tag name="RESPONSES" val="NA,1,5,2;3;4;2;2;"/>
  <p:tag name="CHARTSTRINGSTD" val="0 3 1 1"/>
  <p:tag name="CHARTSTRINGREV" val="1 1 3 0"/>
  <p:tag name="CHARTSTRINGSTDPER" val="0 0.6 0.2 0.2"/>
  <p:tag name="CHARTSTRINGREVPER" val="0.2 0.2 0.6 0"/>
  <p:tag name="QUESTIONALIAS" val="Example 4"/>
  <p:tag name="ANSWERSALIAS" val="A¤B¤C¤D"/>
  <p:tag name="RESPONSESGATHER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Incorrect¤Correct"/>
  <p:tag name="TOTALRESPONSES" val="5"/>
  <p:tag name="SLICED" val="False"/>
  <p:tag name="RESPONSES" val="NA,1,5,4;2;1;3;3;"/>
  <p:tag name="CHARTSTRINGSTD" val="1 1 2 1"/>
  <p:tag name="CHARTSTRINGREV" val="1 2 1 1"/>
  <p:tag name="CHARTSTRINGSTDPER" val="0.2 0.2 0.4 0.2"/>
  <p:tag name="CHARTSTRINGREVPER" val="0.2 0.4 0.2 0.2"/>
  <p:tag name="QUESTIONALIAS" val="Example 1a"/>
  <p:tag name="ANSWERSALIAS" val="A¤B¤C¤D"/>
  <p:tag name="RESPONSESGATHER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708</Words>
  <Application>Microsoft Office PowerPoint</Application>
  <PresentationFormat>On-screen Show (4:3)</PresentationFormat>
  <Paragraphs>206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1a</vt:lpstr>
      <vt:lpstr>Example 1b</vt:lpstr>
      <vt:lpstr>Concept</vt:lpstr>
      <vt:lpstr>Example 2</vt:lpstr>
      <vt:lpstr>Example 2</vt:lpstr>
      <vt:lpstr>Example 2</vt:lpstr>
      <vt:lpstr>Example 2</vt:lpstr>
      <vt:lpstr>Example 2a</vt:lpstr>
      <vt:lpstr>Example 2b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1</cp:revision>
  <dcterms:created xsi:type="dcterms:W3CDTF">2014-09-29T20:06:52Z</dcterms:created>
  <dcterms:modified xsi:type="dcterms:W3CDTF">2014-09-29T20:10:11Z</dcterms:modified>
</cp:coreProperties>
</file>