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sldIdLst>
    <p:sldId id="277"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3" r:id="rId22"/>
    <p:sldId id="274" r:id="rId23"/>
    <p:sldId id="27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9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3109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455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9735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86941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6312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35020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0959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5531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7944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339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87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9575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1287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0331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326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48909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037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2191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0340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0082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49786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48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8117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4643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6994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7517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544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77187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9131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63446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598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2345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1332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43367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716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5994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8480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9191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85405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665377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3859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30776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0147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3009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16548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13107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3805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180009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80032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29526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99237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45517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27712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81865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387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6878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38731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398498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677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23182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41945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48611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518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68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108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874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9.png"/><Relationship Id="rId5" Type="http://schemas.openxmlformats.org/officeDocument/2006/relationships/slideLayout" Target="../slideLayouts/slideLayout5.xml"/><Relationship Id="rId15" Type="http://schemas.openxmlformats.org/officeDocument/2006/relationships/hyperlink" Target="http://glencoe.mcgraw-hill.com/sites/0078884845/" TargetMode="External"/><Relationship Id="rId23" Type="http://schemas.openxmlformats.org/officeDocument/2006/relationships/hyperlink" Target="10Math_GEOM_CR02.ppt" TargetMode="External"/><Relationship Id="rId10" Type="http://schemas.openxmlformats.org/officeDocument/2006/relationships/slideLayout" Target="../slideLayouts/slideLayout10.xml"/><Relationship Id="rId19" Type="http://schemas.openxmlformats.org/officeDocument/2006/relationships/slide" Target="../slides/slide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10.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5" Type="http://schemas.openxmlformats.org/officeDocument/2006/relationships/image" Target="../media/image9.png"/><Relationship Id="rId2" Type="http://schemas.openxmlformats.org/officeDocument/2006/relationships/slideLayout" Target="../slideLayouts/slideLayout13.xml"/><Relationship Id="rId16" Type="http://schemas.openxmlformats.org/officeDocument/2006/relationships/image" Target="../media/image3.png"/><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hyperlink" Target="10Math_GEOM_CR02.ppt" TargetMode="External"/><Relationship Id="rId5" Type="http://schemas.openxmlformats.org/officeDocument/2006/relationships/slideLayout" Target="../slideLayouts/slideLayout16.xml"/><Relationship Id="rId15" Type="http://schemas.openxmlformats.org/officeDocument/2006/relationships/hyperlink" Target="http://glencoe.mcgraw-hill.com/sites/0078884845/" TargetMode="External"/><Relationship Id="rId23" Type="http://schemas.openxmlformats.org/officeDocument/2006/relationships/image" Target="../media/image8.png"/><Relationship Id="rId10" Type="http://schemas.openxmlformats.org/officeDocument/2006/relationships/slideLayout" Target="../slideLayouts/slideLayout21.xml"/><Relationship Id="rId19" Type="http://schemas.openxmlformats.org/officeDocument/2006/relationships/slide" Target="../slides/slid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 Id="rId22"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25.xml"/><Relationship Id="rId21" Type="http://schemas.openxmlformats.org/officeDocument/2006/relationships/image" Target="../media/image11.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5" Type="http://schemas.openxmlformats.org/officeDocument/2006/relationships/image" Target="../media/image9.png"/><Relationship Id="rId2" Type="http://schemas.openxmlformats.org/officeDocument/2006/relationships/slideLayout" Target="../slideLayouts/slideLayout24.xml"/><Relationship Id="rId16" Type="http://schemas.openxmlformats.org/officeDocument/2006/relationships/image" Target="../media/image3.png"/><Relationship Id="rId20"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hyperlink" Target="10Math_GEOM_CR02.ppt" TargetMode="External"/><Relationship Id="rId5" Type="http://schemas.openxmlformats.org/officeDocument/2006/relationships/slideLayout" Target="../slideLayouts/slideLayout27.xml"/><Relationship Id="rId15" Type="http://schemas.openxmlformats.org/officeDocument/2006/relationships/hyperlink" Target="http://glencoe.mcgraw-hill.com/sites/0078884845/" TargetMode="External"/><Relationship Id="rId23" Type="http://schemas.openxmlformats.org/officeDocument/2006/relationships/image" Target="../media/image8.png"/><Relationship Id="rId10" Type="http://schemas.openxmlformats.org/officeDocument/2006/relationships/slideLayout" Target="../slideLayouts/slideLayout32.xml"/><Relationship Id="rId19" Type="http://schemas.openxmlformats.org/officeDocument/2006/relationships/slide" Target="../slides/slide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6.xml"/><Relationship Id="rId21" Type="http://schemas.openxmlformats.org/officeDocument/2006/relationships/image" Target="../media/image7.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4.png"/><Relationship Id="rId25" Type="http://schemas.openxmlformats.org/officeDocument/2006/relationships/image" Target="../media/image12.png"/><Relationship Id="rId2" Type="http://schemas.openxmlformats.org/officeDocument/2006/relationships/slideLayout" Target="../slideLayouts/slideLayout35.xml"/><Relationship Id="rId16" Type="http://schemas.openxmlformats.org/officeDocument/2006/relationships/image" Target="../media/image3.png"/><Relationship Id="rId20" Type="http://schemas.openxmlformats.org/officeDocument/2006/relationships/image" Target="../media/image6.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9.png"/><Relationship Id="rId5" Type="http://schemas.openxmlformats.org/officeDocument/2006/relationships/slideLayout" Target="../slideLayouts/slideLayout38.xml"/><Relationship Id="rId15" Type="http://schemas.openxmlformats.org/officeDocument/2006/relationships/hyperlink" Target="http://glencoe.mcgraw-hill.com/sites/0078884845/" TargetMode="External"/><Relationship Id="rId23" Type="http://schemas.openxmlformats.org/officeDocument/2006/relationships/hyperlink" Target="10Math_GEOM_CR02.ppt" TargetMode="External"/><Relationship Id="rId10" Type="http://schemas.openxmlformats.org/officeDocument/2006/relationships/slideLayout" Target="../slideLayouts/slideLayout43.xml"/><Relationship Id="rId19" Type="http://schemas.openxmlformats.org/officeDocument/2006/relationships/slide" Target="../slides/slide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47.xml"/><Relationship Id="rId21" Type="http://schemas.openxmlformats.org/officeDocument/2006/relationships/image" Target="../media/image13.png"/><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4.png"/><Relationship Id="rId25" Type="http://schemas.openxmlformats.org/officeDocument/2006/relationships/image" Target="../media/image9.png"/><Relationship Id="rId2" Type="http://schemas.openxmlformats.org/officeDocument/2006/relationships/slideLayout" Target="../slideLayouts/slideLayout46.xml"/><Relationship Id="rId16" Type="http://schemas.openxmlformats.org/officeDocument/2006/relationships/image" Target="../media/image3.png"/><Relationship Id="rId20" Type="http://schemas.openxmlformats.org/officeDocument/2006/relationships/image" Target="../media/image6.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hyperlink" Target="10Math_GEOM_CR02.ppt" TargetMode="External"/><Relationship Id="rId5" Type="http://schemas.openxmlformats.org/officeDocument/2006/relationships/slideLayout" Target="../slideLayouts/slideLayout49.xml"/><Relationship Id="rId15" Type="http://schemas.openxmlformats.org/officeDocument/2006/relationships/hyperlink" Target="http://glencoe.mcgraw-hill.com/sites/0078884845/" TargetMode="External"/><Relationship Id="rId23" Type="http://schemas.openxmlformats.org/officeDocument/2006/relationships/image" Target="../media/image8.png"/><Relationship Id="rId10" Type="http://schemas.openxmlformats.org/officeDocument/2006/relationships/slideLayout" Target="../slideLayouts/slideLayout54.xml"/><Relationship Id="rId19" Type="http://schemas.openxmlformats.org/officeDocument/2006/relationships/slide" Target="../slides/slide2.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 Id="rId22"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4.jpeg"/><Relationship Id="rId18" Type="http://schemas.openxmlformats.org/officeDocument/2006/relationships/image" Target="../media/image3.png"/><Relationship Id="rId3" Type="http://schemas.openxmlformats.org/officeDocument/2006/relationships/slideLayout" Target="../slideLayouts/slideLayout58.xml"/><Relationship Id="rId21" Type="http://schemas.openxmlformats.org/officeDocument/2006/relationships/image" Target="../media/image15.png"/><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hyperlink" Target="http://glencoe.mcgraw-hill.com/sites/0078884845/" TargetMode="External"/><Relationship Id="rId25" Type="http://schemas.openxmlformats.org/officeDocument/2006/relationships/image" Target="../media/image9.png"/><Relationship Id="rId2" Type="http://schemas.openxmlformats.org/officeDocument/2006/relationships/slideLayout" Target="../slideLayouts/slideLayout57.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hyperlink" Target="10Math_GEOM_CR02.ppt" TargetMode="External"/><Relationship Id="rId5" Type="http://schemas.openxmlformats.org/officeDocument/2006/relationships/slideLayout" Target="../slideLayouts/slideLayout60.xml"/><Relationship Id="rId15" Type="http://schemas.openxmlformats.org/officeDocument/2006/relationships/image" Target="../media/image1.png"/><Relationship Id="rId23" Type="http://schemas.openxmlformats.org/officeDocument/2006/relationships/image" Target="../media/image8.png"/><Relationship Id="rId10" Type="http://schemas.openxmlformats.org/officeDocument/2006/relationships/slideLayout" Target="../slideLayouts/slideLayout65.xml"/><Relationship Id="rId19" Type="http://schemas.openxmlformats.org/officeDocument/2006/relationships/image" Target="../media/image4.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 Target="../slides/slide2.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91" name="Picture 23"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783"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784"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32781" name="Picture 13"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82" name="Picture 14"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86" name="Picture 18"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92" name="Picture 24" descr="LNHeader2-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2793" name="Picture 25" descr="09_GEOM LTHeader 02-0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32794" name="CR" descr="09_PAlg-Ch Resources">
            <a:hlinkClick r:id="rId23" action="ppaction://hlinkpres?slideindex=1&amp;slidetitle=" highlightClick="1"/>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764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9646"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9635"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69636"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69638"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69639"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0"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1"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2" name="Picture 10" descr="Example_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69647" name="Picture 15" descr="LNHeader2-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69648" name="Picture 16" descr="09_GEOM LTHeader 02-01"/>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69649"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585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0670"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0659"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0660"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0663"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4"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5"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7" name="Picture 11" descr="Example_2"/>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70671" name="Picture 15" descr="LNHeader2-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0672" name="Picture 16" descr="09_GEOM LTHeader 02-01"/>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0673"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45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694"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683"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1684"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1686"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1687"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88"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89"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95" name="Picture 15" descr="LNHeader2-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1696" name="Picture 16" descr="09_GEOM LTHeader 02-0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1697" name="CR" descr="09_PAlg-Ch Resources">
            <a:hlinkClick r:id="rId23" action="ppaction://hlinkpres?slideindex=1&amp;slidetitle=" highlightClick="1"/>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99" name="Picture 19" descr="Real World Ex_3"/>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7449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2718"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2707"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2708"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2710"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2711"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2"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3"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5" name="Picture 11" descr="Example_4"/>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72719" name="Picture 15" descr="LNHeader2-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2720" name="Picture 16" descr="09_GEOM LTHeader 02-01"/>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2721"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5435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449" name="Picture 25" descr="09_Geom EndO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48" name="Picture 24" descr="09_Geom Int_01A">
            <a:hlinkClick r:id="rId14" action="ppaction://hlinksldjump"/>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7" name="BORDER_2" descr="09_Pre-Algbra Nav_Bar">
            <a:hlinkClick r:id="rId14" action="ppaction://hlinksldjump"/>
          </p:cNvPr>
          <p:cNvPicPr>
            <a:picLocks noChangeAspect="1" noChangeArrowheads="1"/>
          </p:cNvPicPr>
          <p:nvPr userDrawn="1"/>
        </p:nvPicPr>
        <p:blipFill>
          <a:blip r:embed="rId16">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103428" name="GLOBE" descr="09_PAlg-Online">
            <a:hlinkClick r:id="rId17"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103430"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103431" name="Picture 7" descr="09_PAlg-Back">
            <a:hlinkClick r:id="" action="ppaction://hlinkshowjump?jump=previousslide"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3" name="Picture 9" descr="09_PAlg-Home">
            <a:hlinkClick r:id="rId14"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8" name="Picture 14" descr="09_PAlg-ForwardDEAD">
            <a:hlinkClick r:id="" action="ppaction://noaction" highlightClick="1" endSnd="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42" name="Picture 18" descr="LNHeader2-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3443" name="Picture 19" descr="09_GEOM LTHeader 02-01"/>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444"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8309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tags" Target="../tags/tag19.xml"/><Relationship Id="rId7" Type="http://schemas.openxmlformats.org/officeDocument/2006/relationships/image" Target="../media/image27.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2.jpeg"/><Relationship Id="rId11" Type="http://schemas.openxmlformats.org/officeDocument/2006/relationships/image" Target="../media/image31.png"/><Relationship Id="rId5" Type="http://schemas.openxmlformats.org/officeDocument/2006/relationships/image" Target="../media/image21.png"/><Relationship Id="rId10" Type="http://schemas.openxmlformats.org/officeDocument/2006/relationships/image" Target="../media/image30.jpeg"/><Relationship Id="rId4" Type="http://schemas.openxmlformats.org/officeDocument/2006/relationships/slideLayout" Target="../slideLayouts/slideLayout24.xml"/><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35.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5.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46.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35.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8.xml"/><Relationship Id="rId7" Type="http://schemas.openxmlformats.org/officeDocument/2006/relationships/image" Target="../media/image2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5.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000" dirty="0" smtClean="0"/>
              <a:t>Geometry</a:t>
            </a:r>
          </a:p>
          <a:p>
            <a:pPr marL="0" indent="0" algn="ctr">
              <a:buNone/>
            </a:pPr>
            <a:r>
              <a:rPr lang="en-US" sz="4000" dirty="0" smtClean="0"/>
              <a:t>Section 2-1</a:t>
            </a:r>
          </a:p>
          <a:p>
            <a:pPr marL="0" indent="0" algn="ctr">
              <a:buNone/>
            </a:pPr>
            <a:r>
              <a:rPr lang="en-US" sz="4000" dirty="0" smtClean="0"/>
              <a:t>Inductive Reasoning</a:t>
            </a:r>
            <a:endParaRPr lang="en-US" sz="4000" dirty="0"/>
          </a:p>
        </p:txBody>
      </p:sp>
    </p:spTree>
    <p:extLst>
      <p:ext uri="{BB962C8B-B14F-4D97-AF65-F5344CB8AC3E}">
        <p14:creationId xmlns:p14="http://schemas.microsoft.com/office/powerpoint/2010/main" val="120465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Example 2</a:t>
            </a:r>
          </a:p>
        </p:txBody>
      </p:sp>
      <p:sp>
        <p:nvSpPr>
          <p:cNvPr id="7173" name="Text Box 5"/>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Algebraic and Geometric Conjectures</a:t>
            </a:r>
          </a:p>
        </p:txBody>
      </p:sp>
      <p:sp>
        <p:nvSpPr>
          <p:cNvPr id="7175" name="Rectangle 7"/>
          <p:cNvSpPr>
            <a:spLocks noChangeArrowheads="1"/>
          </p:cNvSpPr>
          <p:nvPr/>
        </p:nvSpPr>
        <p:spPr bwMode="auto">
          <a:xfrm>
            <a:off x="495300" y="5486400"/>
            <a:ext cx="8229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  </a:t>
            </a:r>
            <a:r>
              <a:rPr lang="en-US" sz="2400" i="1">
                <a:solidFill>
                  <a:srgbClr val="E01B22"/>
                </a:solidFill>
              </a:rPr>
              <a:t>L</a:t>
            </a:r>
            <a:r>
              <a:rPr lang="en-US" sz="2400">
                <a:solidFill>
                  <a:srgbClr val="E01B22"/>
                </a:solidFill>
              </a:rPr>
              <a:t>, </a:t>
            </a:r>
            <a:r>
              <a:rPr lang="en-US" sz="2400" i="1">
                <a:solidFill>
                  <a:srgbClr val="E01B22"/>
                </a:solidFill>
              </a:rPr>
              <a:t>M</a:t>
            </a:r>
            <a:r>
              <a:rPr lang="en-US" sz="2400">
                <a:solidFill>
                  <a:srgbClr val="E01B22"/>
                </a:solidFill>
              </a:rPr>
              <a:t>, and </a:t>
            </a:r>
            <a:r>
              <a:rPr lang="en-US" sz="2400" i="1">
                <a:solidFill>
                  <a:srgbClr val="E01B22"/>
                </a:solidFill>
              </a:rPr>
              <a:t>N</a:t>
            </a:r>
            <a:r>
              <a:rPr lang="en-US" sz="2400">
                <a:solidFill>
                  <a:srgbClr val="E01B22"/>
                </a:solidFill>
              </a:rPr>
              <a:t> are collinear.</a:t>
            </a:r>
          </a:p>
        </p:txBody>
      </p:sp>
      <p:sp>
        <p:nvSpPr>
          <p:cNvPr id="7176" name="Text Box 8"/>
          <p:cNvSpPr txBox="1">
            <a:spLocks noChangeArrowheads="1"/>
          </p:cNvSpPr>
          <p:nvPr/>
        </p:nvSpPr>
        <p:spPr bwMode="auto">
          <a:xfrm>
            <a:off x="838200" y="2714625"/>
            <a:ext cx="8050213" cy="4206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57300" algn="l"/>
              </a:tabLst>
              <a:defRPr>
                <a:solidFill>
                  <a:schemeClr val="tx1"/>
                </a:solidFill>
                <a:latin typeface="Arial" charset="0"/>
              </a:defRPr>
            </a:lvl1pPr>
            <a:lvl2pPr marL="1943100">
              <a:tabLst>
                <a:tab pos="1257300" algn="l"/>
              </a:tabLst>
              <a:defRPr>
                <a:solidFill>
                  <a:schemeClr val="tx1"/>
                </a:solidFill>
                <a:latin typeface="Arial" charset="0"/>
              </a:defRPr>
            </a:lvl2pPr>
            <a:lvl3pPr marL="2057400">
              <a:tabLst>
                <a:tab pos="1257300" algn="l"/>
              </a:tabLst>
              <a:defRPr>
                <a:solidFill>
                  <a:schemeClr val="tx1"/>
                </a:solidFill>
                <a:latin typeface="Arial" charset="0"/>
              </a:defRPr>
            </a:lvl3pPr>
            <a:lvl4pPr marL="2171700">
              <a:tabLst>
                <a:tab pos="1257300" algn="l"/>
              </a:tabLst>
              <a:defRPr>
                <a:solidFill>
                  <a:schemeClr val="tx1"/>
                </a:solidFill>
                <a:latin typeface="Arial" charset="0"/>
              </a:defRPr>
            </a:lvl4pPr>
            <a:lvl5pPr marL="2286000">
              <a:tabLst>
                <a:tab pos="1257300" algn="l"/>
              </a:tabLst>
              <a:defRPr>
                <a:solidFill>
                  <a:schemeClr val="tx1"/>
                </a:solidFill>
                <a:latin typeface="Arial" charset="0"/>
              </a:defRPr>
            </a:lvl5pPr>
            <a:lvl6pPr marL="2743200" fontAlgn="base">
              <a:spcBef>
                <a:spcPct val="0"/>
              </a:spcBef>
              <a:spcAft>
                <a:spcPct val="0"/>
              </a:spcAft>
              <a:tabLst>
                <a:tab pos="1257300" algn="l"/>
              </a:tabLst>
              <a:defRPr>
                <a:solidFill>
                  <a:schemeClr val="tx1"/>
                </a:solidFill>
                <a:latin typeface="Arial" charset="0"/>
              </a:defRPr>
            </a:lvl6pPr>
            <a:lvl7pPr marL="3200400" fontAlgn="base">
              <a:spcBef>
                <a:spcPct val="0"/>
              </a:spcBef>
              <a:spcAft>
                <a:spcPct val="0"/>
              </a:spcAft>
              <a:tabLst>
                <a:tab pos="1257300" algn="l"/>
              </a:tabLst>
              <a:defRPr>
                <a:solidFill>
                  <a:schemeClr val="tx1"/>
                </a:solidFill>
                <a:latin typeface="Arial" charset="0"/>
              </a:defRPr>
            </a:lvl7pPr>
            <a:lvl8pPr marL="3657600" fontAlgn="base">
              <a:spcBef>
                <a:spcPct val="0"/>
              </a:spcBef>
              <a:spcAft>
                <a:spcPct val="0"/>
              </a:spcAft>
              <a:tabLst>
                <a:tab pos="1257300" algn="l"/>
              </a:tabLst>
              <a:defRPr>
                <a:solidFill>
                  <a:schemeClr val="tx1"/>
                </a:solidFill>
                <a:latin typeface="Arial" charset="0"/>
              </a:defRPr>
            </a:lvl8pPr>
            <a:lvl9pPr marL="4114800" fontAlgn="base">
              <a:spcBef>
                <a:spcPct val="0"/>
              </a:spcBef>
              <a:spcAft>
                <a:spcPct val="0"/>
              </a:spcAft>
              <a:tabLst>
                <a:tab pos="12573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00539D"/>
                </a:solidFill>
              </a:rPr>
              <a:t>Step 1	</a:t>
            </a:r>
            <a:r>
              <a:rPr lang="en-US" sz="2400">
                <a:solidFill>
                  <a:srgbClr val="000000"/>
                </a:solidFill>
              </a:rPr>
              <a:t>Draw a figure.</a:t>
            </a:r>
          </a:p>
        </p:txBody>
      </p:sp>
      <p:sp>
        <p:nvSpPr>
          <p:cNvPr id="7177" name="Text Box 9"/>
          <p:cNvSpPr txBox="1">
            <a:spLocks noChangeArrowheads="1"/>
          </p:cNvSpPr>
          <p:nvPr/>
        </p:nvSpPr>
        <p:spPr bwMode="auto">
          <a:xfrm>
            <a:off x="838200" y="1503363"/>
            <a:ext cx="7991475" cy="101123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257300" algn="l"/>
              </a:tabLst>
              <a:defRPr>
                <a:solidFill>
                  <a:schemeClr val="tx1"/>
                </a:solidFill>
                <a:latin typeface="Arial" charset="0"/>
              </a:defRPr>
            </a:lvl1pPr>
            <a:lvl2pPr marL="1489075">
              <a:tabLst>
                <a:tab pos="1257300" algn="l"/>
              </a:tabLst>
              <a:defRPr>
                <a:solidFill>
                  <a:schemeClr val="tx1"/>
                </a:solidFill>
                <a:latin typeface="Arial" charset="0"/>
              </a:defRPr>
            </a:lvl2pPr>
            <a:lvl3pPr marL="1603375">
              <a:tabLst>
                <a:tab pos="1257300" algn="l"/>
              </a:tabLst>
              <a:defRPr>
                <a:solidFill>
                  <a:schemeClr val="tx1"/>
                </a:solidFill>
                <a:latin typeface="Arial" charset="0"/>
              </a:defRPr>
            </a:lvl3pPr>
            <a:lvl4pPr marL="1717675">
              <a:tabLst>
                <a:tab pos="1257300" algn="l"/>
              </a:tabLst>
              <a:defRPr>
                <a:solidFill>
                  <a:schemeClr val="tx1"/>
                </a:solidFill>
                <a:latin typeface="Arial" charset="0"/>
              </a:defRPr>
            </a:lvl4pPr>
            <a:lvl5pPr marL="1831975">
              <a:tabLst>
                <a:tab pos="1257300" algn="l"/>
              </a:tabLst>
              <a:defRPr>
                <a:solidFill>
                  <a:schemeClr val="tx1"/>
                </a:solidFill>
                <a:latin typeface="Arial" charset="0"/>
              </a:defRPr>
            </a:lvl5pPr>
            <a:lvl6pPr marL="2289175" fontAlgn="base">
              <a:spcBef>
                <a:spcPct val="0"/>
              </a:spcBef>
              <a:spcAft>
                <a:spcPct val="0"/>
              </a:spcAft>
              <a:tabLst>
                <a:tab pos="1257300" algn="l"/>
              </a:tabLst>
              <a:defRPr>
                <a:solidFill>
                  <a:schemeClr val="tx1"/>
                </a:solidFill>
                <a:latin typeface="Arial" charset="0"/>
              </a:defRPr>
            </a:lvl6pPr>
            <a:lvl7pPr marL="2746375" fontAlgn="base">
              <a:spcBef>
                <a:spcPct val="0"/>
              </a:spcBef>
              <a:spcAft>
                <a:spcPct val="0"/>
              </a:spcAft>
              <a:tabLst>
                <a:tab pos="1257300" algn="l"/>
              </a:tabLst>
              <a:defRPr>
                <a:solidFill>
                  <a:schemeClr val="tx1"/>
                </a:solidFill>
                <a:latin typeface="Arial" charset="0"/>
              </a:defRPr>
            </a:lvl7pPr>
            <a:lvl8pPr marL="3203575" fontAlgn="base">
              <a:spcBef>
                <a:spcPct val="0"/>
              </a:spcBef>
              <a:spcAft>
                <a:spcPct val="0"/>
              </a:spcAft>
              <a:tabLst>
                <a:tab pos="1257300" algn="l"/>
              </a:tabLst>
              <a:defRPr>
                <a:solidFill>
                  <a:schemeClr val="tx1"/>
                </a:solidFill>
                <a:latin typeface="Arial" charset="0"/>
              </a:defRPr>
            </a:lvl8pPr>
            <a:lvl9pPr marL="3660775" fontAlgn="base">
              <a:spcBef>
                <a:spcPct val="0"/>
              </a:spcBef>
              <a:spcAft>
                <a:spcPct val="0"/>
              </a:spcAft>
              <a:tabLst>
                <a:tab pos="12573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E01B22"/>
                </a:solidFill>
              </a:rPr>
              <a:t>B.</a:t>
            </a:r>
            <a:r>
              <a:rPr lang="en-US" sz="2400" b="1">
                <a:solidFill>
                  <a:srgbClr val="00539D"/>
                </a:solidFill>
              </a:rPr>
              <a:t> For points </a:t>
            </a:r>
            <a:r>
              <a:rPr lang="en-US" sz="2400" b="1" i="1">
                <a:solidFill>
                  <a:srgbClr val="00539D"/>
                </a:solidFill>
              </a:rPr>
              <a:t>L, M, </a:t>
            </a:r>
            <a:r>
              <a:rPr lang="en-US" sz="2400" b="1">
                <a:solidFill>
                  <a:srgbClr val="00539D"/>
                </a:solidFill>
              </a:rPr>
              <a:t>and </a:t>
            </a:r>
            <a:r>
              <a:rPr lang="en-US" sz="2400" b="1" i="1">
                <a:solidFill>
                  <a:srgbClr val="00539D"/>
                </a:solidFill>
              </a:rPr>
              <a:t>N, LM </a:t>
            </a:r>
            <a:r>
              <a:rPr lang="en-US" sz="2400" b="1">
                <a:solidFill>
                  <a:srgbClr val="00539D"/>
                </a:solidFill>
              </a:rPr>
              <a:t>= 20,</a:t>
            </a:r>
            <a:r>
              <a:rPr lang="en-US" sz="2400" b="1" i="1">
                <a:solidFill>
                  <a:srgbClr val="00539D"/>
                </a:solidFill>
              </a:rPr>
              <a:t> MN </a:t>
            </a:r>
            <a:r>
              <a:rPr lang="en-US" sz="2400" b="1">
                <a:solidFill>
                  <a:srgbClr val="00539D"/>
                </a:solidFill>
              </a:rPr>
              <a:t>= 6,</a:t>
            </a:r>
            <a:r>
              <a:rPr lang="en-US" sz="2400" b="1" i="1">
                <a:solidFill>
                  <a:srgbClr val="00539D"/>
                </a:solidFill>
              </a:rPr>
              <a:t> </a:t>
            </a:r>
            <a:r>
              <a:rPr lang="en-US" sz="2400" b="1">
                <a:solidFill>
                  <a:srgbClr val="00539D"/>
                </a:solidFill>
              </a:rPr>
              <a:t>and</a:t>
            </a:r>
            <a:r>
              <a:rPr lang="en-US" sz="2400" b="1" i="1">
                <a:solidFill>
                  <a:srgbClr val="00539D"/>
                </a:solidFill>
              </a:rPr>
              <a:t> </a:t>
            </a:r>
            <a:br>
              <a:rPr lang="en-US" sz="2400" b="1" i="1">
                <a:solidFill>
                  <a:srgbClr val="00539D"/>
                </a:solidFill>
              </a:rPr>
            </a:br>
            <a:r>
              <a:rPr lang="en-US" sz="2400" b="1" i="1">
                <a:solidFill>
                  <a:srgbClr val="00539D"/>
                </a:solidFill>
              </a:rPr>
              <a:t>LN</a:t>
            </a:r>
            <a:r>
              <a:rPr lang="en-US" sz="2400" b="1">
                <a:solidFill>
                  <a:srgbClr val="00539D"/>
                </a:solidFill>
              </a:rPr>
              <a:t> = 14.</a:t>
            </a:r>
            <a:r>
              <a:rPr lang="en-US" sz="2400" b="1" i="1">
                <a:solidFill>
                  <a:srgbClr val="00539D"/>
                </a:solidFill>
              </a:rPr>
              <a:t> </a:t>
            </a:r>
            <a:r>
              <a:rPr lang="en-US" sz="2400" b="1">
                <a:solidFill>
                  <a:srgbClr val="00539D"/>
                </a:solidFill>
              </a:rPr>
              <a:t>Make a conjecture and draw a figure to illustrate your conjecture.</a:t>
            </a:r>
          </a:p>
        </p:txBody>
      </p:sp>
      <p:pic>
        <p:nvPicPr>
          <p:cNvPr id="7178" name="Picture 10" descr="GEO02-0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2667000"/>
            <a:ext cx="2797175" cy="850900"/>
          </a:xfrm>
          <a:prstGeom prst="rect">
            <a:avLst/>
          </a:prstGeom>
          <a:noFill/>
          <a:extLst>
            <a:ext uri="{909E8E84-426E-40DD-AFC4-6F175D3DCCD1}">
              <a14:hiddenFill xmlns:a14="http://schemas.microsoft.com/office/drawing/2010/main">
                <a:solidFill>
                  <a:srgbClr val="FFFFFF"/>
                </a:solidFill>
              </a14:hiddenFill>
            </a:ext>
          </a:extLst>
        </p:spPr>
      </p:pic>
      <p:sp>
        <p:nvSpPr>
          <p:cNvPr id="7180" name="Text Box 12"/>
          <p:cNvSpPr txBox="1">
            <a:spLocks noChangeArrowheads="1"/>
          </p:cNvSpPr>
          <p:nvPr/>
        </p:nvSpPr>
        <p:spPr bwMode="auto">
          <a:xfrm>
            <a:off x="838200" y="3581400"/>
            <a:ext cx="8050213" cy="1223963"/>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57300" indent="-1257300">
              <a:defRPr>
                <a:solidFill>
                  <a:schemeClr val="tx1"/>
                </a:solidFill>
                <a:latin typeface="Arial" charset="0"/>
              </a:defRPr>
            </a:lvl1pPr>
            <a:lvl2pPr marL="1943100">
              <a:defRPr>
                <a:solidFill>
                  <a:schemeClr val="tx1"/>
                </a:solidFill>
                <a:latin typeface="Arial" charset="0"/>
              </a:defRPr>
            </a:lvl2pPr>
            <a:lvl3pPr marL="2057400">
              <a:defRPr>
                <a:solidFill>
                  <a:schemeClr val="tx1"/>
                </a:solidFill>
                <a:latin typeface="Arial" charset="0"/>
              </a:defRPr>
            </a:lvl3pPr>
            <a:lvl4pPr marL="2171700">
              <a:defRPr>
                <a:solidFill>
                  <a:schemeClr val="tx1"/>
                </a:solidFill>
                <a:latin typeface="Arial" charset="0"/>
              </a:defRPr>
            </a:lvl4pPr>
            <a:lvl5pPr marL="2286000">
              <a:defRPr>
                <a:solidFill>
                  <a:schemeClr val="tx1"/>
                </a:solidFill>
                <a:latin typeface="Arial" charset="0"/>
              </a:defRPr>
            </a:lvl5pPr>
            <a:lvl6pPr marL="2743200" fontAlgn="base">
              <a:spcBef>
                <a:spcPct val="0"/>
              </a:spcBef>
              <a:spcAft>
                <a:spcPct val="0"/>
              </a:spcAft>
              <a:defRPr>
                <a:solidFill>
                  <a:schemeClr val="tx1"/>
                </a:solidFill>
                <a:latin typeface="Arial" charset="0"/>
              </a:defRPr>
            </a:lvl6pPr>
            <a:lvl7pPr marL="3200400" fontAlgn="base">
              <a:spcBef>
                <a:spcPct val="0"/>
              </a:spcBef>
              <a:spcAft>
                <a:spcPct val="0"/>
              </a:spcAft>
              <a:defRPr>
                <a:solidFill>
                  <a:schemeClr val="tx1"/>
                </a:solidFill>
                <a:latin typeface="Arial" charset="0"/>
              </a:defRPr>
            </a:lvl7pPr>
            <a:lvl8pPr marL="3657600" fontAlgn="base">
              <a:spcBef>
                <a:spcPct val="0"/>
              </a:spcBef>
              <a:spcAft>
                <a:spcPct val="0"/>
              </a:spcAft>
              <a:defRPr>
                <a:solidFill>
                  <a:schemeClr val="tx1"/>
                </a:solidFill>
                <a:latin typeface="Arial" charset="0"/>
              </a:defRPr>
            </a:lvl8pPr>
            <a:lvl9pPr marL="4114800"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00539D"/>
                </a:solidFill>
              </a:rPr>
              <a:t>Step 2	</a:t>
            </a:r>
            <a:r>
              <a:rPr lang="en-US" sz="2400">
                <a:solidFill>
                  <a:srgbClr val="000000"/>
                </a:solidFill>
              </a:rPr>
              <a:t>Examine the figure.</a:t>
            </a:r>
          </a:p>
          <a:p>
            <a:pPr fontAlgn="base">
              <a:lnSpc>
                <a:spcPct val="90000"/>
              </a:lnSpc>
              <a:spcBef>
                <a:spcPct val="20000"/>
              </a:spcBef>
              <a:spcAft>
                <a:spcPct val="20000"/>
              </a:spcAft>
              <a:buClr>
                <a:srgbClr val="FFFFFF"/>
              </a:buClr>
            </a:pPr>
            <a:r>
              <a:rPr lang="en-US" sz="2400">
                <a:solidFill>
                  <a:srgbClr val="000000"/>
                </a:solidFill>
              </a:rPr>
              <a:t>	Since</a:t>
            </a:r>
            <a:r>
              <a:rPr lang="en-US" sz="2400" i="1">
                <a:solidFill>
                  <a:srgbClr val="000000"/>
                </a:solidFill>
              </a:rPr>
              <a:t> LN</a:t>
            </a:r>
            <a:r>
              <a:rPr lang="en-US" sz="2400">
                <a:solidFill>
                  <a:srgbClr val="000000"/>
                </a:solidFill>
              </a:rPr>
              <a:t> + </a:t>
            </a:r>
            <a:r>
              <a:rPr lang="en-US" sz="2400" i="1">
                <a:solidFill>
                  <a:srgbClr val="000000"/>
                </a:solidFill>
              </a:rPr>
              <a:t>MN</a:t>
            </a:r>
            <a:r>
              <a:rPr lang="en-US" sz="2400">
                <a:solidFill>
                  <a:srgbClr val="000000"/>
                </a:solidFill>
              </a:rPr>
              <a:t> = </a:t>
            </a:r>
            <a:r>
              <a:rPr lang="en-US" sz="2400" i="1">
                <a:solidFill>
                  <a:srgbClr val="000000"/>
                </a:solidFill>
              </a:rPr>
              <a:t>LM, </a:t>
            </a:r>
            <a:r>
              <a:rPr lang="en-US" sz="2400">
                <a:solidFill>
                  <a:srgbClr val="000000"/>
                </a:solidFill>
              </a:rPr>
              <a:t>the points can be collinear with point </a:t>
            </a:r>
            <a:r>
              <a:rPr lang="en-US" sz="2400" i="1">
                <a:solidFill>
                  <a:srgbClr val="000000"/>
                </a:solidFill>
              </a:rPr>
              <a:t>N</a:t>
            </a:r>
            <a:r>
              <a:rPr lang="en-US" sz="2400">
                <a:solidFill>
                  <a:srgbClr val="000000"/>
                </a:solidFill>
              </a:rPr>
              <a:t> between points </a:t>
            </a:r>
            <a:r>
              <a:rPr lang="en-US" sz="2400" i="1">
                <a:solidFill>
                  <a:srgbClr val="000000"/>
                </a:solidFill>
              </a:rPr>
              <a:t>L</a:t>
            </a:r>
            <a:r>
              <a:rPr lang="en-US" sz="2400">
                <a:solidFill>
                  <a:srgbClr val="000000"/>
                </a:solidFill>
              </a:rPr>
              <a:t> and </a:t>
            </a:r>
            <a:r>
              <a:rPr lang="en-US" sz="2400" i="1">
                <a:solidFill>
                  <a:srgbClr val="000000"/>
                </a:solidFill>
              </a:rPr>
              <a:t>M.</a:t>
            </a:r>
          </a:p>
        </p:txBody>
      </p:sp>
      <p:sp>
        <p:nvSpPr>
          <p:cNvPr id="7181" name="Text Box 13"/>
          <p:cNvSpPr txBox="1">
            <a:spLocks noChangeArrowheads="1"/>
          </p:cNvSpPr>
          <p:nvPr/>
        </p:nvSpPr>
        <p:spPr bwMode="auto">
          <a:xfrm>
            <a:off x="838200" y="4872038"/>
            <a:ext cx="8050213" cy="42068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57300" indent="-1257300">
              <a:defRPr>
                <a:solidFill>
                  <a:schemeClr val="tx1"/>
                </a:solidFill>
                <a:latin typeface="Arial" charset="0"/>
              </a:defRPr>
            </a:lvl1pPr>
            <a:lvl2pPr marL="1943100">
              <a:defRPr>
                <a:solidFill>
                  <a:schemeClr val="tx1"/>
                </a:solidFill>
                <a:latin typeface="Arial" charset="0"/>
              </a:defRPr>
            </a:lvl2pPr>
            <a:lvl3pPr marL="2057400">
              <a:defRPr>
                <a:solidFill>
                  <a:schemeClr val="tx1"/>
                </a:solidFill>
                <a:latin typeface="Arial" charset="0"/>
              </a:defRPr>
            </a:lvl3pPr>
            <a:lvl4pPr marL="2171700">
              <a:defRPr>
                <a:solidFill>
                  <a:schemeClr val="tx1"/>
                </a:solidFill>
                <a:latin typeface="Arial" charset="0"/>
              </a:defRPr>
            </a:lvl4pPr>
            <a:lvl5pPr marL="2286000">
              <a:defRPr>
                <a:solidFill>
                  <a:schemeClr val="tx1"/>
                </a:solidFill>
                <a:latin typeface="Arial" charset="0"/>
              </a:defRPr>
            </a:lvl5pPr>
            <a:lvl6pPr marL="2743200" fontAlgn="base">
              <a:spcBef>
                <a:spcPct val="0"/>
              </a:spcBef>
              <a:spcAft>
                <a:spcPct val="0"/>
              </a:spcAft>
              <a:defRPr>
                <a:solidFill>
                  <a:schemeClr val="tx1"/>
                </a:solidFill>
                <a:latin typeface="Arial" charset="0"/>
              </a:defRPr>
            </a:lvl6pPr>
            <a:lvl7pPr marL="3200400" fontAlgn="base">
              <a:spcBef>
                <a:spcPct val="0"/>
              </a:spcBef>
              <a:spcAft>
                <a:spcPct val="0"/>
              </a:spcAft>
              <a:defRPr>
                <a:solidFill>
                  <a:schemeClr val="tx1"/>
                </a:solidFill>
                <a:latin typeface="Arial" charset="0"/>
              </a:defRPr>
            </a:lvl7pPr>
            <a:lvl8pPr marL="3657600" fontAlgn="base">
              <a:spcBef>
                <a:spcPct val="0"/>
              </a:spcBef>
              <a:spcAft>
                <a:spcPct val="0"/>
              </a:spcAft>
              <a:defRPr>
                <a:solidFill>
                  <a:schemeClr val="tx1"/>
                </a:solidFill>
                <a:latin typeface="Arial" charset="0"/>
              </a:defRPr>
            </a:lvl8pPr>
            <a:lvl9pPr marL="4114800"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00539D"/>
                </a:solidFill>
              </a:rPr>
              <a:t>Step 3	</a:t>
            </a:r>
            <a:r>
              <a:rPr lang="en-US" sz="2400">
                <a:solidFill>
                  <a:srgbClr val="000000"/>
                </a:solidFill>
              </a:rPr>
              <a:t>Make a conjecture.</a:t>
            </a:r>
          </a:p>
        </p:txBody>
      </p:sp>
    </p:spTree>
    <p:custDataLst>
      <p:tags r:id="rId1"/>
    </p:custDataLst>
    <p:extLst>
      <p:ext uri="{BB962C8B-B14F-4D97-AF65-F5344CB8AC3E}">
        <p14:creationId xmlns:p14="http://schemas.microsoft.com/office/powerpoint/2010/main" val="3381188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7">
                                            <p:txEl>
                                              <p:pRg st="0" end="0"/>
                                            </p:txEl>
                                          </p:spTgt>
                                        </p:tgtEl>
                                        <p:attrNameLst>
                                          <p:attrName>style.visibility</p:attrName>
                                        </p:attrNameLst>
                                      </p:cBhvr>
                                      <p:to>
                                        <p:strVal val="visible"/>
                                      </p:to>
                                    </p:set>
                                    <p:animEffect transition="in" filter="wipe(left)">
                                      <p:cBhvr>
                                        <p:cTn id="7" dur="500"/>
                                        <p:tgtEl>
                                          <p:spTgt spid="71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6">
                                            <p:txEl>
                                              <p:pRg st="0" end="0"/>
                                            </p:txEl>
                                          </p:spTgt>
                                        </p:tgtEl>
                                        <p:attrNameLst>
                                          <p:attrName>style.visibility</p:attrName>
                                        </p:attrNameLst>
                                      </p:cBhvr>
                                      <p:to>
                                        <p:strVal val="visible"/>
                                      </p:to>
                                    </p:set>
                                    <p:animEffect transition="in" filter="wipe(left)">
                                      <p:cBhvr>
                                        <p:cTn id="12" dur="500"/>
                                        <p:tgtEl>
                                          <p:spTgt spid="7176">
                                            <p:txEl>
                                              <p:pRg st="0" end="0"/>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7178"/>
                                        </p:tgtEl>
                                        <p:attrNameLst>
                                          <p:attrName>style.visibility</p:attrName>
                                        </p:attrNameLst>
                                      </p:cBhvr>
                                      <p:to>
                                        <p:strVal val="visible"/>
                                      </p:to>
                                    </p:set>
                                    <p:animEffect transition="in" filter="wipe(left)">
                                      <p:cBhvr>
                                        <p:cTn id="16" dur="500"/>
                                        <p:tgtEl>
                                          <p:spTgt spid="71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180">
                                            <p:txEl>
                                              <p:pRg st="0" end="0"/>
                                            </p:txEl>
                                          </p:spTgt>
                                        </p:tgtEl>
                                        <p:attrNameLst>
                                          <p:attrName>style.visibility</p:attrName>
                                        </p:attrNameLst>
                                      </p:cBhvr>
                                      <p:to>
                                        <p:strVal val="visible"/>
                                      </p:to>
                                    </p:set>
                                    <p:animEffect transition="in" filter="wipe(left)">
                                      <p:cBhvr>
                                        <p:cTn id="21" dur="500"/>
                                        <p:tgtEl>
                                          <p:spTgt spid="7180">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180">
                                            <p:txEl>
                                              <p:pRg st="1" end="1"/>
                                            </p:txEl>
                                          </p:spTgt>
                                        </p:tgtEl>
                                        <p:attrNameLst>
                                          <p:attrName>style.visibility</p:attrName>
                                        </p:attrNameLst>
                                      </p:cBhvr>
                                      <p:to>
                                        <p:strVal val="visible"/>
                                      </p:to>
                                    </p:set>
                                    <p:animEffect transition="in" filter="wipe(left)">
                                      <p:cBhvr>
                                        <p:cTn id="26" dur="500"/>
                                        <p:tgtEl>
                                          <p:spTgt spid="7180">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181">
                                            <p:txEl>
                                              <p:pRg st="0" end="0"/>
                                            </p:txEl>
                                          </p:spTgt>
                                        </p:tgtEl>
                                        <p:attrNameLst>
                                          <p:attrName>style.visibility</p:attrName>
                                        </p:attrNameLst>
                                      </p:cBhvr>
                                      <p:to>
                                        <p:strVal val="visible"/>
                                      </p:to>
                                    </p:set>
                                    <p:animEffect transition="in" filter="wipe(left)">
                                      <p:cBhvr>
                                        <p:cTn id="31" dur="500"/>
                                        <p:tgtEl>
                                          <p:spTgt spid="7181">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175">
                                            <p:txEl>
                                              <p:pRg st="0" end="0"/>
                                            </p:txEl>
                                          </p:spTgt>
                                        </p:tgtEl>
                                        <p:attrNameLst>
                                          <p:attrName>style.visibility</p:attrName>
                                        </p:attrNameLst>
                                      </p:cBhvr>
                                      <p:to>
                                        <p:strVal val="visible"/>
                                      </p:to>
                                    </p:set>
                                    <p:animEffect transition="in" filter="wipe(left)">
                                      <p:cBhvr>
                                        <p:cTn id="36" dur="500"/>
                                        <p:tgtEl>
                                          <p:spTgt spid="71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p" autoUpdateAnimBg="0"/>
      <p:bldP spid="7176" grpId="0" build="p" autoUpdateAnimBg="0"/>
      <p:bldP spid="7177" grpId="0" build="p" autoUpdateAnimBg="0" advAuto="0"/>
      <p:bldP spid="7180" grpId="0" build="p" autoUpdateAnimBg="0"/>
      <p:bldP spid="718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14691" name="TPQuestion"/>
          <p:cNvSpPr>
            <a:spLocks noGrp="1" noChangeArrowheads="1"/>
          </p:cNvSpPr>
          <p:nvPr>
            <p:ph type="title"/>
          </p:nvPr>
        </p:nvSpPr>
        <p:spPr/>
        <p:txBody>
          <a:bodyPr/>
          <a:lstStyle/>
          <a:p>
            <a:r>
              <a:rPr lang="en-US"/>
              <a:t>Example 2</a:t>
            </a:r>
          </a:p>
        </p:txBody>
      </p:sp>
      <p:sp>
        <p:nvSpPr>
          <p:cNvPr id="114695" name="Oval 7"/>
          <p:cNvSpPr>
            <a:spLocks noChangeArrowheads="1"/>
          </p:cNvSpPr>
          <p:nvPr/>
        </p:nvSpPr>
        <p:spPr bwMode="auto">
          <a:xfrm>
            <a:off x="838200" y="259080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4696"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4697"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14699" name="c"/>
          <p:cNvSpPr>
            <a:spLocks noChangeArrowheads="1"/>
          </p:cNvSpPr>
          <p:nvPr>
            <p:custDataLst>
              <p:tags r:id="rId3"/>
            </p:custDataLst>
          </p:nvPr>
        </p:nvSpPr>
        <p:spPr bwMode="auto">
          <a:xfrm>
            <a:off x="823913" y="2605088"/>
            <a:ext cx="5500687" cy="304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60000"/>
              </a:spcBef>
              <a:spcAft>
                <a:spcPct val="60000"/>
              </a:spcAft>
              <a:buClr>
                <a:srgbClr val="00539D"/>
              </a:buClr>
              <a:tabLst>
                <a:tab pos="3200400" algn="l"/>
              </a:tabLst>
            </a:pPr>
            <a:r>
              <a:rPr lang="pt-BR" sz="2400" b="1">
                <a:solidFill>
                  <a:srgbClr val="00539D"/>
                </a:solidFill>
                <a:sym typeface="Symbol" pitchFamily="18" charset="2"/>
              </a:rPr>
              <a:t>A.</a:t>
            </a:r>
            <a:r>
              <a:rPr lang="pt-BR" sz="2400" b="1">
                <a:solidFill>
                  <a:srgbClr val="000000"/>
                </a:solidFill>
                <a:sym typeface="Symbol" pitchFamily="18" charset="2"/>
              </a:rPr>
              <a:t>	The product is odd.</a:t>
            </a:r>
          </a:p>
          <a:p>
            <a:pPr marL="533400" indent="-533400" fontAlgn="base">
              <a:lnSpc>
                <a:spcPct val="90000"/>
              </a:lnSpc>
              <a:spcBef>
                <a:spcPct val="60000"/>
              </a:spcBef>
              <a:spcAft>
                <a:spcPct val="60000"/>
              </a:spcAft>
              <a:buClr>
                <a:srgbClr val="00539D"/>
              </a:buClr>
              <a:tabLst>
                <a:tab pos="3200400" algn="l"/>
              </a:tabLst>
            </a:pPr>
            <a:r>
              <a:rPr lang="pt-BR" sz="2400" b="1">
                <a:solidFill>
                  <a:srgbClr val="00539D"/>
                </a:solidFill>
                <a:sym typeface="Symbol" pitchFamily="18" charset="2"/>
              </a:rPr>
              <a:t>B.</a:t>
            </a:r>
            <a:r>
              <a:rPr lang="pt-BR" sz="2400" b="1">
                <a:solidFill>
                  <a:srgbClr val="000000"/>
                </a:solidFill>
                <a:sym typeface="Symbol" pitchFamily="18" charset="2"/>
              </a:rPr>
              <a:t>	The product is even.</a:t>
            </a:r>
          </a:p>
          <a:p>
            <a:pPr marL="533400" indent="-533400" fontAlgn="base">
              <a:lnSpc>
                <a:spcPct val="90000"/>
              </a:lnSpc>
              <a:spcBef>
                <a:spcPct val="60000"/>
              </a:spcBef>
              <a:spcAft>
                <a:spcPct val="60000"/>
              </a:spcAft>
              <a:buClr>
                <a:srgbClr val="00539D"/>
              </a:buClr>
              <a:tabLst>
                <a:tab pos="3200400" algn="l"/>
              </a:tabLst>
            </a:pPr>
            <a:r>
              <a:rPr lang="pt-BR" sz="2400" b="1">
                <a:solidFill>
                  <a:srgbClr val="00539D"/>
                </a:solidFill>
                <a:sym typeface="Symbol" pitchFamily="18" charset="2"/>
              </a:rPr>
              <a:t>C.</a:t>
            </a:r>
            <a:r>
              <a:rPr lang="pt-BR" sz="2400" b="1">
                <a:solidFill>
                  <a:srgbClr val="000000"/>
                </a:solidFill>
                <a:sym typeface="Symbol" pitchFamily="18" charset="2"/>
              </a:rPr>
              <a:t>	The product is sometimes even, sometimes odd.</a:t>
            </a:r>
          </a:p>
          <a:p>
            <a:pPr marL="533400" indent="-533400" fontAlgn="base">
              <a:lnSpc>
                <a:spcPct val="90000"/>
              </a:lnSpc>
              <a:spcBef>
                <a:spcPct val="60000"/>
              </a:spcBef>
              <a:spcAft>
                <a:spcPct val="60000"/>
              </a:spcAft>
              <a:buClr>
                <a:srgbClr val="00539D"/>
              </a:buClr>
              <a:tabLst>
                <a:tab pos="3200400" algn="l"/>
              </a:tabLst>
            </a:pPr>
            <a:r>
              <a:rPr lang="pt-BR" sz="2400" b="1">
                <a:solidFill>
                  <a:srgbClr val="00539D"/>
                </a:solidFill>
                <a:sym typeface="Symbol" pitchFamily="18" charset="2"/>
              </a:rPr>
              <a:t>D.</a:t>
            </a:r>
            <a:r>
              <a:rPr lang="pt-BR" sz="2400" b="1">
                <a:solidFill>
                  <a:srgbClr val="000000"/>
                </a:solidFill>
                <a:sym typeface="Symbol" pitchFamily="18" charset="2"/>
              </a:rPr>
              <a:t>	The product is a prime number.</a:t>
            </a:r>
          </a:p>
        </p:txBody>
      </p:sp>
      <p:sp>
        <p:nvSpPr>
          <p:cNvPr id="114706" name="TPQuestion"/>
          <p:cNvSpPr>
            <a:spLocks noChangeArrowheads="1"/>
          </p:cNvSpPr>
          <p:nvPr/>
        </p:nvSpPr>
        <p:spPr bwMode="auto">
          <a:xfrm>
            <a:off x="533400" y="1504950"/>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E01B22"/>
                </a:solidFill>
                <a:cs typeface="Arial" charset="0"/>
              </a:rPr>
              <a:t>A.</a:t>
            </a:r>
            <a:r>
              <a:rPr lang="en-US" sz="2400" b="1">
                <a:solidFill>
                  <a:srgbClr val="00539D"/>
                </a:solidFill>
                <a:cs typeface="Arial" charset="0"/>
              </a:rPr>
              <a:t> Make a conjecture about the product of two odd numbers. </a:t>
            </a:r>
            <a:endParaRPr lang="el-GR" sz="2400" b="1" i="1">
              <a:solidFill>
                <a:srgbClr val="00539D"/>
              </a:solidFill>
              <a:cs typeface="Arial" charset="0"/>
            </a:endParaRPr>
          </a:p>
        </p:txBody>
      </p:sp>
    </p:spTree>
    <p:custDataLst>
      <p:tags r:id="rId1"/>
    </p:custDataLst>
    <p:extLst>
      <p:ext uri="{BB962C8B-B14F-4D97-AF65-F5344CB8AC3E}">
        <p14:creationId xmlns:p14="http://schemas.microsoft.com/office/powerpoint/2010/main" val="2961942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4696"/>
                                        </p:tgtEl>
                                        <p:attrNameLst>
                                          <p:attrName>style.visibility</p:attrName>
                                        </p:attrNameLst>
                                      </p:cBhvr>
                                      <p:to>
                                        <p:strVal val="visible"/>
                                      </p:to>
                                    </p:set>
                                    <p:animEffect transition="in" filter="wipe(left)">
                                      <p:cBhvr>
                                        <p:cTn id="7" dur="500"/>
                                        <p:tgtEl>
                                          <p:spTgt spid="11469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4697"/>
                                        </p:tgtEl>
                                        <p:attrNameLst>
                                          <p:attrName>style.visibility</p:attrName>
                                        </p:attrNameLst>
                                      </p:cBhvr>
                                      <p:to>
                                        <p:strVal val="visible"/>
                                      </p:to>
                                    </p:set>
                                    <p:animEffect transition="in" filter="dissolve">
                                      <p:cBhvr>
                                        <p:cTn id="11" dur="500"/>
                                        <p:tgtEl>
                                          <p:spTgt spid="11469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4706"/>
                                        </p:tgtEl>
                                        <p:attrNameLst>
                                          <p:attrName>style.visibility</p:attrName>
                                        </p:attrNameLst>
                                      </p:cBhvr>
                                      <p:to>
                                        <p:strVal val="visible"/>
                                      </p:to>
                                    </p:set>
                                    <p:animEffect transition="in" filter="wipe(left)">
                                      <p:cBhvr>
                                        <p:cTn id="15" dur="500"/>
                                        <p:tgtEl>
                                          <p:spTgt spid="114706"/>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4699"/>
                                        </p:tgtEl>
                                        <p:attrNameLst>
                                          <p:attrName>style.visibility</p:attrName>
                                        </p:attrNameLst>
                                      </p:cBhvr>
                                      <p:to>
                                        <p:strVal val="visible"/>
                                      </p:to>
                                    </p:set>
                                    <p:animEffect transition="in" filter="wipe(left)">
                                      <p:cBhvr>
                                        <p:cTn id="19" dur="500"/>
                                        <p:tgtEl>
                                          <p:spTgt spid="11469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4695"/>
                                        </p:tgtEl>
                                        <p:attrNameLst>
                                          <p:attrName>style.visibility</p:attrName>
                                        </p:attrNameLst>
                                      </p:cBhvr>
                                      <p:to>
                                        <p:strVal val="visible"/>
                                      </p:to>
                                    </p:set>
                                    <p:animEffect transition="in" filter="wipe(down)">
                                      <p:cBhvr>
                                        <p:cTn id="24" dur="580">
                                          <p:stCondLst>
                                            <p:cond delay="0"/>
                                          </p:stCondLst>
                                        </p:cTn>
                                        <p:tgtEl>
                                          <p:spTgt spid="114695"/>
                                        </p:tgtEl>
                                      </p:cBhvr>
                                    </p:animEffect>
                                    <p:anim calcmode="lin" valueType="num">
                                      <p:cBhvr>
                                        <p:cTn id="25" dur="1822" tmFilter="0,0; 0.14,0.36; 0.43,0.73; 0.71,0.91; 1.0,1.0">
                                          <p:stCondLst>
                                            <p:cond delay="0"/>
                                          </p:stCondLst>
                                        </p:cTn>
                                        <p:tgtEl>
                                          <p:spTgt spid="11469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469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469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469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4695"/>
                                        </p:tgtEl>
                                        <p:attrNameLst>
                                          <p:attrName>ppt_y</p:attrName>
                                        </p:attrNameLst>
                                      </p:cBhvr>
                                      <p:tavLst>
                                        <p:tav tm="0" fmla="#ppt_y-sin(pi*$)/81">
                                          <p:val>
                                            <p:fltVal val="0"/>
                                          </p:val>
                                        </p:tav>
                                        <p:tav tm="100000">
                                          <p:val>
                                            <p:fltVal val="1"/>
                                          </p:val>
                                        </p:tav>
                                      </p:tavLst>
                                    </p:anim>
                                    <p:animScale>
                                      <p:cBhvr>
                                        <p:cTn id="30" dur="26">
                                          <p:stCondLst>
                                            <p:cond delay="650"/>
                                          </p:stCondLst>
                                        </p:cTn>
                                        <p:tgtEl>
                                          <p:spTgt spid="114695"/>
                                        </p:tgtEl>
                                      </p:cBhvr>
                                      <p:to x="100000" y="60000"/>
                                    </p:animScale>
                                    <p:animScale>
                                      <p:cBhvr>
                                        <p:cTn id="31" dur="166" decel="50000">
                                          <p:stCondLst>
                                            <p:cond delay="676"/>
                                          </p:stCondLst>
                                        </p:cTn>
                                        <p:tgtEl>
                                          <p:spTgt spid="114695"/>
                                        </p:tgtEl>
                                      </p:cBhvr>
                                      <p:to x="100000" y="100000"/>
                                    </p:animScale>
                                    <p:animScale>
                                      <p:cBhvr>
                                        <p:cTn id="32" dur="26">
                                          <p:stCondLst>
                                            <p:cond delay="1312"/>
                                          </p:stCondLst>
                                        </p:cTn>
                                        <p:tgtEl>
                                          <p:spTgt spid="114695"/>
                                        </p:tgtEl>
                                      </p:cBhvr>
                                      <p:to x="100000" y="80000"/>
                                    </p:animScale>
                                    <p:animScale>
                                      <p:cBhvr>
                                        <p:cTn id="33" dur="166" decel="50000">
                                          <p:stCondLst>
                                            <p:cond delay="1338"/>
                                          </p:stCondLst>
                                        </p:cTn>
                                        <p:tgtEl>
                                          <p:spTgt spid="114695"/>
                                        </p:tgtEl>
                                      </p:cBhvr>
                                      <p:to x="100000" y="100000"/>
                                    </p:animScale>
                                    <p:animScale>
                                      <p:cBhvr>
                                        <p:cTn id="34" dur="26">
                                          <p:stCondLst>
                                            <p:cond delay="1642"/>
                                          </p:stCondLst>
                                        </p:cTn>
                                        <p:tgtEl>
                                          <p:spTgt spid="114695"/>
                                        </p:tgtEl>
                                      </p:cBhvr>
                                      <p:to x="100000" y="90000"/>
                                    </p:animScale>
                                    <p:animScale>
                                      <p:cBhvr>
                                        <p:cTn id="35" dur="166" decel="50000">
                                          <p:stCondLst>
                                            <p:cond delay="1668"/>
                                          </p:stCondLst>
                                        </p:cTn>
                                        <p:tgtEl>
                                          <p:spTgt spid="114695"/>
                                        </p:tgtEl>
                                      </p:cBhvr>
                                      <p:to x="100000" y="100000"/>
                                    </p:animScale>
                                    <p:animScale>
                                      <p:cBhvr>
                                        <p:cTn id="36" dur="26">
                                          <p:stCondLst>
                                            <p:cond delay="1808"/>
                                          </p:stCondLst>
                                        </p:cTn>
                                        <p:tgtEl>
                                          <p:spTgt spid="114695"/>
                                        </p:tgtEl>
                                      </p:cBhvr>
                                      <p:to x="100000" y="95000"/>
                                    </p:animScale>
                                    <p:animScale>
                                      <p:cBhvr>
                                        <p:cTn id="37" dur="166" decel="50000">
                                          <p:stCondLst>
                                            <p:cond delay="1834"/>
                                          </p:stCondLst>
                                        </p:cTn>
                                        <p:tgtEl>
                                          <p:spTgt spid="1146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animBg="1"/>
      <p:bldP spid="114699" grpId="0" autoUpdateAnimBg="0"/>
      <p:bldP spid="11470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38243" name="TPQuestion"/>
          <p:cNvSpPr>
            <a:spLocks noGrp="1" noChangeArrowheads="1"/>
          </p:cNvSpPr>
          <p:nvPr>
            <p:ph type="title"/>
          </p:nvPr>
        </p:nvSpPr>
        <p:spPr/>
        <p:txBody>
          <a:bodyPr/>
          <a:lstStyle/>
          <a:p>
            <a:r>
              <a:rPr lang="en-US"/>
              <a:t>Example 2</a:t>
            </a:r>
          </a:p>
        </p:txBody>
      </p:sp>
      <p:sp>
        <p:nvSpPr>
          <p:cNvPr id="138245" name="Oval 5"/>
          <p:cNvSpPr>
            <a:spLocks noChangeArrowheads="1"/>
          </p:cNvSpPr>
          <p:nvPr/>
        </p:nvSpPr>
        <p:spPr bwMode="auto">
          <a:xfrm>
            <a:off x="898525" y="4748213"/>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38246" name="Picture 6"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38247" name="Picture 7"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grpSp>
        <p:nvGrpSpPr>
          <p:cNvPr id="138259" name="Group 19"/>
          <p:cNvGrpSpPr>
            <a:grpSpLocks/>
          </p:cNvGrpSpPr>
          <p:nvPr/>
        </p:nvGrpSpPr>
        <p:grpSpPr bwMode="auto">
          <a:xfrm>
            <a:off x="914400" y="2886075"/>
            <a:ext cx="5972175" cy="3349625"/>
            <a:chOff x="576" y="1957"/>
            <a:chExt cx="3762" cy="2110"/>
          </a:xfrm>
        </p:grpSpPr>
        <p:sp>
          <p:nvSpPr>
            <p:cNvPr id="138260" name="TPAnswers"/>
            <p:cNvSpPr>
              <a:spLocks noChangeArrowheads="1"/>
            </p:cNvSpPr>
            <p:nvPr>
              <p:custDataLst>
                <p:tags r:id="rId3"/>
              </p:custDataLst>
            </p:nvPr>
          </p:nvSpPr>
          <p:spPr bwMode="auto">
            <a:xfrm>
              <a:off x="576" y="1965"/>
              <a:ext cx="3762" cy="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83000"/>
                </a:spcBef>
                <a:spcAft>
                  <a:spcPct val="83000"/>
                </a:spcAft>
                <a:buClr>
                  <a:srgbClr val="00539D"/>
                </a:buClr>
                <a:tabLst>
                  <a:tab pos="3200400" algn="l"/>
                </a:tabLst>
              </a:pPr>
              <a:r>
                <a:rPr lang="pt-BR" sz="2400" b="1">
                  <a:solidFill>
                    <a:srgbClr val="00539D"/>
                  </a:solidFill>
                  <a:sym typeface="Symbol" pitchFamily="18" charset="2"/>
                </a:rPr>
                <a:t>A.</a:t>
              </a:r>
              <a:r>
                <a:rPr lang="pt-BR" sz="2400" b="1">
                  <a:solidFill>
                    <a:srgbClr val="000000"/>
                  </a:solidFill>
                  <a:sym typeface="Symbol" pitchFamily="18" charset="2"/>
                </a:rPr>
                <a:t>		</a:t>
              </a:r>
              <a:r>
                <a:rPr lang="pt-BR" sz="2400" b="1">
                  <a:solidFill>
                    <a:srgbClr val="00539D"/>
                  </a:solidFill>
                  <a:sym typeface="Symbol" pitchFamily="18" charset="2"/>
                </a:rPr>
                <a:t>B.</a:t>
              </a:r>
              <a:r>
                <a:rPr lang="pt-BR" sz="2400" b="1">
                  <a:solidFill>
                    <a:srgbClr val="000000"/>
                  </a:solidFill>
                  <a:sym typeface="Symbol" pitchFamily="18" charset="2"/>
                </a:rPr>
                <a:t>	</a:t>
              </a:r>
            </a:p>
            <a:p>
              <a:pPr marL="533400" indent="-533400" fontAlgn="base">
                <a:lnSpc>
                  <a:spcPct val="90000"/>
                </a:lnSpc>
                <a:spcBef>
                  <a:spcPct val="83000"/>
                </a:spcBef>
                <a:spcAft>
                  <a:spcPct val="83000"/>
                </a:spcAft>
                <a:buClr>
                  <a:srgbClr val="00539D"/>
                </a:buClr>
                <a:tabLst>
                  <a:tab pos="3200400" algn="l"/>
                </a:tabLst>
              </a:pPr>
              <a:endParaRPr lang="pt-BR" sz="2400" b="1">
                <a:solidFill>
                  <a:srgbClr val="00539D"/>
                </a:solidFill>
                <a:sym typeface="Symbol" pitchFamily="18" charset="2"/>
              </a:endParaRPr>
            </a:p>
            <a:p>
              <a:pPr marL="533400" indent="-533400" fontAlgn="base">
                <a:lnSpc>
                  <a:spcPct val="90000"/>
                </a:lnSpc>
                <a:spcBef>
                  <a:spcPct val="83000"/>
                </a:spcBef>
                <a:spcAft>
                  <a:spcPct val="83000"/>
                </a:spcAft>
                <a:buClr>
                  <a:srgbClr val="00539D"/>
                </a:buClr>
                <a:tabLst>
                  <a:tab pos="3200400" algn="l"/>
                </a:tabLst>
              </a:pPr>
              <a:r>
                <a:rPr lang="pt-BR" sz="2400" b="1">
                  <a:solidFill>
                    <a:srgbClr val="00539D"/>
                  </a:solidFill>
                  <a:sym typeface="Symbol" pitchFamily="18" charset="2"/>
                </a:rPr>
                <a:t>C.</a:t>
              </a:r>
              <a:r>
                <a:rPr lang="pt-BR" sz="2400" b="1">
                  <a:solidFill>
                    <a:srgbClr val="000000"/>
                  </a:solidFill>
                  <a:sym typeface="Symbol" pitchFamily="18" charset="2"/>
                </a:rPr>
                <a:t>		</a:t>
              </a:r>
              <a:r>
                <a:rPr lang="pt-BR" sz="2400" b="1">
                  <a:solidFill>
                    <a:srgbClr val="00539D"/>
                  </a:solidFill>
                  <a:sym typeface="Symbol" pitchFamily="18" charset="2"/>
                </a:rPr>
                <a:t>D.</a:t>
              </a:r>
              <a:r>
                <a:rPr lang="pt-BR" sz="2400" b="1">
                  <a:solidFill>
                    <a:srgbClr val="000000"/>
                  </a:solidFill>
                  <a:sym typeface="Symbol" pitchFamily="18" charset="2"/>
                </a:rPr>
                <a:t>	</a:t>
              </a:r>
            </a:p>
          </p:txBody>
        </p:sp>
        <p:pic>
          <p:nvPicPr>
            <p:cNvPr id="138261" name="Picture 21" descr="GEO02-01-02-YT-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 y="1957"/>
              <a:ext cx="985" cy="1067"/>
            </a:xfrm>
            <a:prstGeom prst="rect">
              <a:avLst/>
            </a:prstGeom>
            <a:noFill/>
            <a:extLst>
              <a:ext uri="{909E8E84-426E-40DD-AFC4-6F175D3DCCD1}">
                <a14:hiddenFill xmlns:a14="http://schemas.microsoft.com/office/drawing/2010/main">
                  <a:solidFill>
                    <a:srgbClr val="FFFFFF"/>
                  </a:solidFill>
                </a14:hiddenFill>
              </a:ext>
            </a:extLst>
          </p:spPr>
        </p:pic>
        <p:pic>
          <p:nvPicPr>
            <p:cNvPr id="138262" name="Picture 22" descr="GEO02-01-02-YT-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2" y="3000"/>
              <a:ext cx="985" cy="1067"/>
            </a:xfrm>
            <a:prstGeom prst="rect">
              <a:avLst/>
            </a:prstGeom>
            <a:noFill/>
            <a:extLst>
              <a:ext uri="{909E8E84-426E-40DD-AFC4-6F175D3DCCD1}">
                <a14:hiddenFill xmlns:a14="http://schemas.microsoft.com/office/drawing/2010/main">
                  <a:solidFill>
                    <a:srgbClr val="FFFFFF"/>
                  </a:solidFill>
                </a14:hiddenFill>
              </a:ext>
            </a:extLst>
          </p:spPr>
        </p:pic>
        <p:pic>
          <p:nvPicPr>
            <p:cNvPr id="138263" name="Picture 23" descr="GEO02-01-02-YT-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2" y="3000"/>
              <a:ext cx="946" cy="976"/>
            </a:xfrm>
            <a:prstGeom prst="rect">
              <a:avLst/>
            </a:prstGeom>
            <a:noFill/>
            <a:extLst>
              <a:ext uri="{909E8E84-426E-40DD-AFC4-6F175D3DCCD1}">
                <a14:hiddenFill xmlns:a14="http://schemas.microsoft.com/office/drawing/2010/main">
                  <a:solidFill>
                    <a:srgbClr val="FFFFFF"/>
                  </a:solidFill>
                </a14:hiddenFill>
              </a:ext>
            </a:extLst>
          </p:spPr>
        </p:pic>
        <p:pic>
          <p:nvPicPr>
            <p:cNvPr id="138264" name="Picture 24" descr="GEO02-01-02-YT-B"/>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84" y="1957"/>
              <a:ext cx="1138" cy="8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8268" name="Group 28"/>
          <p:cNvGrpSpPr>
            <a:grpSpLocks/>
          </p:cNvGrpSpPr>
          <p:nvPr/>
        </p:nvGrpSpPr>
        <p:grpSpPr bwMode="auto">
          <a:xfrm>
            <a:off x="533400" y="1371600"/>
            <a:ext cx="8077200" cy="1420813"/>
            <a:chOff x="336" y="948"/>
            <a:chExt cx="5088" cy="895"/>
          </a:xfrm>
        </p:grpSpPr>
        <p:pic>
          <p:nvPicPr>
            <p:cNvPr id="138266" name="Picture 26" descr="GEO_86"/>
            <p:cNvPicPr>
              <a:picLocks noChangeAspect="1" noChangeArrowheads="1"/>
            </p:cNvPicPr>
            <p:nvPr/>
          </p:nvPicPr>
          <p:blipFill>
            <a:blip r:embed="rId11">
              <a:extLst>
                <a:ext uri="{28A0092B-C50C-407E-A947-70E740481C1C}">
                  <a14:useLocalDpi xmlns:a14="http://schemas.microsoft.com/office/drawing/2010/main" val="0"/>
                </a:ext>
              </a:extLst>
            </a:blip>
            <a:srcRect l="81438" r="11856" b="50000"/>
            <a:stretch>
              <a:fillRect/>
            </a:stretch>
          </p:blipFill>
          <p:spPr bwMode="auto">
            <a:xfrm>
              <a:off x="960" y="1530"/>
              <a:ext cx="336" cy="313"/>
            </a:xfrm>
            <a:prstGeom prst="rect">
              <a:avLst/>
            </a:prstGeom>
            <a:noFill/>
            <a:extLst>
              <a:ext uri="{909E8E84-426E-40DD-AFC4-6F175D3DCCD1}">
                <a14:hiddenFill xmlns:a14="http://schemas.microsoft.com/office/drawing/2010/main">
                  <a:solidFill>
                    <a:srgbClr val="FFFFFF"/>
                  </a:solidFill>
                </a14:hiddenFill>
              </a:ext>
            </a:extLst>
          </p:spPr>
        </p:pic>
        <p:sp>
          <p:nvSpPr>
            <p:cNvPr id="138267" name="TPQuestion"/>
            <p:cNvSpPr>
              <a:spLocks noChangeArrowheads="1"/>
            </p:cNvSpPr>
            <p:nvPr/>
          </p:nvSpPr>
          <p:spPr bwMode="auto">
            <a:xfrm>
              <a:off x="336" y="948"/>
              <a:ext cx="5088" cy="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E01B22"/>
                  </a:solidFill>
                  <a:cs typeface="Arial" charset="0"/>
                </a:rPr>
                <a:t>B.</a:t>
              </a:r>
              <a:r>
                <a:rPr lang="en-US" sz="2400" b="1">
                  <a:solidFill>
                    <a:srgbClr val="00539D"/>
                  </a:solidFill>
                  <a:cs typeface="Arial" charset="0"/>
                </a:rPr>
                <a:t>  Given:  </a:t>
              </a:r>
              <a:r>
                <a:rPr lang="en-US" sz="2400" i="1">
                  <a:solidFill>
                    <a:srgbClr val="00539D"/>
                  </a:solidFill>
                  <a:cs typeface="Arial" charset="0"/>
                </a:rPr>
                <a:t>ACE</a:t>
              </a:r>
              <a:r>
                <a:rPr lang="en-US" sz="2400" b="1">
                  <a:solidFill>
                    <a:srgbClr val="00539D"/>
                  </a:solidFill>
                  <a:cs typeface="Arial" charset="0"/>
                </a:rPr>
                <a:t> is a right triangle with </a:t>
              </a:r>
              <a:r>
                <a:rPr lang="en-US" sz="2400" i="1">
                  <a:solidFill>
                    <a:srgbClr val="00539D"/>
                  </a:solidFill>
                  <a:cs typeface="Arial" charset="0"/>
                </a:rPr>
                <a:t>AC</a:t>
              </a:r>
              <a:r>
                <a:rPr lang="en-US" sz="2400" b="1">
                  <a:solidFill>
                    <a:srgbClr val="00539D"/>
                  </a:solidFill>
                  <a:cs typeface="Arial" charset="0"/>
                </a:rPr>
                <a:t> = </a:t>
              </a:r>
              <a:r>
                <a:rPr lang="en-US" sz="2400" i="1">
                  <a:solidFill>
                    <a:srgbClr val="00539D"/>
                  </a:solidFill>
                  <a:cs typeface="Arial" charset="0"/>
                </a:rPr>
                <a:t>CE</a:t>
              </a:r>
              <a:r>
                <a:rPr lang="en-US" sz="2400" b="1">
                  <a:solidFill>
                    <a:srgbClr val="00539D"/>
                  </a:solidFill>
                  <a:cs typeface="Arial" charset="0"/>
                </a:rPr>
                <a:t>. Which figure would illustrate the following conjecture? </a:t>
              </a:r>
              <a:r>
                <a:rPr lang="el-GR" sz="2400">
                  <a:solidFill>
                    <a:srgbClr val="00539D"/>
                  </a:solidFill>
                  <a:cs typeface="Arial" charset="0"/>
                </a:rPr>
                <a:t>Δ</a:t>
              </a:r>
              <a:r>
                <a:rPr lang="en-US" sz="2400" i="1">
                  <a:solidFill>
                    <a:srgbClr val="00539D"/>
                  </a:solidFill>
                  <a:cs typeface="Arial" charset="0"/>
                </a:rPr>
                <a:t>ACE</a:t>
              </a:r>
              <a:r>
                <a:rPr lang="en-US" sz="2400" b="1">
                  <a:solidFill>
                    <a:srgbClr val="00539D"/>
                  </a:solidFill>
                  <a:cs typeface="Arial" charset="0"/>
                </a:rPr>
                <a:t> is isosceles, </a:t>
              </a:r>
              <a:r>
                <a:rPr lang="en-US" sz="2400" b="1">
                  <a:solidFill>
                    <a:srgbClr val="00539D"/>
                  </a:solidFill>
                  <a:cs typeface="Arial" charset="0"/>
                  <a:sym typeface="Symbol" pitchFamily="18" charset="2"/>
                </a:rPr>
                <a:t></a:t>
              </a:r>
              <a:r>
                <a:rPr lang="en-US" sz="2400" i="1">
                  <a:solidFill>
                    <a:srgbClr val="00539D"/>
                  </a:solidFill>
                  <a:cs typeface="Arial" charset="0"/>
                  <a:sym typeface="Symbol" pitchFamily="18" charset="2"/>
                </a:rPr>
                <a:t>C</a:t>
              </a:r>
              <a:r>
                <a:rPr lang="en-US" sz="2400" b="1">
                  <a:solidFill>
                    <a:srgbClr val="00539D"/>
                  </a:solidFill>
                  <a:cs typeface="Arial" charset="0"/>
                  <a:sym typeface="Symbol" pitchFamily="18" charset="2"/>
                </a:rPr>
                <a:t> is a right angle, and      </a:t>
              </a:r>
              <a:r>
                <a:rPr lang="en-US" sz="2400" b="1">
                  <a:solidFill>
                    <a:srgbClr val="00539D"/>
                  </a:solidFill>
                  <a:cs typeface="Arial" charset="0"/>
                </a:rPr>
                <a:t> is the hypotenuse.</a:t>
              </a:r>
              <a:endParaRPr lang="el-GR" sz="2400" b="1" i="1">
                <a:solidFill>
                  <a:srgbClr val="00539D"/>
                </a:solidFill>
                <a:cs typeface="Arial" charset="0"/>
              </a:endParaRPr>
            </a:p>
          </p:txBody>
        </p:sp>
      </p:grpSp>
    </p:spTree>
    <p:custDataLst>
      <p:tags r:id="rId1"/>
    </p:custDataLst>
    <p:extLst>
      <p:ext uri="{BB962C8B-B14F-4D97-AF65-F5344CB8AC3E}">
        <p14:creationId xmlns:p14="http://schemas.microsoft.com/office/powerpoint/2010/main" val="1401325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8268"/>
                                        </p:tgtEl>
                                        <p:attrNameLst>
                                          <p:attrName>style.visibility</p:attrName>
                                        </p:attrNameLst>
                                      </p:cBhvr>
                                      <p:to>
                                        <p:strVal val="visible"/>
                                      </p:to>
                                    </p:set>
                                    <p:animEffect transition="in" filter="wipe(left)">
                                      <p:cBhvr>
                                        <p:cTn id="7" dur="500"/>
                                        <p:tgtEl>
                                          <p:spTgt spid="13826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38259"/>
                                        </p:tgtEl>
                                        <p:attrNameLst>
                                          <p:attrName>style.visibility</p:attrName>
                                        </p:attrNameLst>
                                      </p:cBhvr>
                                      <p:to>
                                        <p:strVal val="visible"/>
                                      </p:to>
                                    </p:set>
                                    <p:animEffect transition="in" filter="wipe(left)">
                                      <p:cBhvr>
                                        <p:cTn id="11" dur="500"/>
                                        <p:tgtEl>
                                          <p:spTgt spid="1382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138245"/>
                                        </p:tgtEl>
                                        <p:attrNameLst>
                                          <p:attrName>style.visibility</p:attrName>
                                        </p:attrNameLst>
                                      </p:cBhvr>
                                      <p:to>
                                        <p:strVal val="visible"/>
                                      </p:to>
                                    </p:set>
                                    <p:animEffect transition="in" filter="wipe(down)">
                                      <p:cBhvr>
                                        <p:cTn id="16" dur="580">
                                          <p:stCondLst>
                                            <p:cond delay="0"/>
                                          </p:stCondLst>
                                        </p:cTn>
                                        <p:tgtEl>
                                          <p:spTgt spid="138245"/>
                                        </p:tgtEl>
                                      </p:cBhvr>
                                    </p:animEffect>
                                    <p:anim calcmode="lin" valueType="num">
                                      <p:cBhvr>
                                        <p:cTn id="17" dur="1822" tmFilter="0,0; 0.14,0.36; 0.43,0.73; 0.71,0.91; 1.0,1.0">
                                          <p:stCondLst>
                                            <p:cond delay="0"/>
                                          </p:stCondLst>
                                        </p:cTn>
                                        <p:tgtEl>
                                          <p:spTgt spid="13824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3824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3824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3824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38245"/>
                                        </p:tgtEl>
                                        <p:attrNameLst>
                                          <p:attrName>ppt_y</p:attrName>
                                        </p:attrNameLst>
                                      </p:cBhvr>
                                      <p:tavLst>
                                        <p:tav tm="0" fmla="#ppt_y-sin(pi*$)/81">
                                          <p:val>
                                            <p:fltVal val="0"/>
                                          </p:val>
                                        </p:tav>
                                        <p:tav tm="100000">
                                          <p:val>
                                            <p:fltVal val="1"/>
                                          </p:val>
                                        </p:tav>
                                      </p:tavLst>
                                    </p:anim>
                                    <p:animScale>
                                      <p:cBhvr>
                                        <p:cTn id="22" dur="26">
                                          <p:stCondLst>
                                            <p:cond delay="650"/>
                                          </p:stCondLst>
                                        </p:cTn>
                                        <p:tgtEl>
                                          <p:spTgt spid="138245"/>
                                        </p:tgtEl>
                                      </p:cBhvr>
                                      <p:to x="100000" y="60000"/>
                                    </p:animScale>
                                    <p:animScale>
                                      <p:cBhvr>
                                        <p:cTn id="23" dur="166" decel="50000">
                                          <p:stCondLst>
                                            <p:cond delay="676"/>
                                          </p:stCondLst>
                                        </p:cTn>
                                        <p:tgtEl>
                                          <p:spTgt spid="138245"/>
                                        </p:tgtEl>
                                      </p:cBhvr>
                                      <p:to x="100000" y="100000"/>
                                    </p:animScale>
                                    <p:animScale>
                                      <p:cBhvr>
                                        <p:cTn id="24" dur="26">
                                          <p:stCondLst>
                                            <p:cond delay="1312"/>
                                          </p:stCondLst>
                                        </p:cTn>
                                        <p:tgtEl>
                                          <p:spTgt spid="138245"/>
                                        </p:tgtEl>
                                      </p:cBhvr>
                                      <p:to x="100000" y="80000"/>
                                    </p:animScale>
                                    <p:animScale>
                                      <p:cBhvr>
                                        <p:cTn id="25" dur="166" decel="50000">
                                          <p:stCondLst>
                                            <p:cond delay="1338"/>
                                          </p:stCondLst>
                                        </p:cTn>
                                        <p:tgtEl>
                                          <p:spTgt spid="138245"/>
                                        </p:tgtEl>
                                      </p:cBhvr>
                                      <p:to x="100000" y="100000"/>
                                    </p:animScale>
                                    <p:animScale>
                                      <p:cBhvr>
                                        <p:cTn id="26" dur="26">
                                          <p:stCondLst>
                                            <p:cond delay="1642"/>
                                          </p:stCondLst>
                                        </p:cTn>
                                        <p:tgtEl>
                                          <p:spTgt spid="138245"/>
                                        </p:tgtEl>
                                      </p:cBhvr>
                                      <p:to x="100000" y="90000"/>
                                    </p:animScale>
                                    <p:animScale>
                                      <p:cBhvr>
                                        <p:cTn id="27" dur="166" decel="50000">
                                          <p:stCondLst>
                                            <p:cond delay="1668"/>
                                          </p:stCondLst>
                                        </p:cTn>
                                        <p:tgtEl>
                                          <p:spTgt spid="138245"/>
                                        </p:tgtEl>
                                      </p:cBhvr>
                                      <p:to x="100000" y="100000"/>
                                    </p:animScale>
                                    <p:animScale>
                                      <p:cBhvr>
                                        <p:cTn id="28" dur="26">
                                          <p:stCondLst>
                                            <p:cond delay="1808"/>
                                          </p:stCondLst>
                                        </p:cTn>
                                        <p:tgtEl>
                                          <p:spTgt spid="138245"/>
                                        </p:tgtEl>
                                      </p:cBhvr>
                                      <p:to x="100000" y="95000"/>
                                    </p:animScale>
                                    <p:animScale>
                                      <p:cBhvr>
                                        <p:cTn id="29" dur="166" decel="50000">
                                          <p:stCondLst>
                                            <p:cond delay="1834"/>
                                          </p:stCondLst>
                                        </p:cTn>
                                        <p:tgtEl>
                                          <p:spTgt spid="1382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Example 3</a:t>
            </a:r>
          </a:p>
        </p:txBody>
      </p:sp>
      <p:sp>
        <p:nvSpPr>
          <p:cNvPr id="9219" name="Text Box 3"/>
          <p:cNvSpPr txBox="1">
            <a:spLocks noChangeArrowheads="1"/>
          </p:cNvSpPr>
          <p:nvPr/>
        </p:nvSpPr>
        <p:spPr bwMode="auto">
          <a:xfrm>
            <a:off x="4381500" y="771525"/>
            <a:ext cx="4000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Make Conjectures from Data</a:t>
            </a:r>
          </a:p>
        </p:txBody>
      </p:sp>
      <p:sp>
        <p:nvSpPr>
          <p:cNvPr id="9221" name="Rectangle 5"/>
          <p:cNvSpPr>
            <a:spLocks noChangeArrowheads="1"/>
          </p:cNvSpPr>
          <p:nvPr/>
        </p:nvSpPr>
        <p:spPr bwMode="auto">
          <a:xfrm>
            <a:off x="876300" y="1503363"/>
            <a:ext cx="7734300" cy="25384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E01B22"/>
                </a:solidFill>
              </a:rPr>
              <a:t>A. SALES</a:t>
            </a:r>
            <a:r>
              <a:rPr lang="en-US" sz="2400" b="1">
                <a:solidFill>
                  <a:srgbClr val="FFEB55"/>
                </a:solidFill>
              </a:rPr>
              <a:t>  </a:t>
            </a:r>
            <a:r>
              <a:rPr lang="en-US" sz="2400" b="1">
                <a:solidFill>
                  <a:srgbClr val="00539D"/>
                </a:solidFill>
              </a:rPr>
              <a:t>The table shows the total </a:t>
            </a:r>
            <a:br>
              <a:rPr lang="en-US" sz="2400" b="1">
                <a:solidFill>
                  <a:srgbClr val="00539D"/>
                </a:solidFill>
              </a:rPr>
            </a:br>
            <a:r>
              <a:rPr lang="en-US" sz="2400" b="1">
                <a:solidFill>
                  <a:srgbClr val="00539D"/>
                </a:solidFill>
              </a:rPr>
              <a:t>sales for the first three months a </a:t>
            </a:r>
            <a:br>
              <a:rPr lang="en-US" sz="2400" b="1">
                <a:solidFill>
                  <a:srgbClr val="00539D"/>
                </a:solidFill>
              </a:rPr>
            </a:br>
            <a:r>
              <a:rPr lang="en-US" sz="2400" b="1">
                <a:solidFill>
                  <a:srgbClr val="00539D"/>
                </a:solidFill>
              </a:rPr>
              <a:t>store is open. The owner wants to </a:t>
            </a:r>
            <a:br>
              <a:rPr lang="en-US" sz="2400" b="1">
                <a:solidFill>
                  <a:srgbClr val="00539D"/>
                </a:solidFill>
              </a:rPr>
            </a:br>
            <a:r>
              <a:rPr lang="en-US" sz="2400" b="1">
                <a:solidFill>
                  <a:srgbClr val="00539D"/>
                </a:solidFill>
              </a:rPr>
              <a:t>predict the sales for the fourth </a:t>
            </a:r>
            <a:br>
              <a:rPr lang="en-US" sz="2400" b="1">
                <a:solidFill>
                  <a:srgbClr val="00539D"/>
                </a:solidFill>
              </a:rPr>
            </a:br>
            <a:r>
              <a:rPr lang="en-US" sz="2400" b="1">
                <a:solidFill>
                  <a:srgbClr val="00539D"/>
                </a:solidFill>
              </a:rPr>
              <a:t>month. </a:t>
            </a:r>
          </a:p>
          <a:p>
            <a:pPr fontAlgn="base">
              <a:lnSpc>
                <a:spcPct val="90000"/>
              </a:lnSpc>
              <a:spcBef>
                <a:spcPct val="20000"/>
              </a:spcBef>
              <a:spcAft>
                <a:spcPct val="20000"/>
              </a:spcAft>
            </a:pPr>
            <a:r>
              <a:rPr lang="en-US" sz="2400" b="1">
                <a:solidFill>
                  <a:srgbClr val="00539D"/>
                </a:solidFill>
              </a:rPr>
              <a:t>Make a statistical graph </a:t>
            </a:r>
            <a:br>
              <a:rPr lang="en-US" sz="2400" b="1">
                <a:solidFill>
                  <a:srgbClr val="00539D"/>
                </a:solidFill>
              </a:rPr>
            </a:br>
            <a:r>
              <a:rPr lang="en-US" sz="2400" b="1">
                <a:solidFill>
                  <a:srgbClr val="00539D"/>
                </a:solidFill>
              </a:rPr>
              <a:t>that best displays the data.</a:t>
            </a:r>
          </a:p>
        </p:txBody>
      </p:sp>
      <p:pic>
        <p:nvPicPr>
          <p:cNvPr id="9223" name="Picture 7" descr="09Geom02-01-3-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698625"/>
            <a:ext cx="2286000" cy="1425575"/>
          </a:xfrm>
          <a:prstGeom prst="rect">
            <a:avLst/>
          </a:prstGeom>
          <a:noFill/>
          <a:extLst>
            <a:ext uri="{909E8E84-426E-40DD-AFC4-6F175D3DCCD1}">
              <a14:hiddenFill xmlns:a14="http://schemas.microsoft.com/office/drawing/2010/main">
                <a:solidFill>
                  <a:srgbClr val="FFFFFF"/>
                </a:solidFill>
              </a14:hiddenFill>
            </a:ext>
          </a:extLst>
        </p:spPr>
      </p:pic>
      <p:sp>
        <p:nvSpPr>
          <p:cNvPr id="9226" name="Text Box 10"/>
          <p:cNvSpPr txBox="1">
            <a:spLocks noChangeArrowheads="1"/>
          </p:cNvSpPr>
          <p:nvPr/>
        </p:nvSpPr>
        <p:spPr bwMode="auto">
          <a:xfrm>
            <a:off x="876300" y="4419600"/>
            <a:ext cx="8050213" cy="140652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57300" algn="l"/>
              </a:tabLst>
              <a:defRPr>
                <a:solidFill>
                  <a:schemeClr val="tx1"/>
                </a:solidFill>
                <a:latin typeface="Arial" charset="0"/>
              </a:defRPr>
            </a:lvl1pPr>
            <a:lvl2pPr marL="1943100">
              <a:tabLst>
                <a:tab pos="1257300" algn="l"/>
              </a:tabLst>
              <a:defRPr>
                <a:solidFill>
                  <a:schemeClr val="tx1"/>
                </a:solidFill>
                <a:latin typeface="Arial" charset="0"/>
              </a:defRPr>
            </a:lvl2pPr>
            <a:lvl3pPr marL="2057400">
              <a:tabLst>
                <a:tab pos="1257300" algn="l"/>
              </a:tabLst>
              <a:defRPr>
                <a:solidFill>
                  <a:schemeClr val="tx1"/>
                </a:solidFill>
                <a:latin typeface="Arial" charset="0"/>
              </a:defRPr>
            </a:lvl3pPr>
            <a:lvl4pPr marL="2171700">
              <a:tabLst>
                <a:tab pos="1257300" algn="l"/>
              </a:tabLst>
              <a:defRPr>
                <a:solidFill>
                  <a:schemeClr val="tx1"/>
                </a:solidFill>
                <a:latin typeface="Arial" charset="0"/>
              </a:defRPr>
            </a:lvl4pPr>
            <a:lvl5pPr marL="2286000">
              <a:tabLst>
                <a:tab pos="1257300" algn="l"/>
              </a:tabLst>
              <a:defRPr>
                <a:solidFill>
                  <a:schemeClr val="tx1"/>
                </a:solidFill>
                <a:latin typeface="Arial" charset="0"/>
              </a:defRPr>
            </a:lvl5pPr>
            <a:lvl6pPr marL="2743200" fontAlgn="base">
              <a:spcBef>
                <a:spcPct val="0"/>
              </a:spcBef>
              <a:spcAft>
                <a:spcPct val="0"/>
              </a:spcAft>
              <a:tabLst>
                <a:tab pos="1257300" algn="l"/>
              </a:tabLst>
              <a:defRPr>
                <a:solidFill>
                  <a:schemeClr val="tx1"/>
                </a:solidFill>
                <a:latin typeface="Arial" charset="0"/>
              </a:defRPr>
            </a:lvl6pPr>
            <a:lvl7pPr marL="3200400" fontAlgn="base">
              <a:spcBef>
                <a:spcPct val="0"/>
              </a:spcBef>
              <a:spcAft>
                <a:spcPct val="0"/>
              </a:spcAft>
              <a:tabLst>
                <a:tab pos="1257300" algn="l"/>
              </a:tabLst>
              <a:defRPr>
                <a:solidFill>
                  <a:schemeClr val="tx1"/>
                </a:solidFill>
                <a:latin typeface="Arial" charset="0"/>
              </a:defRPr>
            </a:lvl7pPr>
            <a:lvl8pPr marL="3657600" fontAlgn="base">
              <a:spcBef>
                <a:spcPct val="0"/>
              </a:spcBef>
              <a:spcAft>
                <a:spcPct val="0"/>
              </a:spcAft>
              <a:tabLst>
                <a:tab pos="1257300" algn="l"/>
              </a:tabLst>
              <a:defRPr>
                <a:solidFill>
                  <a:schemeClr val="tx1"/>
                </a:solidFill>
                <a:latin typeface="Arial" charset="0"/>
              </a:defRPr>
            </a:lvl8pPr>
            <a:lvl9pPr marL="4114800" fontAlgn="base">
              <a:spcBef>
                <a:spcPct val="0"/>
              </a:spcBef>
              <a:spcAft>
                <a:spcPct val="0"/>
              </a:spcAft>
              <a:tabLst>
                <a:tab pos="12573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Since you want to look for a pattern over time, use a scatter plot to display the data. Label the horizontal axis with the months and the vertical axis with the amount of sales. Plot each set of data.</a:t>
            </a:r>
          </a:p>
        </p:txBody>
      </p:sp>
    </p:spTree>
    <p:custDataLst>
      <p:tags r:id="rId1"/>
    </p:custDataLst>
    <p:extLst>
      <p:ext uri="{BB962C8B-B14F-4D97-AF65-F5344CB8AC3E}">
        <p14:creationId xmlns:p14="http://schemas.microsoft.com/office/powerpoint/2010/main" val="34706892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Effect transition="in" filter="wipe(left)">
                                      <p:cBhvr>
                                        <p:cTn id="7" dur="500"/>
                                        <p:tgtEl>
                                          <p:spTgt spid="922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animEffect transition="in" filter="wipe(left)">
                                      <p:cBhvr>
                                        <p:cTn id="11" dur="500"/>
                                        <p:tgtEl>
                                          <p:spTgt spid="9221">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223"/>
                                        </p:tgtEl>
                                        <p:attrNameLst>
                                          <p:attrName>style.visibility</p:attrName>
                                        </p:attrNameLst>
                                      </p:cBhvr>
                                      <p:to>
                                        <p:strVal val="visible"/>
                                      </p:to>
                                    </p:set>
                                    <p:animEffect transition="in" filter="wipe(left)">
                                      <p:cBhvr>
                                        <p:cTn id="15" dur="500"/>
                                        <p:tgtEl>
                                          <p:spTgt spid="92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226">
                                            <p:txEl>
                                              <p:pRg st="0" end="0"/>
                                            </p:txEl>
                                          </p:spTgt>
                                        </p:tgtEl>
                                        <p:attrNameLst>
                                          <p:attrName>style.visibility</p:attrName>
                                        </p:attrNameLst>
                                      </p:cBhvr>
                                      <p:to>
                                        <p:strVal val="visible"/>
                                      </p:to>
                                    </p:set>
                                    <p:animEffect transition="in" filter="wipe(left)">
                                      <p:cBhvr>
                                        <p:cTn id="20" dur="500"/>
                                        <p:tgtEl>
                                          <p:spTgt spid="92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autoUpdateAnimBg="0" advAuto="0"/>
      <p:bldP spid="922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Example 3</a:t>
            </a:r>
          </a:p>
        </p:txBody>
      </p:sp>
      <p:sp>
        <p:nvSpPr>
          <p:cNvPr id="140291" name="Text Box 3"/>
          <p:cNvSpPr txBox="1">
            <a:spLocks noChangeArrowheads="1"/>
          </p:cNvSpPr>
          <p:nvPr/>
        </p:nvSpPr>
        <p:spPr bwMode="auto">
          <a:xfrm>
            <a:off x="4381500" y="771525"/>
            <a:ext cx="4000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Make Conjectures from Data</a:t>
            </a:r>
          </a:p>
        </p:txBody>
      </p:sp>
      <p:sp>
        <p:nvSpPr>
          <p:cNvPr id="140294" name="Rectangle 6"/>
          <p:cNvSpPr>
            <a:spLocks noChangeArrowheads="1"/>
          </p:cNvSpPr>
          <p:nvPr/>
        </p:nvSpPr>
        <p:spPr bwMode="auto">
          <a:xfrm>
            <a:off x="533400" y="1511300"/>
            <a:ext cx="20574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a:t>
            </a:r>
            <a:endParaRPr lang="en-US" sz="2400">
              <a:solidFill>
                <a:srgbClr val="E01B22"/>
              </a:solidFill>
            </a:endParaRPr>
          </a:p>
        </p:txBody>
      </p:sp>
      <p:pic>
        <p:nvPicPr>
          <p:cNvPr id="14029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752600"/>
            <a:ext cx="23304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554566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294">
                                            <p:txEl>
                                              <p:pRg st="0" end="0"/>
                                            </p:txEl>
                                          </p:spTgt>
                                        </p:tgtEl>
                                        <p:attrNameLst>
                                          <p:attrName>style.visibility</p:attrName>
                                        </p:attrNameLst>
                                      </p:cBhvr>
                                      <p:to>
                                        <p:strVal val="visible"/>
                                      </p:to>
                                    </p:set>
                                    <p:animEffect transition="in" filter="wipe(left)">
                                      <p:cBhvr>
                                        <p:cTn id="7" dur="500"/>
                                        <p:tgtEl>
                                          <p:spTgt spid="140294">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40297"/>
                                        </p:tgtEl>
                                        <p:attrNameLst>
                                          <p:attrName>style.visibility</p:attrName>
                                        </p:attrNameLst>
                                      </p:cBhvr>
                                      <p:to>
                                        <p:strVal val="visible"/>
                                      </p:to>
                                    </p:set>
                                    <p:animEffect transition="in" filter="wipe(left)">
                                      <p:cBhvr>
                                        <p:cTn id="11" dur="500"/>
                                        <p:tgtEl>
                                          <p:spTgt spid="140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Example 3</a:t>
            </a:r>
          </a:p>
        </p:txBody>
      </p:sp>
      <p:sp>
        <p:nvSpPr>
          <p:cNvPr id="91140" name="Text Box 4"/>
          <p:cNvSpPr txBox="1">
            <a:spLocks noChangeArrowheads="1"/>
          </p:cNvSpPr>
          <p:nvPr/>
        </p:nvSpPr>
        <p:spPr bwMode="auto">
          <a:xfrm>
            <a:off x="4381500" y="771525"/>
            <a:ext cx="4000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Make Conjectures from Data</a:t>
            </a:r>
          </a:p>
        </p:txBody>
      </p:sp>
      <p:sp>
        <p:nvSpPr>
          <p:cNvPr id="91141" name="Rectangle 5"/>
          <p:cNvSpPr>
            <a:spLocks noChangeArrowheads="1"/>
          </p:cNvSpPr>
          <p:nvPr/>
        </p:nvSpPr>
        <p:spPr bwMode="auto">
          <a:xfrm>
            <a:off x="876300" y="1503363"/>
            <a:ext cx="7991475" cy="18811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E01B22"/>
                </a:solidFill>
              </a:rPr>
              <a:t>B.</a:t>
            </a:r>
            <a:r>
              <a:rPr lang="en-US" sz="2400" b="1">
                <a:solidFill>
                  <a:srgbClr val="00539D"/>
                </a:solidFill>
              </a:rPr>
              <a:t> </a:t>
            </a:r>
            <a:r>
              <a:rPr lang="en-US" sz="2400" b="1">
                <a:solidFill>
                  <a:srgbClr val="E01B22"/>
                </a:solidFill>
              </a:rPr>
              <a:t>SALES</a:t>
            </a:r>
            <a:r>
              <a:rPr lang="en-US" sz="2400" b="1">
                <a:solidFill>
                  <a:srgbClr val="FFEB55"/>
                </a:solidFill>
              </a:rPr>
              <a:t>  </a:t>
            </a:r>
            <a:r>
              <a:rPr lang="en-US" sz="2400" b="1">
                <a:solidFill>
                  <a:srgbClr val="00539D"/>
                </a:solidFill>
              </a:rPr>
              <a:t>The table shows the total sales for the first three months a store is open. The owner wants to predict the sales for the fourth month.</a:t>
            </a:r>
          </a:p>
          <a:p>
            <a:pPr fontAlgn="base">
              <a:lnSpc>
                <a:spcPct val="90000"/>
              </a:lnSpc>
              <a:spcBef>
                <a:spcPct val="20000"/>
              </a:spcBef>
              <a:spcAft>
                <a:spcPct val="20000"/>
              </a:spcAft>
            </a:pPr>
            <a:r>
              <a:rPr lang="en-US" sz="2400" b="1">
                <a:solidFill>
                  <a:srgbClr val="00539D"/>
                </a:solidFill>
              </a:rPr>
              <a:t>Make a conjecture about the sales in the fourth month and justify your claim or prediction.</a:t>
            </a:r>
          </a:p>
        </p:txBody>
      </p:sp>
      <p:sp>
        <p:nvSpPr>
          <p:cNvPr id="91142" name="Rectangle 6"/>
          <p:cNvSpPr>
            <a:spLocks noChangeArrowheads="1"/>
          </p:cNvSpPr>
          <p:nvPr/>
        </p:nvSpPr>
        <p:spPr bwMode="auto">
          <a:xfrm>
            <a:off x="533400" y="4781550"/>
            <a:ext cx="83343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	</a:t>
            </a:r>
            <a:r>
              <a:rPr lang="en-US" sz="2400">
                <a:solidFill>
                  <a:srgbClr val="E01B22"/>
                </a:solidFill>
              </a:rPr>
              <a:t>The sales triple each month, so in the fourth month there will be $4500 </a:t>
            </a:r>
            <a:r>
              <a:rPr lang="en-US" sz="2400">
                <a:solidFill>
                  <a:srgbClr val="E01B22"/>
                </a:solidFill>
                <a:cs typeface="Arial" charset="0"/>
              </a:rPr>
              <a:t>× 3 or </a:t>
            </a:r>
            <a:r>
              <a:rPr lang="en-US" sz="2400">
                <a:solidFill>
                  <a:srgbClr val="E01B22"/>
                </a:solidFill>
              </a:rPr>
              <a:t>$13,500 in sales.</a:t>
            </a:r>
          </a:p>
        </p:txBody>
      </p:sp>
      <p:sp>
        <p:nvSpPr>
          <p:cNvPr id="91144" name="Text Box 8"/>
          <p:cNvSpPr txBox="1">
            <a:spLocks noChangeArrowheads="1"/>
          </p:cNvSpPr>
          <p:nvPr/>
        </p:nvSpPr>
        <p:spPr bwMode="auto">
          <a:xfrm>
            <a:off x="876300" y="3657600"/>
            <a:ext cx="7886700" cy="7493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57300" algn="l"/>
              </a:tabLst>
              <a:defRPr>
                <a:solidFill>
                  <a:schemeClr val="tx1"/>
                </a:solidFill>
                <a:latin typeface="Arial" charset="0"/>
              </a:defRPr>
            </a:lvl1pPr>
            <a:lvl2pPr marL="1943100">
              <a:tabLst>
                <a:tab pos="1257300" algn="l"/>
              </a:tabLst>
              <a:defRPr>
                <a:solidFill>
                  <a:schemeClr val="tx1"/>
                </a:solidFill>
                <a:latin typeface="Arial" charset="0"/>
              </a:defRPr>
            </a:lvl2pPr>
            <a:lvl3pPr marL="2057400">
              <a:tabLst>
                <a:tab pos="1257300" algn="l"/>
              </a:tabLst>
              <a:defRPr>
                <a:solidFill>
                  <a:schemeClr val="tx1"/>
                </a:solidFill>
                <a:latin typeface="Arial" charset="0"/>
              </a:defRPr>
            </a:lvl3pPr>
            <a:lvl4pPr marL="2171700">
              <a:tabLst>
                <a:tab pos="1257300" algn="l"/>
              </a:tabLst>
              <a:defRPr>
                <a:solidFill>
                  <a:schemeClr val="tx1"/>
                </a:solidFill>
                <a:latin typeface="Arial" charset="0"/>
              </a:defRPr>
            </a:lvl4pPr>
            <a:lvl5pPr marL="2286000">
              <a:tabLst>
                <a:tab pos="1257300" algn="l"/>
              </a:tabLst>
              <a:defRPr>
                <a:solidFill>
                  <a:schemeClr val="tx1"/>
                </a:solidFill>
                <a:latin typeface="Arial" charset="0"/>
              </a:defRPr>
            </a:lvl5pPr>
            <a:lvl6pPr marL="2743200" fontAlgn="base">
              <a:spcBef>
                <a:spcPct val="0"/>
              </a:spcBef>
              <a:spcAft>
                <a:spcPct val="0"/>
              </a:spcAft>
              <a:tabLst>
                <a:tab pos="1257300" algn="l"/>
              </a:tabLst>
              <a:defRPr>
                <a:solidFill>
                  <a:schemeClr val="tx1"/>
                </a:solidFill>
                <a:latin typeface="Arial" charset="0"/>
              </a:defRPr>
            </a:lvl6pPr>
            <a:lvl7pPr marL="3200400" fontAlgn="base">
              <a:spcBef>
                <a:spcPct val="0"/>
              </a:spcBef>
              <a:spcAft>
                <a:spcPct val="0"/>
              </a:spcAft>
              <a:tabLst>
                <a:tab pos="1257300" algn="l"/>
              </a:tabLst>
              <a:defRPr>
                <a:solidFill>
                  <a:schemeClr val="tx1"/>
                </a:solidFill>
                <a:latin typeface="Arial" charset="0"/>
              </a:defRPr>
            </a:lvl7pPr>
            <a:lvl8pPr marL="3657600" fontAlgn="base">
              <a:spcBef>
                <a:spcPct val="0"/>
              </a:spcBef>
              <a:spcAft>
                <a:spcPct val="0"/>
              </a:spcAft>
              <a:tabLst>
                <a:tab pos="1257300" algn="l"/>
              </a:tabLst>
              <a:defRPr>
                <a:solidFill>
                  <a:schemeClr val="tx1"/>
                </a:solidFill>
                <a:latin typeface="Arial" charset="0"/>
              </a:defRPr>
            </a:lvl8pPr>
            <a:lvl9pPr marL="4114800" fontAlgn="base">
              <a:spcBef>
                <a:spcPct val="0"/>
              </a:spcBef>
              <a:spcAft>
                <a:spcPct val="0"/>
              </a:spcAft>
              <a:tabLst>
                <a:tab pos="12573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Look for patterns in the data. The sales triple each month.</a:t>
            </a:r>
          </a:p>
        </p:txBody>
      </p:sp>
    </p:spTree>
    <p:custDataLst>
      <p:tags r:id="rId1"/>
    </p:custDataLst>
    <p:extLst>
      <p:ext uri="{BB962C8B-B14F-4D97-AF65-F5344CB8AC3E}">
        <p14:creationId xmlns:p14="http://schemas.microsoft.com/office/powerpoint/2010/main" val="29911739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141">
                                            <p:txEl>
                                              <p:pRg st="1" end="1"/>
                                            </p:txEl>
                                          </p:spTgt>
                                        </p:tgtEl>
                                        <p:attrNameLst>
                                          <p:attrName>style.visibility</p:attrName>
                                        </p:attrNameLst>
                                      </p:cBhvr>
                                      <p:to>
                                        <p:strVal val="visible"/>
                                      </p:to>
                                    </p:set>
                                    <p:animEffect transition="in" filter="wipe(left)">
                                      <p:cBhvr>
                                        <p:cTn id="7" dur="500"/>
                                        <p:tgtEl>
                                          <p:spTgt spid="9114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144">
                                            <p:txEl>
                                              <p:pRg st="0" end="0"/>
                                            </p:txEl>
                                          </p:spTgt>
                                        </p:tgtEl>
                                        <p:attrNameLst>
                                          <p:attrName>style.visibility</p:attrName>
                                        </p:attrNameLst>
                                      </p:cBhvr>
                                      <p:to>
                                        <p:strVal val="visible"/>
                                      </p:to>
                                    </p:set>
                                    <p:animEffect transition="in" filter="wipe(left)">
                                      <p:cBhvr>
                                        <p:cTn id="12" dur="500"/>
                                        <p:tgtEl>
                                          <p:spTgt spid="9114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142">
                                            <p:txEl>
                                              <p:pRg st="0" end="0"/>
                                            </p:txEl>
                                          </p:spTgt>
                                        </p:tgtEl>
                                        <p:attrNameLst>
                                          <p:attrName>style.visibility</p:attrName>
                                        </p:attrNameLst>
                                      </p:cBhvr>
                                      <p:to>
                                        <p:strVal val="visible"/>
                                      </p:to>
                                    </p:set>
                                    <p:animEffect transition="in" filter="wipe(left)">
                                      <p:cBhvr>
                                        <p:cTn id="17" dur="500"/>
                                        <p:tgtEl>
                                          <p:spTgt spid="911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build="p" autoUpdateAnimBg="0" advAuto="0"/>
      <p:bldP spid="91142" grpId="0" build="p" autoUpdateAnimBg="0"/>
      <p:bldP spid="9114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Example 4</a:t>
            </a:r>
          </a:p>
        </p:txBody>
      </p:sp>
      <p:sp>
        <p:nvSpPr>
          <p:cNvPr id="93187"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Find Counterexamples</a:t>
            </a:r>
          </a:p>
        </p:txBody>
      </p:sp>
      <p:sp>
        <p:nvSpPr>
          <p:cNvPr id="93188" name="Rectangle 4"/>
          <p:cNvSpPr>
            <a:spLocks noChangeArrowheads="1"/>
          </p:cNvSpPr>
          <p:nvPr/>
        </p:nvSpPr>
        <p:spPr bwMode="auto">
          <a:xfrm>
            <a:off x="876300" y="1503363"/>
            <a:ext cx="7991475" cy="17351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E01B22"/>
                </a:solidFill>
              </a:rPr>
              <a:t>UNEMPLOYMENT</a:t>
            </a:r>
            <a:r>
              <a:rPr lang="en-US" sz="2400" b="1">
                <a:solidFill>
                  <a:srgbClr val="FFEB55"/>
                </a:solidFill>
              </a:rPr>
              <a:t>  </a:t>
            </a:r>
            <a:r>
              <a:rPr lang="en-US" sz="2400" b="1">
                <a:solidFill>
                  <a:srgbClr val="00539D"/>
                </a:solidFill>
              </a:rPr>
              <a:t>Based on the table showing unemployment rates for various counties in Texas, find a counterexample for the following statement. </a:t>
            </a:r>
            <a:r>
              <a:rPr lang="en-US" sz="2400" b="1" i="1">
                <a:solidFill>
                  <a:srgbClr val="00539D"/>
                </a:solidFill>
              </a:rPr>
              <a:t>The unemployment rate is highest in the cities with the most people.</a:t>
            </a:r>
            <a:endParaRPr lang="en-US" sz="2400" b="1">
              <a:solidFill>
                <a:srgbClr val="00539D"/>
              </a:solidFill>
            </a:endParaRPr>
          </a:p>
        </p:txBody>
      </p:sp>
      <p:pic>
        <p:nvPicPr>
          <p:cNvPr id="93189" name="Picture 5" descr="GEO02-0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355975"/>
            <a:ext cx="3602038" cy="30638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177553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188">
                                            <p:txEl>
                                              <p:pRg st="0" end="0"/>
                                            </p:txEl>
                                          </p:spTgt>
                                        </p:tgtEl>
                                        <p:attrNameLst>
                                          <p:attrName>style.visibility</p:attrName>
                                        </p:attrNameLst>
                                      </p:cBhvr>
                                      <p:to>
                                        <p:strVal val="visible"/>
                                      </p:to>
                                    </p:set>
                                    <p:animEffect transition="in" filter="wipe(left)">
                                      <p:cBhvr>
                                        <p:cTn id="7" dur="500"/>
                                        <p:tgtEl>
                                          <p:spTgt spid="93188">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93189"/>
                                        </p:tgtEl>
                                        <p:attrNameLst>
                                          <p:attrName>style.visibility</p:attrName>
                                        </p:attrNameLst>
                                      </p:cBhvr>
                                      <p:to>
                                        <p:strVal val="visible"/>
                                      </p:to>
                                    </p:set>
                                    <p:animEffect transition="in" filter="wipe(up)">
                                      <p:cBhvr>
                                        <p:cTn id="11" dur="500"/>
                                        <p:tgtEl>
                                          <p:spTgt spid="93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Example 4</a:t>
            </a:r>
          </a:p>
        </p:txBody>
      </p:sp>
      <p:sp>
        <p:nvSpPr>
          <p:cNvPr id="94212" name="Text Box 4"/>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Find Counterexamples</a:t>
            </a:r>
          </a:p>
        </p:txBody>
      </p:sp>
      <p:sp>
        <p:nvSpPr>
          <p:cNvPr id="94213" name="Rectangle 5"/>
          <p:cNvSpPr>
            <a:spLocks noChangeArrowheads="1"/>
          </p:cNvSpPr>
          <p:nvPr/>
        </p:nvSpPr>
        <p:spPr bwMode="auto">
          <a:xfrm>
            <a:off x="838200" y="1503363"/>
            <a:ext cx="7848600" cy="20637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a:solidFill>
                  <a:srgbClr val="000000"/>
                </a:solidFill>
              </a:rPr>
              <a:t>Examine the data in the table. Find two cities such that the population of the first is greater than the population of the second, while the unemployment rate of the first is less than the unemployment rate of the second. El Paso has a greater population than Maverick, while El Paso has a lower unemployment rate than Maverick.</a:t>
            </a:r>
          </a:p>
        </p:txBody>
      </p:sp>
      <p:sp>
        <p:nvSpPr>
          <p:cNvPr id="94214" name="Rectangle 6"/>
          <p:cNvSpPr>
            <a:spLocks noChangeArrowheads="1"/>
          </p:cNvSpPr>
          <p:nvPr/>
        </p:nvSpPr>
        <p:spPr bwMode="auto">
          <a:xfrm>
            <a:off x="495300" y="4648200"/>
            <a:ext cx="83343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	</a:t>
            </a:r>
            <a:r>
              <a:rPr lang="en-US" sz="2400">
                <a:solidFill>
                  <a:srgbClr val="E01B22"/>
                </a:solidFill>
              </a:rPr>
              <a:t>Maverick has only 50,436 people in its population, and it has a higher rate of unemployment than El Paso, which has 713,126 people in its population.</a:t>
            </a:r>
          </a:p>
        </p:txBody>
      </p:sp>
    </p:spTree>
    <p:custDataLst>
      <p:tags r:id="rId1"/>
    </p:custDataLst>
    <p:extLst>
      <p:ext uri="{BB962C8B-B14F-4D97-AF65-F5344CB8AC3E}">
        <p14:creationId xmlns:p14="http://schemas.microsoft.com/office/powerpoint/2010/main" val="15513238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213">
                                            <p:txEl>
                                              <p:pRg st="0" end="0"/>
                                            </p:txEl>
                                          </p:spTgt>
                                        </p:tgtEl>
                                        <p:attrNameLst>
                                          <p:attrName>style.visibility</p:attrName>
                                        </p:attrNameLst>
                                      </p:cBhvr>
                                      <p:to>
                                        <p:strVal val="visible"/>
                                      </p:to>
                                    </p:set>
                                    <p:animEffect transition="in" filter="wipe(left)">
                                      <p:cBhvr>
                                        <p:cTn id="7" dur="500"/>
                                        <p:tgtEl>
                                          <p:spTgt spid="942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4">
                                            <p:txEl>
                                              <p:pRg st="0" end="0"/>
                                            </p:txEl>
                                          </p:spTgt>
                                        </p:tgtEl>
                                        <p:attrNameLst>
                                          <p:attrName>style.visibility</p:attrName>
                                        </p:attrNameLst>
                                      </p:cBhvr>
                                      <p:to>
                                        <p:strVal val="visible"/>
                                      </p:to>
                                    </p:set>
                                    <p:animEffect transition="in" filter="wipe(left)">
                                      <p:cBhvr>
                                        <p:cTn id="12" dur="500"/>
                                        <p:tgtEl>
                                          <p:spTgt spid="942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build="p" autoUpdateAnimBg="0" advAuto="0"/>
      <p:bldP spid="9421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16739" name="TPQuestion"/>
          <p:cNvSpPr>
            <a:spLocks noGrp="1" noChangeArrowheads="1"/>
          </p:cNvSpPr>
          <p:nvPr>
            <p:ph type="title"/>
          </p:nvPr>
        </p:nvSpPr>
        <p:spPr/>
        <p:txBody>
          <a:bodyPr/>
          <a:lstStyle/>
          <a:p>
            <a:r>
              <a:rPr lang="en-US"/>
              <a:t>Example 4</a:t>
            </a:r>
          </a:p>
        </p:txBody>
      </p:sp>
      <p:sp>
        <p:nvSpPr>
          <p:cNvPr id="116743" name="Oval 7"/>
          <p:cNvSpPr>
            <a:spLocks noChangeArrowheads="1"/>
          </p:cNvSpPr>
          <p:nvPr/>
        </p:nvSpPr>
        <p:spPr bwMode="auto">
          <a:xfrm>
            <a:off x="939800" y="6015038"/>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6744"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6745"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16746" name="Rectangle 10"/>
          <p:cNvSpPr>
            <a:spLocks noChangeArrowheads="1"/>
          </p:cNvSpPr>
          <p:nvPr/>
        </p:nvSpPr>
        <p:spPr bwMode="auto">
          <a:xfrm>
            <a:off x="876300" y="1503363"/>
            <a:ext cx="5067300" cy="33877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000" b="1">
                <a:solidFill>
                  <a:srgbClr val="E01B22"/>
                </a:solidFill>
              </a:rPr>
              <a:t>DRIVING</a:t>
            </a:r>
            <a:r>
              <a:rPr lang="en-US" sz="2000" b="1">
                <a:solidFill>
                  <a:srgbClr val="FFEB55"/>
                </a:solidFill>
              </a:rPr>
              <a:t>  </a:t>
            </a:r>
            <a:r>
              <a:rPr lang="en-US" sz="2000" b="1">
                <a:solidFill>
                  <a:srgbClr val="00539D"/>
                </a:solidFill>
              </a:rPr>
              <a:t>This table shows selected states, the 2000 population of each state, and the number of people per 1000 residents who are licensed drivers in each state. Based on the table, which two states could be used as a counterexample for the following statement?</a:t>
            </a:r>
            <a:br>
              <a:rPr lang="en-US" sz="2000" b="1">
                <a:solidFill>
                  <a:srgbClr val="00539D"/>
                </a:solidFill>
              </a:rPr>
            </a:br>
            <a:r>
              <a:rPr lang="en-US" sz="2000" b="1">
                <a:solidFill>
                  <a:srgbClr val="00539D"/>
                </a:solidFill>
              </a:rPr>
              <a:t> </a:t>
            </a:r>
            <a:br>
              <a:rPr lang="en-US" sz="2000" b="1">
                <a:solidFill>
                  <a:srgbClr val="00539D"/>
                </a:solidFill>
              </a:rPr>
            </a:br>
            <a:r>
              <a:rPr lang="en-US" sz="2000" b="1" i="1">
                <a:solidFill>
                  <a:srgbClr val="00539D"/>
                </a:solidFill>
              </a:rPr>
              <a:t>The greater the population of a state, the lower the number of drivers per 1000 residents.</a:t>
            </a:r>
          </a:p>
        </p:txBody>
      </p:sp>
      <p:sp>
        <p:nvSpPr>
          <p:cNvPr id="116747" name="c"/>
          <p:cNvSpPr>
            <a:spLocks noChangeArrowheads="1"/>
          </p:cNvSpPr>
          <p:nvPr>
            <p:custDataLst>
              <p:tags r:id="rId3"/>
            </p:custDataLst>
          </p:nvPr>
        </p:nvSpPr>
        <p:spPr bwMode="auto">
          <a:xfrm>
            <a:off x="990600" y="4894263"/>
            <a:ext cx="48958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20000"/>
              </a:spcBef>
              <a:spcAft>
                <a:spcPct val="20000"/>
              </a:spcAft>
              <a:buClr>
                <a:srgbClr val="00539D"/>
              </a:buClr>
            </a:pPr>
            <a:r>
              <a:rPr lang="pt-BR" sz="2000" b="1">
                <a:solidFill>
                  <a:srgbClr val="00539D"/>
                </a:solidFill>
                <a:sym typeface="Symbol" pitchFamily="18" charset="2"/>
              </a:rPr>
              <a:t>A.</a:t>
            </a:r>
            <a:r>
              <a:rPr lang="pt-BR" sz="2000" b="1">
                <a:solidFill>
                  <a:srgbClr val="000000"/>
                </a:solidFill>
                <a:sym typeface="Symbol" pitchFamily="18" charset="2"/>
              </a:rPr>
              <a:t>	Texas and California</a:t>
            </a:r>
          </a:p>
          <a:p>
            <a:pPr marL="533400" indent="-533400" fontAlgn="base">
              <a:lnSpc>
                <a:spcPct val="90000"/>
              </a:lnSpc>
              <a:spcBef>
                <a:spcPct val="20000"/>
              </a:spcBef>
              <a:spcAft>
                <a:spcPct val="20000"/>
              </a:spcAft>
              <a:buClr>
                <a:srgbClr val="00539D"/>
              </a:buClr>
            </a:pPr>
            <a:r>
              <a:rPr lang="pt-BR" sz="2000" b="1">
                <a:solidFill>
                  <a:srgbClr val="00539D"/>
                </a:solidFill>
                <a:sym typeface="Symbol" pitchFamily="18" charset="2"/>
              </a:rPr>
              <a:t>B.</a:t>
            </a:r>
            <a:r>
              <a:rPr lang="pt-BR" sz="2000" b="1">
                <a:solidFill>
                  <a:srgbClr val="000000"/>
                </a:solidFill>
                <a:sym typeface="Symbol" pitchFamily="18" charset="2"/>
              </a:rPr>
              <a:t>	Vermont and Texas</a:t>
            </a:r>
          </a:p>
          <a:p>
            <a:pPr marL="533400" indent="-533400" fontAlgn="base">
              <a:lnSpc>
                <a:spcPct val="90000"/>
              </a:lnSpc>
              <a:spcBef>
                <a:spcPct val="20000"/>
              </a:spcBef>
              <a:spcAft>
                <a:spcPct val="20000"/>
              </a:spcAft>
              <a:buClr>
                <a:srgbClr val="00539D"/>
              </a:buClr>
            </a:pPr>
            <a:r>
              <a:rPr lang="pt-BR" sz="2000" b="1">
                <a:solidFill>
                  <a:srgbClr val="00539D"/>
                </a:solidFill>
                <a:sym typeface="Symbol" pitchFamily="18" charset="2"/>
              </a:rPr>
              <a:t>C.</a:t>
            </a:r>
            <a:r>
              <a:rPr lang="pt-BR" sz="2000" b="1">
                <a:solidFill>
                  <a:srgbClr val="000000"/>
                </a:solidFill>
                <a:sym typeface="Symbol" pitchFamily="18" charset="2"/>
              </a:rPr>
              <a:t>	Wisconsin and West Virginia</a:t>
            </a:r>
          </a:p>
          <a:p>
            <a:pPr marL="533400" indent="-533400" fontAlgn="base">
              <a:lnSpc>
                <a:spcPct val="90000"/>
              </a:lnSpc>
              <a:spcBef>
                <a:spcPct val="20000"/>
              </a:spcBef>
              <a:spcAft>
                <a:spcPct val="20000"/>
              </a:spcAft>
              <a:buClr>
                <a:srgbClr val="00539D"/>
              </a:buClr>
            </a:pPr>
            <a:r>
              <a:rPr lang="pt-BR" sz="2000" b="1">
                <a:solidFill>
                  <a:srgbClr val="00539D"/>
                </a:solidFill>
                <a:sym typeface="Symbol" pitchFamily="18" charset="2"/>
              </a:rPr>
              <a:t>D.</a:t>
            </a:r>
            <a:r>
              <a:rPr lang="pt-BR" sz="2000" b="1">
                <a:solidFill>
                  <a:srgbClr val="000000"/>
                </a:solidFill>
                <a:sym typeface="Symbol" pitchFamily="18" charset="2"/>
              </a:rPr>
              <a:t>	Alabama and West Virginia</a:t>
            </a:r>
          </a:p>
        </p:txBody>
      </p:sp>
      <p:pic>
        <p:nvPicPr>
          <p:cNvPr id="116748" name="Picture 12" descr="GEO02-01-03-Y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1390650"/>
            <a:ext cx="2743200" cy="18732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33490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6744"/>
                                        </p:tgtEl>
                                        <p:attrNameLst>
                                          <p:attrName>style.visibility</p:attrName>
                                        </p:attrNameLst>
                                      </p:cBhvr>
                                      <p:to>
                                        <p:strVal val="visible"/>
                                      </p:to>
                                    </p:set>
                                    <p:animEffect transition="in" filter="wipe(left)">
                                      <p:cBhvr>
                                        <p:cTn id="7" dur="500"/>
                                        <p:tgtEl>
                                          <p:spTgt spid="11674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6745"/>
                                        </p:tgtEl>
                                        <p:attrNameLst>
                                          <p:attrName>style.visibility</p:attrName>
                                        </p:attrNameLst>
                                      </p:cBhvr>
                                      <p:to>
                                        <p:strVal val="visible"/>
                                      </p:to>
                                    </p:set>
                                    <p:animEffect transition="in" filter="dissolve">
                                      <p:cBhvr>
                                        <p:cTn id="11" dur="500"/>
                                        <p:tgtEl>
                                          <p:spTgt spid="11674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6746">
                                            <p:txEl>
                                              <p:pRg st="0" end="0"/>
                                            </p:txEl>
                                          </p:spTgt>
                                        </p:tgtEl>
                                        <p:attrNameLst>
                                          <p:attrName>style.visibility</p:attrName>
                                        </p:attrNameLst>
                                      </p:cBhvr>
                                      <p:to>
                                        <p:strVal val="visible"/>
                                      </p:to>
                                    </p:set>
                                    <p:animEffect transition="in" filter="wipe(left)">
                                      <p:cBhvr>
                                        <p:cTn id="15" dur="500"/>
                                        <p:tgtEl>
                                          <p:spTgt spid="116746">
                                            <p:txEl>
                                              <p:pRg st="0" end="0"/>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6748"/>
                                        </p:tgtEl>
                                        <p:attrNameLst>
                                          <p:attrName>style.visibility</p:attrName>
                                        </p:attrNameLst>
                                      </p:cBhvr>
                                      <p:to>
                                        <p:strVal val="visible"/>
                                      </p:to>
                                    </p:set>
                                    <p:animEffect transition="in" filter="wipe(up)">
                                      <p:cBhvr>
                                        <p:cTn id="19" dur="500"/>
                                        <p:tgtEl>
                                          <p:spTgt spid="116748"/>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6747"/>
                                        </p:tgtEl>
                                        <p:attrNameLst>
                                          <p:attrName>style.visibility</p:attrName>
                                        </p:attrNameLst>
                                      </p:cBhvr>
                                      <p:to>
                                        <p:strVal val="visible"/>
                                      </p:to>
                                    </p:set>
                                    <p:animEffect transition="in" filter="wipe(left)">
                                      <p:cBhvr>
                                        <p:cTn id="23" dur="500"/>
                                        <p:tgtEl>
                                          <p:spTgt spid="1167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16743"/>
                                        </p:tgtEl>
                                        <p:attrNameLst>
                                          <p:attrName>style.visibility</p:attrName>
                                        </p:attrNameLst>
                                      </p:cBhvr>
                                      <p:to>
                                        <p:strVal val="visible"/>
                                      </p:to>
                                    </p:set>
                                    <p:animEffect transition="in" filter="wipe(down)">
                                      <p:cBhvr>
                                        <p:cTn id="28" dur="580">
                                          <p:stCondLst>
                                            <p:cond delay="0"/>
                                          </p:stCondLst>
                                        </p:cTn>
                                        <p:tgtEl>
                                          <p:spTgt spid="116743"/>
                                        </p:tgtEl>
                                      </p:cBhvr>
                                    </p:animEffect>
                                    <p:anim calcmode="lin" valueType="num">
                                      <p:cBhvr>
                                        <p:cTn id="29" dur="1822" tmFilter="0,0; 0.14,0.36; 0.43,0.73; 0.71,0.91; 1.0,1.0">
                                          <p:stCondLst>
                                            <p:cond delay="0"/>
                                          </p:stCondLst>
                                        </p:cTn>
                                        <p:tgtEl>
                                          <p:spTgt spid="1167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67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67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67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6743"/>
                                        </p:tgtEl>
                                        <p:attrNameLst>
                                          <p:attrName>ppt_y</p:attrName>
                                        </p:attrNameLst>
                                      </p:cBhvr>
                                      <p:tavLst>
                                        <p:tav tm="0" fmla="#ppt_y-sin(pi*$)/81">
                                          <p:val>
                                            <p:fltVal val="0"/>
                                          </p:val>
                                        </p:tav>
                                        <p:tav tm="100000">
                                          <p:val>
                                            <p:fltVal val="1"/>
                                          </p:val>
                                        </p:tav>
                                      </p:tavLst>
                                    </p:anim>
                                    <p:animScale>
                                      <p:cBhvr>
                                        <p:cTn id="34" dur="26">
                                          <p:stCondLst>
                                            <p:cond delay="650"/>
                                          </p:stCondLst>
                                        </p:cTn>
                                        <p:tgtEl>
                                          <p:spTgt spid="116743"/>
                                        </p:tgtEl>
                                      </p:cBhvr>
                                      <p:to x="100000" y="60000"/>
                                    </p:animScale>
                                    <p:animScale>
                                      <p:cBhvr>
                                        <p:cTn id="35" dur="166" decel="50000">
                                          <p:stCondLst>
                                            <p:cond delay="676"/>
                                          </p:stCondLst>
                                        </p:cTn>
                                        <p:tgtEl>
                                          <p:spTgt spid="116743"/>
                                        </p:tgtEl>
                                      </p:cBhvr>
                                      <p:to x="100000" y="100000"/>
                                    </p:animScale>
                                    <p:animScale>
                                      <p:cBhvr>
                                        <p:cTn id="36" dur="26">
                                          <p:stCondLst>
                                            <p:cond delay="1312"/>
                                          </p:stCondLst>
                                        </p:cTn>
                                        <p:tgtEl>
                                          <p:spTgt spid="116743"/>
                                        </p:tgtEl>
                                      </p:cBhvr>
                                      <p:to x="100000" y="80000"/>
                                    </p:animScale>
                                    <p:animScale>
                                      <p:cBhvr>
                                        <p:cTn id="37" dur="166" decel="50000">
                                          <p:stCondLst>
                                            <p:cond delay="1338"/>
                                          </p:stCondLst>
                                        </p:cTn>
                                        <p:tgtEl>
                                          <p:spTgt spid="116743"/>
                                        </p:tgtEl>
                                      </p:cBhvr>
                                      <p:to x="100000" y="100000"/>
                                    </p:animScale>
                                    <p:animScale>
                                      <p:cBhvr>
                                        <p:cTn id="38" dur="26">
                                          <p:stCondLst>
                                            <p:cond delay="1642"/>
                                          </p:stCondLst>
                                        </p:cTn>
                                        <p:tgtEl>
                                          <p:spTgt spid="116743"/>
                                        </p:tgtEl>
                                      </p:cBhvr>
                                      <p:to x="100000" y="90000"/>
                                    </p:animScale>
                                    <p:animScale>
                                      <p:cBhvr>
                                        <p:cTn id="39" dur="166" decel="50000">
                                          <p:stCondLst>
                                            <p:cond delay="1668"/>
                                          </p:stCondLst>
                                        </p:cTn>
                                        <p:tgtEl>
                                          <p:spTgt spid="116743"/>
                                        </p:tgtEl>
                                      </p:cBhvr>
                                      <p:to x="100000" y="100000"/>
                                    </p:animScale>
                                    <p:animScale>
                                      <p:cBhvr>
                                        <p:cTn id="40" dur="26">
                                          <p:stCondLst>
                                            <p:cond delay="1808"/>
                                          </p:stCondLst>
                                        </p:cTn>
                                        <p:tgtEl>
                                          <p:spTgt spid="116743"/>
                                        </p:tgtEl>
                                      </p:cBhvr>
                                      <p:to x="100000" y="95000"/>
                                    </p:animScale>
                                    <p:animScale>
                                      <p:cBhvr>
                                        <p:cTn id="41" dur="166" decel="50000">
                                          <p:stCondLst>
                                            <p:cond delay="1834"/>
                                          </p:stCondLst>
                                        </p:cTn>
                                        <p:tgtEl>
                                          <p:spTgt spid="1167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animBg="1"/>
      <p:bldP spid="116746" grpId="0" build="p" autoUpdateAnimBg="0" advAuto="0"/>
      <p:bldP spid="11674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End of the Lesson</a:t>
            </a:r>
          </a:p>
        </p:txBody>
      </p:sp>
    </p:spTree>
    <p:custDataLst>
      <p:tags r:id="rId1"/>
    </p:custDataLst>
    <p:extLst>
      <p:ext uri="{BB962C8B-B14F-4D97-AF65-F5344CB8AC3E}">
        <p14:creationId xmlns:p14="http://schemas.microsoft.com/office/powerpoint/2010/main" val="4083810574"/>
      </p:ext>
    </p:extLst>
  </p:cSld>
  <p:clrMapOvr>
    <a:masterClrMapping/>
  </p:clrMapOvr>
  <p:transition advClick="0">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Then/Now</a:t>
            </a:r>
          </a:p>
        </p:txBody>
      </p:sp>
      <p:pic>
        <p:nvPicPr>
          <p:cNvPr id="4102" name="Picture 6" descr="T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74295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4105" name="Text Box 9"/>
          <p:cNvSpPr txBox="1">
            <a:spLocks noChangeArrowheads="1"/>
          </p:cNvSpPr>
          <p:nvPr/>
        </p:nvSpPr>
        <p:spPr bwMode="auto">
          <a:xfrm>
            <a:off x="812800" y="1828800"/>
            <a:ext cx="7620000"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20000"/>
              </a:spcBef>
              <a:spcAft>
                <a:spcPct val="20000"/>
              </a:spcAft>
            </a:pPr>
            <a:r>
              <a:rPr lang="en-US" sz="2800">
                <a:solidFill>
                  <a:srgbClr val="000000"/>
                </a:solidFill>
              </a:rPr>
              <a:t>You used data to find patterns and make predictions.</a:t>
            </a:r>
          </a:p>
        </p:txBody>
      </p:sp>
      <p:pic>
        <p:nvPicPr>
          <p:cNvPr id="4108" name="Picture 12" descr="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304800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4109" name="Text Box 13"/>
          <p:cNvSpPr txBox="1">
            <a:spLocks noChangeArrowheads="1"/>
          </p:cNvSpPr>
          <p:nvPr/>
        </p:nvSpPr>
        <p:spPr bwMode="auto">
          <a:xfrm>
            <a:off x="812800" y="4057650"/>
            <a:ext cx="7620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000000"/>
                </a:solidFill>
              </a:rPr>
              <a:t>Make conjectures based on inductive reasoning.</a:t>
            </a:r>
          </a:p>
        </p:txBody>
      </p:sp>
      <p:sp>
        <p:nvSpPr>
          <p:cNvPr id="4110" name="Text Box 14"/>
          <p:cNvSpPr txBox="1">
            <a:spLocks noChangeArrowheads="1"/>
          </p:cNvSpPr>
          <p:nvPr/>
        </p:nvSpPr>
        <p:spPr bwMode="auto">
          <a:xfrm>
            <a:off x="812800" y="5086350"/>
            <a:ext cx="7620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000000"/>
                </a:solidFill>
              </a:rPr>
              <a:t>Find counterexamples.</a:t>
            </a:r>
          </a:p>
        </p:txBody>
      </p:sp>
    </p:spTree>
    <p:custDataLst>
      <p:tags r:id="rId1"/>
    </p:custDataLst>
    <p:extLst>
      <p:ext uri="{BB962C8B-B14F-4D97-AF65-F5344CB8AC3E}">
        <p14:creationId xmlns:p14="http://schemas.microsoft.com/office/powerpoint/2010/main" val="13035527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105">
                                            <p:txEl>
                                              <p:charRg st="4294967295" end="4294967295"/>
                                            </p:txEl>
                                          </p:spTgt>
                                        </p:tgtEl>
                                        <p:attrNameLst>
                                          <p:attrName>style.visibility</p:attrName>
                                        </p:attrNameLst>
                                      </p:cBhvr>
                                      <p:to>
                                        <p:strVal val="visible"/>
                                      </p:to>
                                    </p:set>
                                    <p:animEffect transition="in" filter="wipe(left)">
                                      <p:cBhvr>
                                        <p:cTn id="11" dur="500"/>
                                        <p:tgtEl>
                                          <p:spTgt spid="4105">
                                            <p:txEl>
                                              <p:charRg st="4294967295" end="4294967295"/>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108"/>
                                        </p:tgtEl>
                                        <p:attrNameLst>
                                          <p:attrName>style.visibility</p:attrName>
                                        </p:attrNameLst>
                                      </p:cBhvr>
                                      <p:to>
                                        <p:strVal val="visible"/>
                                      </p:to>
                                    </p:set>
                                    <p:animEffect transition="in" filter="wipe(left)">
                                      <p:cBhvr>
                                        <p:cTn id="16" dur="500"/>
                                        <p:tgtEl>
                                          <p:spTgt spid="4108"/>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4109">
                                            <p:txEl>
                                              <p:charRg st="4294967295" end="4294967295"/>
                                            </p:txEl>
                                          </p:spTgt>
                                        </p:tgtEl>
                                        <p:attrNameLst>
                                          <p:attrName>style.visibility</p:attrName>
                                        </p:attrNameLst>
                                      </p:cBhvr>
                                      <p:to>
                                        <p:strVal val="visible"/>
                                      </p:to>
                                    </p:set>
                                    <p:animEffect transition="in" filter="wipe(left)">
                                      <p:cBhvr>
                                        <p:cTn id="20" dur="500"/>
                                        <p:tgtEl>
                                          <p:spTgt spid="4109">
                                            <p:txEl>
                                              <p:charRg st="4294967295" end="429496729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10">
                                            <p:txEl>
                                              <p:pRg st="0" end="0"/>
                                            </p:txEl>
                                          </p:spTgt>
                                        </p:tgtEl>
                                        <p:attrNameLst>
                                          <p:attrName>style.visibility</p:attrName>
                                        </p:attrNameLst>
                                      </p:cBhvr>
                                      <p:to>
                                        <p:strVal val="visible"/>
                                      </p:to>
                                    </p:set>
                                    <p:animEffect transition="in" filter="wipe(left)">
                                      <p:cBhvr>
                                        <p:cTn id="25" dur="500"/>
                                        <p:tgtEl>
                                          <p:spTgt spid="4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Vocabulary</a:t>
            </a:r>
          </a:p>
        </p:txBody>
      </p:sp>
      <p:pic>
        <p:nvPicPr>
          <p:cNvPr id="88069" name="Picture 5" descr="New Voc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74295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88072" name="Text Box 8"/>
          <p:cNvSpPr txBox="1">
            <a:spLocks noChangeArrowheads="1"/>
          </p:cNvSpPr>
          <p:nvPr/>
        </p:nvSpPr>
        <p:spPr bwMode="auto">
          <a:xfrm>
            <a:off x="812800" y="1828800"/>
            <a:ext cx="7620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000000"/>
                </a:solidFill>
              </a:rPr>
              <a:t>inductive reasoning</a:t>
            </a:r>
          </a:p>
        </p:txBody>
      </p:sp>
      <p:sp>
        <p:nvSpPr>
          <p:cNvPr id="88073" name="Text Box 9"/>
          <p:cNvSpPr txBox="1">
            <a:spLocks noChangeArrowheads="1"/>
          </p:cNvSpPr>
          <p:nvPr/>
        </p:nvSpPr>
        <p:spPr bwMode="auto">
          <a:xfrm>
            <a:off x="812800" y="2471738"/>
            <a:ext cx="76200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000000"/>
                </a:solidFill>
              </a:rPr>
              <a:t>conjecture</a:t>
            </a:r>
          </a:p>
          <a:p>
            <a:pPr fontAlgn="base">
              <a:lnSpc>
                <a:spcPct val="90000"/>
              </a:lnSpc>
              <a:spcBef>
                <a:spcPct val="30000"/>
              </a:spcBef>
              <a:spcAft>
                <a:spcPct val="30000"/>
              </a:spcAft>
              <a:buFontTx/>
              <a:buChar char="•"/>
            </a:pPr>
            <a:r>
              <a:rPr lang="en-US" sz="2800">
                <a:solidFill>
                  <a:srgbClr val="000000"/>
                </a:solidFill>
              </a:rPr>
              <a:t>counterexample</a:t>
            </a:r>
          </a:p>
        </p:txBody>
      </p:sp>
    </p:spTree>
    <p:custDataLst>
      <p:tags r:id="rId1"/>
    </p:custDataLst>
    <p:extLst>
      <p:ext uri="{BB962C8B-B14F-4D97-AF65-F5344CB8AC3E}">
        <p14:creationId xmlns:p14="http://schemas.microsoft.com/office/powerpoint/2010/main" val="35361360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wipe(left)">
                                      <p:cBhvr>
                                        <p:cTn id="7" dur="500"/>
                                        <p:tgtEl>
                                          <p:spTgt spid="8806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8072">
                                            <p:txEl>
                                              <p:charRg st="4294967295" end="4294967295"/>
                                            </p:txEl>
                                          </p:spTgt>
                                        </p:tgtEl>
                                        <p:attrNameLst>
                                          <p:attrName>style.visibility</p:attrName>
                                        </p:attrNameLst>
                                      </p:cBhvr>
                                      <p:to>
                                        <p:strVal val="visible"/>
                                      </p:to>
                                    </p:set>
                                    <p:animEffect transition="in" filter="wipe(left)">
                                      <p:cBhvr>
                                        <p:cTn id="11" dur="500"/>
                                        <p:tgtEl>
                                          <p:spTgt spid="88072">
                                            <p:txEl>
                                              <p:charRg st="4294967295" end="4294967295"/>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8073">
                                            <p:txEl>
                                              <p:pRg st="0" end="0"/>
                                            </p:txEl>
                                          </p:spTgt>
                                        </p:tgtEl>
                                        <p:attrNameLst>
                                          <p:attrName>style.visibility</p:attrName>
                                        </p:attrNameLst>
                                      </p:cBhvr>
                                      <p:to>
                                        <p:strVal val="visible"/>
                                      </p:to>
                                    </p:set>
                                    <p:animEffect transition="in" filter="wipe(left)">
                                      <p:cBhvr>
                                        <p:cTn id="16" dur="500"/>
                                        <p:tgtEl>
                                          <p:spTgt spid="8807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8073">
                                            <p:txEl>
                                              <p:pRg st="1" end="1"/>
                                            </p:txEl>
                                          </p:spTgt>
                                        </p:tgtEl>
                                        <p:attrNameLst>
                                          <p:attrName>style.visibility</p:attrName>
                                        </p:attrNameLst>
                                      </p:cBhvr>
                                      <p:to>
                                        <p:strVal val="visible"/>
                                      </p:to>
                                    </p:set>
                                    <p:animEffect transition="in" filter="wipe(left)">
                                      <p:cBhvr>
                                        <p:cTn id="21" dur="500"/>
                                        <p:tgtEl>
                                          <p:spTgt spid="880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Example 1</a:t>
            </a:r>
          </a:p>
        </p:txBody>
      </p:sp>
      <p:sp>
        <p:nvSpPr>
          <p:cNvPr id="5131" name="Text Box 11"/>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Patterns and Conjecture</a:t>
            </a:r>
          </a:p>
        </p:txBody>
      </p:sp>
      <p:sp>
        <p:nvSpPr>
          <p:cNvPr id="5903" name="Rectangle 783"/>
          <p:cNvSpPr>
            <a:spLocks noChangeArrowheads="1"/>
          </p:cNvSpPr>
          <p:nvPr/>
        </p:nvSpPr>
        <p:spPr bwMode="auto">
          <a:xfrm>
            <a:off x="876300" y="1503363"/>
            <a:ext cx="7705725" cy="10779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b="1">
                <a:solidFill>
                  <a:srgbClr val="E01B22"/>
                </a:solidFill>
              </a:rPr>
              <a:t>A.</a:t>
            </a:r>
            <a:r>
              <a:rPr lang="en-US" sz="2400" b="1">
                <a:solidFill>
                  <a:srgbClr val="00539D"/>
                </a:solidFill>
              </a:rPr>
              <a:t> Write a conjecture that describes the pattern </a:t>
            </a:r>
            <a:br>
              <a:rPr lang="en-US" sz="2400" b="1">
                <a:solidFill>
                  <a:srgbClr val="00539D"/>
                </a:solidFill>
              </a:rPr>
            </a:br>
            <a:r>
              <a:rPr lang="en-US" sz="2400" b="1">
                <a:solidFill>
                  <a:srgbClr val="00539D"/>
                </a:solidFill>
              </a:rPr>
              <a:t>2, 4, 12, 48, 240. Then use your conjecture to find the next item in the sequence.</a:t>
            </a:r>
          </a:p>
        </p:txBody>
      </p:sp>
      <p:sp>
        <p:nvSpPr>
          <p:cNvPr id="5904" name="Text Box 784"/>
          <p:cNvSpPr txBox="1">
            <a:spLocks noChangeArrowheads="1"/>
          </p:cNvSpPr>
          <p:nvPr/>
        </p:nvSpPr>
        <p:spPr bwMode="auto">
          <a:xfrm>
            <a:off x="533400" y="2590800"/>
            <a:ext cx="7831138"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a:tabLst>
                <a:tab pos="1885950" algn="l"/>
              </a:tabLst>
              <a:defRPr>
                <a:solidFill>
                  <a:schemeClr val="tx1"/>
                </a:solidFill>
                <a:latin typeface="Arial" charset="0"/>
              </a:defRPr>
            </a:lvl1pPr>
            <a:lvl2pPr marL="1489075">
              <a:tabLst>
                <a:tab pos="1885950" algn="l"/>
              </a:tabLst>
              <a:defRPr>
                <a:solidFill>
                  <a:schemeClr val="tx1"/>
                </a:solidFill>
                <a:latin typeface="Arial" charset="0"/>
              </a:defRPr>
            </a:lvl2pPr>
            <a:lvl3pPr marL="1603375">
              <a:tabLst>
                <a:tab pos="1885950" algn="l"/>
              </a:tabLst>
              <a:defRPr>
                <a:solidFill>
                  <a:schemeClr val="tx1"/>
                </a:solidFill>
                <a:latin typeface="Arial" charset="0"/>
              </a:defRPr>
            </a:lvl3pPr>
            <a:lvl4pPr marL="1717675">
              <a:tabLst>
                <a:tab pos="1885950" algn="l"/>
              </a:tabLst>
              <a:defRPr>
                <a:solidFill>
                  <a:schemeClr val="tx1"/>
                </a:solidFill>
                <a:latin typeface="Arial" charset="0"/>
              </a:defRPr>
            </a:lvl4pPr>
            <a:lvl5pPr marL="1831975">
              <a:tabLst>
                <a:tab pos="1885950" algn="l"/>
              </a:tabLst>
              <a:defRPr>
                <a:solidFill>
                  <a:schemeClr val="tx1"/>
                </a:solidFill>
                <a:latin typeface="Arial" charset="0"/>
              </a:defRPr>
            </a:lvl5pPr>
            <a:lvl6pPr marL="2289175" fontAlgn="base">
              <a:spcBef>
                <a:spcPct val="0"/>
              </a:spcBef>
              <a:spcAft>
                <a:spcPct val="0"/>
              </a:spcAft>
              <a:tabLst>
                <a:tab pos="1885950" algn="l"/>
              </a:tabLst>
              <a:defRPr>
                <a:solidFill>
                  <a:schemeClr val="tx1"/>
                </a:solidFill>
                <a:latin typeface="Arial" charset="0"/>
              </a:defRPr>
            </a:lvl6pPr>
            <a:lvl7pPr marL="2746375" fontAlgn="base">
              <a:spcBef>
                <a:spcPct val="0"/>
              </a:spcBef>
              <a:spcAft>
                <a:spcPct val="0"/>
              </a:spcAft>
              <a:tabLst>
                <a:tab pos="1885950" algn="l"/>
              </a:tabLst>
              <a:defRPr>
                <a:solidFill>
                  <a:schemeClr val="tx1"/>
                </a:solidFill>
                <a:latin typeface="Arial" charset="0"/>
              </a:defRPr>
            </a:lvl7pPr>
            <a:lvl8pPr marL="3203575" fontAlgn="base">
              <a:spcBef>
                <a:spcPct val="0"/>
              </a:spcBef>
              <a:spcAft>
                <a:spcPct val="0"/>
              </a:spcAft>
              <a:tabLst>
                <a:tab pos="1885950" algn="l"/>
              </a:tabLst>
              <a:defRPr>
                <a:solidFill>
                  <a:schemeClr val="tx1"/>
                </a:solidFill>
                <a:latin typeface="Arial" charset="0"/>
              </a:defRPr>
            </a:lvl8pPr>
            <a:lvl9pPr marL="3660775" fontAlgn="base">
              <a:spcBef>
                <a:spcPct val="0"/>
              </a:spcBef>
              <a:spcAft>
                <a:spcPct val="0"/>
              </a:spcAft>
              <a:tabLst>
                <a:tab pos="188595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00539D"/>
                </a:solidFill>
              </a:rPr>
              <a:t>Step 1</a:t>
            </a:r>
            <a:r>
              <a:rPr lang="en-US" sz="2400">
                <a:solidFill>
                  <a:srgbClr val="000000"/>
                </a:solidFill>
              </a:rPr>
              <a:t>	Look for a pattern.</a:t>
            </a:r>
          </a:p>
        </p:txBody>
      </p:sp>
      <p:sp>
        <p:nvSpPr>
          <p:cNvPr id="5905" name="Text Box 785"/>
          <p:cNvSpPr txBox="1">
            <a:spLocks noChangeArrowheads="1"/>
          </p:cNvSpPr>
          <p:nvPr/>
        </p:nvSpPr>
        <p:spPr bwMode="auto">
          <a:xfrm>
            <a:off x="2112963" y="2971800"/>
            <a:ext cx="6878637"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a:tabLst>
                <a:tab pos="1600200" algn="l"/>
                <a:tab pos="2857500" algn="l"/>
                <a:tab pos="4286250" algn="l"/>
                <a:tab pos="5715000" algn="l"/>
              </a:tabLst>
              <a:defRPr>
                <a:solidFill>
                  <a:schemeClr val="tx1"/>
                </a:solidFill>
                <a:latin typeface="Arial" charset="0"/>
              </a:defRPr>
            </a:lvl1pPr>
            <a:lvl2pPr marL="1489075">
              <a:tabLst>
                <a:tab pos="1600200" algn="l"/>
                <a:tab pos="2857500" algn="l"/>
                <a:tab pos="4286250" algn="l"/>
                <a:tab pos="5715000" algn="l"/>
              </a:tabLst>
              <a:defRPr>
                <a:solidFill>
                  <a:schemeClr val="tx1"/>
                </a:solidFill>
                <a:latin typeface="Arial" charset="0"/>
              </a:defRPr>
            </a:lvl2pPr>
            <a:lvl3pPr marL="1603375">
              <a:tabLst>
                <a:tab pos="1600200" algn="l"/>
                <a:tab pos="2857500" algn="l"/>
                <a:tab pos="4286250" algn="l"/>
                <a:tab pos="5715000" algn="l"/>
              </a:tabLst>
              <a:defRPr>
                <a:solidFill>
                  <a:schemeClr val="tx1"/>
                </a:solidFill>
                <a:latin typeface="Arial" charset="0"/>
              </a:defRPr>
            </a:lvl3pPr>
            <a:lvl4pPr marL="1717675">
              <a:tabLst>
                <a:tab pos="1600200" algn="l"/>
                <a:tab pos="2857500" algn="l"/>
                <a:tab pos="4286250" algn="l"/>
                <a:tab pos="5715000" algn="l"/>
              </a:tabLst>
              <a:defRPr>
                <a:solidFill>
                  <a:schemeClr val="tx1"/>
                </a:solidFill>
                <a:latin typeface="Arial" charset="0"/>
              </a:defRPr>
            </a:lvl4pPr>
            <a:lvl5pPr marL="1831975">
              <a:tabLst>
                <a:tab pos="1600200" algn="l"/>
                <a:tab pos="2857500" algn="l"/>
                <a:tab pos="4286250" algn="l"/>
                <a:tab pos="5715000" algn="l"/>
              </a:tabLst>
              <a:defRPr>
                <a:solidFill>
                  <a:schemeClr val="tx1"/>
                </a:solidFill>
                <a:latin typeface="Arial" charset="0"/>
              </a:defRPr>
            </a:lvl5pPr>
            <a:lvl6pPr marL="2289175" fontAlgn="base">
              <a:spcBef>
                <a:spcPct val="0"/>
              </a:spcBef>
              <a:spcAft>
                <a:spcPct val="0"/>
              </a:spcAft>
              <a:tabLst>
                <a:tab pos="1600200" algn="l"/>
                <a:tab pos="2857500" algn="l"/>
                <a:tab pos="4286250" algn="l"/>
                <a:tab pos="5715000" algn="l"/>
              </a:tabLst>
              <a:defRPr>
                <a:solidFill>
                  <a:schemeClr val="tx1"/>
                </a:solidFill>
                <a:latin typeface="Arial" charset="0"/>
              </a:defRPr>
            </a:lvl6pPr>
            <a:lvl7pPr marL="2746375" fontAlgn="base">
              <a:spcBef>
                <a:spcPct val="0"/>
              </a:spcBef>
              <a:spcAft>
                <a:spcPct val="0"/>
              </a:spcAft>
              <a:tabLst>
                <a:tab pos="1600200" algn="l"/>
                <a:tab pos="2857500" algn="l"/>
                <a:tab pos="4286250" algn="l"/>
                <a:tab pos="5715000" algn="l"/>
              </a:tabLst>
              <a:defRPr>
                <a:solidFill>
                  <a:schemeClr val="tx1"/>
                </a:solidFill>
                <a:latin typeface="Arial" charset="0"/>
              </a:defRPr>
            </a:lvl7pPr>
            <a:lvl8pPr marL="3203575" fontAlgn="base">
              <a:spcBef>
                <a:spcPct val="0"/>
              </a:spcBef>
              <a:spcAft>
                <a:spcPct val="0"/>
              </a:spcAft>
              <a:tabLst>
                <a:tab pos="1600200" algn="l"/>
                <a:tab pos="2857500" algn="l"/>
                <a:tab pos="4286250" algn="l"/>
                <a:tab pos="5715000" algn="l"/>
              </a:tabLst>
              <a:defRPr>
                <a:solidFill>
                  <a:schemeClr val="tx1"/>
                </a:solidFill>
                <a:latin typeface="Arial" charset="0"/>
              </a:defRPr>
            </a:lvl8pPr>
            <a:lvl9pPr marL="3660775" fontAlgn="base">
              <a:spcBef>
                <a:spcPct val="0"/>
              </a:spcBef>
              <a:spcAft>
                <a:spcPct val="0"/>
              </a:spcAft>
              <a:tabLst>
                <a:tab pos="1600200" algn="l"/>
                <a:tab pos="2857500" algn="l"/>
                <a:tab pos="4286250" algn="l"/>
                <a:tab pos="57150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2	4	12	48	240</a:t>
            </a:r>
          </a:p>
        </p:txBody>
      </p:sp>
      <p:grpSp>
        <p:nvGrpSpPr>
          <p:cNvPr id="5906" name="Group 786"/>
          <p:cNvGrpSpPr>
            <a:grpSpLocks/>
          </p:cNvGrpSpPr>
          <p:nvPr/>
        </p:nvGrpSpPr>
        <p:grpSpPr bwMode="auto">
          <a:xfrm>
            <a:off x="2646363" y="3289300"/>
            <a:ext cx="1190625" cy="920750"/>
            <a:chOff x="672" y="2300"/>
            <a:chExt cx="750" cy="580"/>
          </a:xfrm>
        </p:grpSpPr>
        <p:sp>
          <p:nvSpPr>
            <p:cNvPr id="5907" name="Freeform 787"/>
            <p:cNvSpPr>
              <a:spLocks/>
            </p:cNvSpPr>
            <p:nvPr/>
          </p:nvSpPr>
          <p:spPr bwMode="auto">
            <a:xfrm rot="-134226">
              <a:off x="672" y="2300"/>
              <a:ext cx="750" cy="254"/>
            </a:xfrm>
            <a:custGeom>
              <a:avLst/>
              <a:gdLst>
                <a:gd name="T0" fmla="*/ 0 w 726"/>
                <a:gd name="T1" fmla="*/ 0 h 229"/>
                <a:gd name="T2" fmla="*/ 387 w 726"/>
                <a:gd name="T3" fmla="*/ 224 h 229"/>
                <a:gd name="T4" fmla="*/ 726 w 726"/>
                <a:gd name="T5" fmla="*/ 28 h 229"/>
              </a:gdLst>
              <a:ahLst/>
              <a:cxnLst>
                <a:cxn ang="0">
                  <a:pos x="T0" y="T1"/>
                </a:cxn>
                <a:cxn ang="0">
                  <a:pos x="T2" y="T3"/>
                </a:cxn>
                <a:cxn ang="0">
                  <a:pos x="T4" y="T5"/>
                </a:cxn>
              </a:cxnLst>
              <a:rect l="0" t="0" r="r" b="b"/>
              <a:pathLst>
                <a:path w="726" h="229">
                  <a:moveTo>
                    <a:pt x="0" y="0"/>
                  </a:moveTo>
                  <a:cubicBezTo>
                    <a:pt x="133" y="109"/>
                    <a:pt x="266" y="219"/>
                    <a:pt x="387" y="224"/>
                  </a:cubicBezTo>
                  <a:cubicBezTo>
                    <a:pt x="508" y="229"/>
                    <a:pt x="670" y="61"/>
                    <a:pt x="726" y="28"/>
                  </a:cubicBezTo>
                </a:path>
              </a:pathLst>
            </a:custGeom>
            <a:noFill/>
            <a:ln w="28575" cap="flat" cmpd="sng">
              <a:solidFill>
                <a:srgbClr val="00539D"/>
              </a:solidFill>
              <a:prstDash val="solid"/>
              <a:round/>
              <a:headEnd/>
              <a:tailEnd type="triangle" w="med" len="med"/>
            </a:ln>
            <a:effectLst/>
            <a:extLst>
              <a:ext uri="{909E8E84-426E-40DD-AFC4-6F175D3DCCD1}">
                <a14:hiddenFill xmlns:a14="http://schemas.microsoft.com/office/drawing/2010/main">
                  <a:solidFill>
                    <a:srgbClr val="00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5908" name="Text Box 788"/>
            <p:cNvSpPr txBox="1">
              <a:spLocks noChangeArrowheads="1"/>
            </p:cNvSpPr>
            <p:nvPr/>
          </p:nvSpPr>
          <p:spPr bwMode="auto">
            <a:xfrm>
              <a:off x="890" y="2615"/>
              <a:ext cx="3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E01B2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50000"/>
                </a:spcBef>
                <a:spcAft>
                  <a:spcPct val="20000"/>
                </a:spcAft>
                <a:buClr>
                  <a:srgbClr val="FFFFFF"/>
                </a:buClr>
              </a:pPr>
              <a:r>
                <a:rPr lang="en-US" sz="2400">
                  <a:solidFill>
                    <a:srgbClr val="E01B22"/>
                  </a:solidFill>
                  <a:cs typeface="Arial" charset="0"/>
                  <a:sym typeface="Symbol" pitchFamily="18" charset="2"/>
                </a:rPr>
                <a:t>×</a:t>
              </a:r>
              <a:r>
                <a:rPr lang="en-US" sz="2400">
                  <a:solidFill>
                    <a:srgbClr val="E01B22"/>
                  </a:solidFill>
                </a:rPr>
                <a:t>2</a:t>
              </a:r>
            </a:p>
          </p:txBody>
        </p:sp>
      </p:grpSp>
      <p:grpSp>
        <p:nvGrpSpPr>
          <p:cNvPr id="5909" name="Group 789"/>
          <p:cNvGrpSpPr>
            <a:grpSpLocks/>
          </p:cNvGrpSpPr>
          <p:nvPr/>
        </p:nvGrpSpPr>
        <p:grpSpPr bwMode="auto">
          <a:xfrm>
            <a:off x="3990975" y="3289300"/>
            <a:ext cx="1190625" cy="920750"/>
            <a:chOff x="1519" y="2300"/>
            <a:chExt cx="750" cy="580"/>
          </a:xfrm>
        </p:grpSpPr>
        <p:sp>
          <p:nvSpPr>
            <p:cNvPr id="5910" name="Freeform 790"/>
            <p:cNvSpPr>
              <a:spLocks/>
            </p:cNvSpPr>
            <p:nvPr/>
          </p:nvSpPr>
          <p:spPr bwMode="auto">
            <a:xfrm rot="-134226">
              <a:off x="1519" y="2300"/>
              <a:ext cx="750" cy="254"/>
            </a:xfrm>
            <a:custGeom>
              <a:avLst/>
              <a:gdLst>
                <a:gd name="T0" fmla="*/ 0 w 726"/>
                <a:gd name="T1" fmla="*/ 0 h 229"/>
                <a:gd name="T2" fmla="*/ 387 w 726"/>
                <a:gd name="T3" fmla="*/ 224 h 229"/>
                <a:gd name="T4" fmla="*/ 726 w 726"/>
                <a:gd name="T5" fmla="*/ 28 h 229"/>
              </a:gdLst>
              <a:ahLst/>
              <a:cxnLst>
                <a:cxn ang="0">
                  <a:pos x="T0" y="T1"/>
                </a:cxn>
                <a:cxn ang="0">
                  <a:pos x="T2" y="T3"/>
                </a:cxn>
                <a:cxn ang="0">
                  <a:pos x="T4" y="T5"/>
                </a:cxn>
              </a:cxnLst>
              <a:rect l="0" t="0" r="r" b="b"/>
              <a:pathLst>
                <a:path w="726" h="229">
                  <a:moveTo>
                    <a:pt x="0" y="0"/>
                  </a:moveTo>
                  <a:cubicBezTo>
                    <a:pt x="133" y="109"/>
                    <a:pt x="266" y="219"/>
                    <a:pt x="387" y="224"/>
                  </a:cubicBezTo>
                  <a:cubicBezTo>
                    <a:pt x="508" y="229"/>
                    <a:pt x="670" y="61"/>
                    <a:pt x="726" y="28"/>
                  </a:cubicBezTo>
                </a:path>
              </a:pathLst>
            </a:custGeom>
            <a:noFill/>
            <a:ln w="28575" cap="flat" cmpd="sng">
              <a:solidFill>
                <a:srgbClr val="00539D"/>
              </a:solidFill>
              <a:prstDash val="solid"/>
              <a:round/>
              <a:headEnd/>
              <a:tailEnd type="triangle" w="med" len="med"/>
            </a:ln>
            <a:effectLst/>
            <a:extLst>
              <a:ext uri="{909E8E84-426E-40DD-AFC4-6F175D3DCCD1}">
                <a14:hiddenFill xmlns:a14="http://schemas.microsoft.com/office/drawing/2010/main">
                  <a:solidFill>
                    <a:srgbClr val="00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5911" name="Text Box 791"/>
            <p:cNvSpPr txBox="1">
              <a:spLocks noChangeArrowheads="1"/>
            </p:cNvSpPr>
            <p:nvPr/>
          </p:nvSpPr>
          <p:spPr bwMode="auto">
            <a:xfrm>
              <a:off x="1761" y="2615"/>
              <a:ext cx="3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E01B2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50000"/>
                </a:spcBef>
                <a:spcAft>
                  <a:spcPct val="20000"/>
                </a:spcAft>
                <a:buClr>
                  <a:srgbClr val="FFFFFF"/>
                </a:buClr>
              </a:pPr>
              <a:r>
                <a:rPr lang="en-US" sz="2400">
                  <a:solidFill>
                    <a:srgbClr val="E01B22"/>
                  </a:solidFill>
                  <a:sym typeface="Symbol" pitchFamily="18" charset="2"/>
                </a:rPr>
                <a:t>×</a:t>
              </a:r>
              <a:r>
                <a:rPr lang="en-US" sz="2400">
                  <a:solidFill>
                    <a:srgbClr val="E01B22"/>
                  </a:solidFill>
                </a:rPr>
                <a:t>3</a:t>
              </a:r>
            </a:p>
          </p:txBody>
        </p:sp>
      </p:grpSp>
      <p:grpSp>
        <p:nvGrpSpPr>
          <p:cNvPr id="5912" name="Group 792"/>
          <p:cNvGrpSpPr>
            <a:grpSpLocks/>
          </p:cNvGrpSpPr>
          <p:nvPr/>
        </p:nvGrpSpPr>
        <p:grpSpPr bwMode="auto">
          <a:xfrm>
            <a:off x="5411788" y="3289300"/>
            <a:ext cx="1190625" cy="920750"/>
            <a:chOff x="2414" y="2300"/>
            <a:chExt cx="750" cy="580"/>
          </a:xfrm>
        </p:grpSpPr>
        <p:sp>
          <p:nvSpPr>
            <p:cNvPr id="5913" name="Freeform 793"/>
            <p:cNvSpPr>
              <a:spLocks/>
            </p:cNvSpPr>
            <p:nvPr/>
          </p:nvSpPr>
          <p:spPr bwMode="auto">
            <a:xfrm rot="-134226">
              <a:off x="2414" y="2300"/>
              <a:ext cx="750" cy="254"/>
            </a:xfrm>
            <a:custGeom>
              <a:avLst/>
              <a:gdLst>
                <a:gd name="T0" fmla="*/ 0 w 726"/>
                <a:gd name="T1" fmla="*/ 0 h 229"/>
                <a:gd name="T2" fmla="*/ 387 w 726"/>
                <a:gd name="T3" fmla="*/ 224 h 229"/>
                <a:gd name="T4" fmla="*/ 726 w 726"/>
                <a:gd name="T5" fmla="*/ 28 h 229"/>
              </a:gdLst>
              <a:ahLst/>
              <a:cxnLst>
                <a:cxn ang="0">
                  <a:pos x="T0" y="T1"/>
                </a:cxn>
                <a:cxn ang="0">
                  <a:pos x="T2" y="T3"/>
                </a:cxn>
                <a:cxn ang="0">
                  <a:pos x="T4" y="T5"/>
                </a:cxn>
              </a:cxnLst>
              <a:rect l="0" t="0" r="r" b="b"/>
              <a:pathLst>
                <a:path w="726" h="229">
                  <a:moveTo>
                    <a:pt x="0" y="0"/>
                  </a:moveTo>
                  <a:cubicBezTo>
                    <a:pt x="133" y="109"/>
                    <a:pt x="266" y="219"/>
                    <a:pt x="387" y="224"/>
                  </a:cubicBezTo>
                  <a:cubicBezTo>
                    <a:pt x="508" y="229"/>
                    <a:pt x="670" y="61"/>
                    <a:pt x="726" y="28"/>
                  </a:cubicBezTo>
                </a:path>
              </a:pathLst>
            </a:custGeom>
            <a:noFill/>
            <a:ln w="28575" cap="flat" cmpd="sng">
              <a:solidFill>
                <a:srgbClr val="00539D"/>
              </a:solidFill>
              <a:prstDash val="solid"/>
              <a:round/>
              <a:headEnd/>
              <a:tailEnd type="triangle" w="med" len="med"/>
            </a:ln>
            <a:effectLst/>
            <a:extLst>
              <a:ext uri="{909E8E84-426E-40DD-AFC4-6F175D3DCCD1}">
                <a14:hiddenFill xmlns:a14="http://schemas.microsoft.com/office/drawing/2010/main">
                  <a:solidFill>
                    <a:srgbClr val="00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5914" name="Text Box 794"/>
            <p:cNvSpPr txBox="1">
              <a:spLocks noChangeArrowheads="1"/>
            </p:cNvSpPr>
            <p:nvPr/>
          </p:nvSpPr>
          <p:spPr bwMode="auto">
            <a:xfrm>
              <a:off x="2656" y="2615"/>
              <a:ext cx="3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E01B2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50000"/>
                </a:spcBef>
                <a:spcAft>
                  <a:spcPct val="20000"/>
                </a:spcAft>
                <a:buClr>
                  <a:srgbClr val="FFFFFF"/>
                </a:buClr>
              </a:pPr>
              <a:r>
                <a:rPr lang="en-US" sz="2400">
                  <a:solidFill>
                    <a:srgbClr val="E01B22"/>
                  </a:solidFill>
                  <a:sym typeface="Symbol" pitchFamily="18" charset="2"/>
                </a:rPr>
                <a:t>×</a:t>
              </a:r>
              <a:r>
                <a:rPr lang="en-US" sz="2400">
                  <a:solidFill>
                    <a:srgbClr val="E01B22"/>
                  </a:solidFill>
                </a:rPr>
                <a:t>4</a:t>
              </a:r>
            </a:p>
          </p:txBody>
        </p:sp>
      </p:grpSp>
      <p:grpSp>
        <p:nvGrpSpPr>
          <p:cNvPr id="5915" name="Group 795"/>
          <p:cNvGrpSpPr>
            <a:grpSpLocks/>
          </p:cNvGrpSpPr>
          <p:nvPr/>
        </p:nvGrpSpPr>
        <p:grpSpPr bwMode="auto">
          <a:xfrm>
            <a:off x="6832600" y="3289300"/>
            <a:ext cx="1190625" cy="920750"/>
            <a:chOff x="3309" y="2300"/>
            <a:chExt cx="750" cy="580"/>
          </a:xfrm>
        </p:grpSpPr>
        <p:sp>
          <p:nvSpPr>
            <p:cNvPr id="5916" name="Freeform 796"/>
            <p:cNvSpPr>
              <a:spLocks/>
            </p:cNvSpPr>
            <p:nvPr/>
          </p:nvSpPr>
          <p:spPr bwMode="auto">
            <a:xfrm rot="-134226">
              <a:off x="3309" y="2300"/>
              <a:ext cx="750" cy="254"/>
            </a:xfrm>
            <a:custGeom>
              <a:avLst/>
              <a:gdLst>
                <a:gd name="T0" fmla="*/ 0 w 726"/>
                <a:gd name="T1" fmla="*/ 0 h 229"/>
                <a:gd name="T2" fmla="*/ 387 w 726"/>
                <a:gd name="T3" fmla="*/ 224 h 229"/>
                <a:gd name="T4" fmla="*/ 726 w 726"/>
                <a:gd name="T5" fmla="*/ 28 h 229"/>
              </a:gdLst>
              <a:ahLst/>
              <a:cxnLst>
                <a:cxn ang="0">
                  <a:pos x="T0" y="T1"/>
                </a:cxn>
                <a:cxn ang="0">
                  <a:pos x="T2" y="T3"/>
                </a:cxn>
                <a:cxn ang="0">
                  <a:pos x="T4" y="T5"/>
                </a:cxn>
              </a:cxnLst>
              <a:rect l="0" t="0" r="r" b="b"/>
              <a:pathLst>
                <a:path w="726" h="229">
                  <a:moveTo>
                    <a:pt x="0" y="0"/>
                  </a:moveTo>
                  <a:cubicBezTo>
                    <a:pt x="133" y="109"/>
                    <a:pt x="266" y="219"/>
                    <a:pt x="387" y="224"/>
                  </a:cubicBezTo>
                  <a:cubicBezTo>
                    <a:pt x="508" y="229"/>
                    <a:pt x="670" y="61"/>
                    <a:pt x="726" y="28"/>
                  </a:cubicBezTo>
                </a:path>
              </a:pathLst>
            </a:custGeom>
            <a:noFill/>
            <a:ln w="28575" cap="flat" cmpd="sng">
              <a:solidFill>
                <a:srgbClr val="00539D"/>
              </a:solidFill>
              <a:prstDash val="solid"/>
              <a:round/>
              <a:headEnd/>
              <a:tailEnd type="triangle" w="med" len="med"/>
            </a:ln>
            <a:effectLst/>
            <a:extLst>
              <a:ext uri="{909E8E84-426E-40DD-AFC4-6F175D3DCCD1}">
                <a14:hiddenFill xmlns:a14="http://schemas.microsoft.com/office/drawing/2010/main">
                  <a:solidFill>
                    <a:srgbClr val="00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5917" name="Text Box 797"/>
            <p:cNvSpPr txBox="1">
              <a:spLocks noChangeArrowheads="1"/>
            </p:cNvSpPr>
            <p:nvPr/>
          </p:nvSpPr>
          <p:spPr bwMode="auto">
            <a:xfrm>
              <a:off x="3551" y="2615"/>
              <a:ext cx="3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E01B2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50000"/>
                </a:spcBef>
                <a:spcAft>
                  <a:spcPct val="20000"/>
                </a:spcAft>
                <a:buClr>
                  <a:srgbClr val="FFFFFF"/>
                </a:buClr>
              </a:pPr>
              <a:r>
                <a:rPr lang="en-US" sz="2400">
                  <a:solidFill>
                    <a:srgbClr val="E01B22"/>
                  </a:solidFill>
                  <a:sym typeface="Symbol" pitchFamily="18" charset="2"/>
                </a:rPr>
                <a:t>×</a:t>
              </a:r>
              <a:r>
                <a:rPr lang="en-US" sz="2400">
                  <a:solidFill>
                    <a:srgbClr val="E01B22"/>
                  </a:solidFill>
                </a:rPr>
                <a:t>5</a:t>
              </a:r>
            </a:p>
          </p:txBody>
        </p:sp>
      </p:grpSp>
      <p:sp>
        <p:nvSpPr>
          <p:cNvPr id="5918" name="Rectangle 798"/>
          <p:cNvSpPr>
            <a:spLocks noChangeArrowheads="1"/>
          </p:cNvSpPr>
          <p:nvPr/>
        </p:nvSpPr>
        <p:spPr bwMode="auto">
          <a:xfrm>
            <a:off x="533400" y="5943600"/>
            <a:ext cx="4191000" cy="4206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70013" fontAlgn="base">
              <a:lnSpc>
                <a:spcPct val="90000"/>
              </a:lnSpc>
              <a:spcBef>
                <a:spcPct val="20000"/>
              </a:spcBef>
              <a:spcAft>
                <a:spcPct val="20000"/>
              </a:spcAft>
              <a:buClr>
                <a:srgbClr val="FFFFFF"/>
              </a:buClr>
            </a:pPr>
            <a:r>
              <a:rPr lang="en-US" sz="2400" b="1">
                <a:solidFill>
                  <a:srgbClr val="00539D"/>
                </a:solidFill>
              </a:rPr>
              <a:t>Answer:</a:t>
            </a:r>
            <a:r>
              <a:rPr lang="en-US" sz="2400" b="1">
                <a:solidFill>
                  <a:srgbClr val="FFEB55"/>
                </a:solidFill>
              </a:rPr>
              <a:t>  </a:t>
            </a:r>
            <a:r>
              <a:rPr lang="en-US" sz="2400">
                <a:solidFill>
                  <a:srgbClr val="E01B22"/>
                </a:solidFill>
              </a:rPr>
              <a:t>1440</a:t>
            </a:r>
          </a:p>
        </p:txBody>
      </p:sp>
      <p:sp>
        <p:nvSpPr>
          <p:cNvPr id="5919" name="Text Box 799"/>
          <p:cNvSpPr txBox="1">
            <a:spLocks noChangeArrowheads="1"/>
          </p:cNvSpPr>
          <p:nvPr/>
        </p:nvSpPr>
        <p:spPr bwMode="auto">
          <a:xfrm>
            <a:off x="533400" y="5422900"/>
            <a:ext cx="8335963"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a:tabLst>
                <a:tab pos="1257300" algn="l"/>
              </a:tabLst>
              <a:defRPr>
                <a:solidFill>
                  <a:schemeClr val="tx1"/>
                </a:solidFill>
                <a:latin typeface="Arial" charset="0"/>
              </a:defRPr>
            </a:lvl1pPr>
            <a:lvl2pPr marL="1489075">
              <a:tabLst>
                <a:tab pos="1257300" algn="l"/>
              </a:tabLst>
              <a:defRPr>
                <a:solidFill>
                  <a:schemeClr val="tx1"/>
                </a:solidFill>
                <a:latin typeface="Arial" charset="0"/>
              </a:defRPr>
            </a:lvl2pPr>
            <a:lvl3pPr marL="1603375">
              <a:tabLst>
                <a:tab pos="1257300" algn="l"/>
              </a:tabLst>
              <a:defRPr>
                <a:solidFill>
                  <a:schemeClr val="tx1"/>
                </a:solidFill>
                <a:latin typeface="Arial" charset="0"/>
              </a:defRPr>
            </a:lvl3pPr>
            <a:lvl4pPr marL="1717675">
              <a:tabLst>
                <a:tab pos="1257300" algn="l"/>
              </a:tabLst>
              <a:defRPr>
                <a:solidFill>
                  <a:schemeClr val="tx1"/>
                </a:solidFill>
                <a:latin typeface="Arial" charset="0"/>
              </a:defRPr>
            </a:lvl4pPr>
            <a:lvl5pPr marL="1831975">
              <a:tabLst>
                <a:tab pos="1257300" algn="l"/>
              </a:tabLst>
              <a:defRPr>
                <a:solidFill>
                  <a:schemeClr val="tx1"/>
                </a:solidFill>
                <a:latin typeface="Arial" charset="0"/>
              </a:defRPr>
            </a:lvl5pPr>
            <a:lvl6pPr marL="2289175" fontAlgn="base">
              <a:spcBef>
                <a:spcPct val="0"/>
              </a:spcBef>
              <a:spcAft>
                <a:spcPct val="0"/>
              </a:spcAft>
              <a:tabLst>
                <a:tab pos="1257300" algn="l"/>
              </a:tabLst>
              <a:defRPr>
                <a:solidFill>
                  <a:schemeClr val="tx1"/>
                </a:solidFill>
                <a:latin typeface="Arial" charset="0"/>
              </a:defRPr>
            </a:lvl6pPr>
            <a:lvl7pPr marL="2746375" fontAlgn="base">
              <a:spcBef>
                <a:spcPct val="0"/>
              </a:spcBef>
              <a:spcAft>
                <a:spcPct val="0"/>
              </a:spcAft>
              <a:tabLst>
                <a:tab pos="1257300" algn="l"/>
              </a:tabLst>
              <a:defRPr>
                <a:solidFill>
                  <a:schemeClr val="tx1"/>
                </a:solidFill>
                <a:latin typeface="Arial" charset="0"/>
              </a:defRPr>
            </a:lvl7pPr>
            <a:lvl8pPr marL="3203575" fontAlgn="base">
              <a:spcBef>
                <a:spcPct val="0"/>
              </a:spcBef>
              <a:spcAft>
                <a:spcPct val="0"/>
              </a:spcAft>
              <a:tabLst>
                <a:tab pos="1257300" algn="l"/>
              </a:tabLst>
              <a:defRPr>
                <a:solidFill>
                  <a:schemeClr val="tx1"/>
                </a:solidFill>
                <a:latin typeface="Arial" charset="0"/>
              </a:defRPr>
            </a:lvl8pPr>
            <a:lvl9pPr marL="3660775" fontAlgn="base">
              <a:spcBef>
                <a:spcPct val="0"/>
              </a:spcBef>
              <a:spcAft>
                <a:spcPct val="0"/>
              </a:spcAft>
              <a:tabLst>
                <a:tab pos="1257300" algn="l"/>
              </a:tabLst>
              <a:defRPr>
                <a:solidFill>
                  <a:schemeClr val="tx1"/>
                </a:solidFill>
                <a:latin typeface="Arial" charset="0"/>
              </a:defRPr>
            </a:lvl9pPr>
          </a:lstStyle>
          <a:p>
            <a:pPr fontAlgn="base">
              <a:lnSpc>
                <a:spcPct val="90000"/>
              </a:lnSpc>
              <a:spcBef>
                <a:spcPct val="20000"/>
              </a:spcBef>
              <a:spcAft>
                <a:spcPct val="20000"/>
              </a:spcAft>
              <a:buClr>
                <a:srgbClr val="FFFFFF"/>
              </a:buClr>
            </a:pPr>
            <a:endParaRPr lang="en-US" sz="2400">
              <a:solidFill>
                <a:srgbClr val="000000"/>
              </a:solidFill>
            </a:endParaRPr>
          </a:p>
        </p:txBody>
      </p:sp>
      <p:sp>
        <p:nvSpPr>
          <p:cNvPr id="5920" name="Text Box 800"/>
          <p:cNvSpPr txBox="1">
            <a:spLocks noChangeArrowheads="1"/>
          </p:cNvSpPr>
          <p:nvPr/>
        </p:nvSpPr>
        <p:spPr bwMode="auto">
          <a:xfrm>
            <a:off x="533400" y="4724400"/>
            <a:ext cx="7924800" cy="78105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a:tabLst>
                <a:tab pos="2286000" algn="l"/>
              </a:tabLst>
              <a:defRPr>
                <a:solidFill>
                  <a:schemeClr val="tx1"/>
                </a:solidFill>
                <a:latin typeface="Arial" charset="0"/>
              </a:defRPr>
            </a:lvl1pPr>
            <a:lvl2pPr marL="2228850">
              <a:tabLst>
                <a:tab pos="2286000" algn="l"/>
              </a:tabLst>
              <a:defRPr>
                <a:solidFill>
                  <a:schemeClr val="tx1"/>
                </a:solidFill>
                <a:latin typeface="Arial" charset="0"/>
              </a:defRPr>
            </a:lvl2pPr>
            <a:lvl3pPr marL="2343150">
              <a:tabLst>
                <a:tab pos="2286000" algn="l"/>
              </a:tabLst>
              <a:defRPr>
                <a:solidFill>
                  <a:schemeClr val="tx1"/>
                </a:solidFill>
                <a:latin typeface="Arial" charset="0"/>
              </a:defRPr>
            </a:lvl3pPr>
            <a:lvl4pPr marL="2457450">
              <a:tabLst>
                <a:tab pos="2286000" algn="l"/>
              </a:tabLst>
              <a:defRPr>
                <a:solidFill>
                  <a:schemeClr val="tx1"/>
                </a:solidFill>
                <a:latin typeface="Arial" charset="0"/>
              </a:defRPr>
            </a:lvl4pPr>
            <a:lvl5pPr marL="2571750">
              <a:tabLst>
                <a:tab pos="2286000" algn="l"/>
              </a:tabLst>
              <a:defRPr>
                <a:solidFill>
                  <a:schemeClr val="tx1"/>
                </a:solidFill>
                <a:latin typeface="Arial" charset="0"/>
              </a:defRPr>
            </a:lvl5pPr>
            <a:lvl6pPr marL="3028950" fontAlgn="base">
              <a:spcBef>
                <a:spcPct val="0"/>
              </a:spcBef>
              <a:spcAft>
                <a:spcPct val="0"/>
              </a:spcAft>
              <a:tabLst>
                <a:tab pos="2286000" algn="l"/>
              </a:tabLst>
              <a:defRPr>
                <a:solidFill>
                  <a:schemeClr val="tx1"/>
                </a:solidFill>
                <a:latin typeface="Arial" charset="0"/>
              </a:defRPr>
            </a:lvl6pPr>
            <a:lvl7pPr marL="3486150" fontAlgn="base">
              <a:spcBef>
                <a:spcPct val="0"/>
              </a:spcBef>
              <a:spcAft>
                <a:spcPct val="0"/>
              </a:spcAft>
              <a:tabLst>
                <a:tab pos="2286000" algn="l"/>
              </a:tabLst>
              <a:defRPr>
                <a:solidFill>
                  <a:schemeClr val="tx1"/>
                </a:solidFill>
                <a:latin typeface="Arial" charset="0"/>
              </a:defRPr>
            </a:lvl7pPr>
            <a:lvl8pPr marL="3943350" fontAlgn="base">
              <a:spcBef>
                <a:spcPct val="0"/>
              </a:spcBef>
              <a:spcAft>
                <a:spcPct val="0"/>
              </a:spcAft>
              <a:tabLst>
                <a:tab pos="2286000" algn="l"/>
              </a:tabLst>
              <a:defRPr>
                <a:solidFill>
                  <a:schemeClr val="tx1"/>
                </a:solidFill>
                <a:latin typeface="Arial" charset="0"/>
              </a:defRPr>
            </a:lvl8pPr>
            <a:lvl9pPr marL="4400550" fontAlgn="base">
              <a:spcBef>
                <a:spcPct val="0"/>
              </a:spcBef>
              <a:spcAft>
                <a:spcPct val="0"/>
              </a:spcAft>
              <a:tabLst>
                <a:tab pos="22860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The numbers are multiplied by 2, 3, 4, and 5. The next number will be multiplied by 6. So, it will be 6 </a:t>
            </a:r>
            <a:r>
              <a:rPr lang="en-US" sz="2400">
                <a:solidFill>
                  <a:srgbClr val="000000"/>
                </a:solidFill>
                <a:cs typeface="Arial" charset="0"/>
              </a:rPr>
              <a:t>● 240 or 1440.</a:t>
            </a:r>
          </a:p>
        </p:txBody>
      </p:sp>
      <p:sp>
        <p:nvSpPr>
          <p:cNvPr id="5921" name="Text Box 801"/>
          <p:cNvSpPr txBox="1">
            <a:spLocks noChangeArrowheads="1"/>
          </p:cNvSpPr>
          <p:nvPr/>
        </p:nvSpPr>
        <p:spPr bwMode="auto">
          <a:xfrm>
            <a:off x="533400" y="4191000"/>
            <a:ext cx="7831138"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a:tabLst>
                <a:tab pos="1885950" algn="l"/>
              </a:tabLst>
              <a:defRPr>
                <a:solidFill>
                  <a:schemeClr val="tx1"/>
                </a:solidFill>
                <a:latin typeface="Arial" charset="0"/>
              </a:defRPr>
            </a:lvl1pPr>
            <a:lvl2pPr marL="1489075">
              <a:tabLst>
                <a:tab pos="1885950" algn="l"/>
              </a:tabLst>
              <a:defRPr>
                <a:solidFill>
                  <a:schemeClr val="tx1"/>
                </a:solidFill>
                <a:latin typeface="Arial" charset="0"/>
              </a:defRPr>
            </a:lvl2pPr>
            <a:lvl3pPr marL="1603375">
              <a:tabLst>
                <a:tab pos="1885950" algn="l"/>
              </a:tabLst>
              <a:defRPr>
                <a:solidFill>
                  <a:schemeClr val="tx1"/>
                </a:solidFill>
                <a:latin typeface="Arial" charset="0"/>
              </a:defRPr>
            </a:lvl3pPr>
            <a:lvl4pPr marL="1717675">
              <a:tabLst>
                <a:tab pos="1885950" algn="l"/>
              </a:tabLst>
              <a:defRPr>
                <a:solidFill>
                  <a:schemeClr val="tx1"/>
                </a:solidFill>
                <a:latin typeface="Arial" charset="0"/>
              </a:defRPr>
            </a:lvl4pPr>
            <a:lvl5pPr marL="1831975">
              <a:tabLst>
                <a:tab pos="1885950" algn="l"/>
              </a:tabLst>
              <a:defRPr>
                <a:solidFill>
                  <a:schemeClr val="tx1"/>
                </a:solidFill>
                <a:latin typeface="Arial" charset="0"/>
              </a:defRPr>
            </a:lvl5pPr>
            <a:lvl6pPr marL="2289175" fontAlgn="base">
              <a:spcBef>
                <a:spcPct val="0"/>
              </a:spcBef>
              <a:spcAft>
                <a:spcPct val="0"/>
              </a:spcAft>
              <a:tabLst>
                <a:tab pos="1885950" algn="l"/>
              </a:tabLst>
              <a:defRPr>
                <a:solidFill>
                  <a:schemeClr val="tx1"/>
                </a:solidFill>
                <a:latin typeface="Arial" charset="0"/>
              </a:defRPr>
            </a:lvl6pPr>
            <a:lvl7pPr marL="2746375" fontAlgn="base">
              <a:spcBef>
                <a:spcPct val="0"/>
              </a:spcBef>
              <a:spcAft>
                <a:spcPct val="0"/>
              </a:spcAft>
              <a:tabLst>
                <a:tab pos="1885950" algn="l"/>
              </a:tabLst>
              <a:defRPr>
                <a:solidFill>
                  <a:schemeClr val="tx1"/>
                </a:solidFill>
                <a:latin typeface="Arial" charset="0"/>
              </a:defRPr>
            </a:lvl7pPr>
            <a:lvl8pPr marL="3203575" fontAlgn="base">
              <a:spcBef>
                <a:spcPct val="0"/>
              </a:spcBef>
              <a:spcAft>
                <a:spcPct val="0"/>
              </a:spcAft>
              <a:tabLst>
                <a:tab pos="1885950" algn="l"/>
              </a:tabLst>
              <a:defRPr>
                <a:solidFill>
                  <a:schemeClr val="tx1"/>
                </a:solidFill>
                <a:latin typeface="Arial" charset="0"/>
              </a:defRPr>
            </a:lvl8pPr>
            <a:lvl9pPr marL="3660775" fontAlgn="base">
              <a:spcBef>
                <a:spcPct val="0"/>
              </a:spcBef>
              <a:spcAft>
                <a:spcPct val="0"/>
              </a:spcAft>
              <a:tabLst>
                <a:tab pos="188595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00539D"/>
                </a:solidFill>
              </a:rPr>
              <a:t>Step 2</a:t>
            </a:r>
            <a:r>
              <a:rPr lang="en-US" sz="2400">
                <a:solidFill>
                  <a:srgbClr val="000000"/>
                </a:solidFill>
              </a:rPr>
              <a:t>	Make a conjecture</a:t>
            </a:r>
          </a:p>
        </p:txBody>
      </p:sp>
    </p:spTree>
    <p:custDataLst>
      <p:tags r:id="rId1"/>
    </p:custDataLst>
    <p:extLst>
      <p:ext uri="{BB962C8B-B14F-4D97-AF65-F5344CB8AC3E}">
        <p14:creationId xmlns:p14="http://schemas.microsoft.com/office/powerpoint/2010/main" val="22040682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03">
                                            <p:txEl>
                                              <p:pRg st="0" end="0"/>
                                            </p:txEl>
                                          </p:spTgt>
                                        </p:tgtEl>
                                        <p:attrNameLst>
                                          <p:attrName>style.visibility</p:attrName>
                                        </p:attrNameLst>
                                      </p:cBhvr>
                                      <p:to>
                                        <p:strVal val="visible"/>
                                      </p:to>
                                    </p:set>
                                    <p:animEffect transition="in" filter="wipe(left)">
                                      <p:cBhvr>
                                        <p:cTn id="7" dur="500"/>
                                        <p:tgtEl>
                                          <p:spTgt spid="59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04"/>
                                        </p:tgtEl>
                                        <p:attrNameLst>
                                          <p:attrName>style.visibility</p:attrName>
                                        </p:attrNameLst>
                                      </p:cBhvr>
                                      <p:to>
                                        <p:strVal val="visible"/>
                                      </p:to>
                                    </p:set>
                                    <p:animEffect transition="in" filter="wipe(left)">
                                      <p:cBhvr>
                                        <p:cTn id="12" dur="500"/>
                                        <p:tgtEl>
                                          <p:spTgt spid="5904"/>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905"/>
                                        </p:tgtEl>
                                        <p:attrNameLst>
                                          <p:attrName>style.visibility</p:attrName>
                                        </p:attrNameLst>
                                      </p:cBhvr>
                                      <p:to>
                                        <p:strVal val="visible"/>
                                      </p:to>
                                    </p:set>
                                    <p:animEffect transition="in" filter="wipe(left)">
                                      <p:cBhvr>
                                        <p:cTn id="16" dur="500"/>
                                        <p:tgtEl>
                                          <p:spTgt spid="590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5906"/>
                                        </p:tgtEl>
                                        <p:attrNameLst>
                                          <p:attrName>style.visibility</p:attrName>
                                        </p:attrNameLst>
                                      </p:cBhvr>
                                      <p:to>
                                        <p:strVal val="visible"/>
                                      </p:to>
                                    </p:set>
                                    <p:animEffect transition="in" filter="wipe(left)">
                                      <p:cBhvr>
                                        <p:cTn id="21" dur="500"/>
                                        <p:tgtEl>
                                          <p:spTgt spid="590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5909"/>
                                        </p:tgtEl>
                                        <p:attrNameLst>
                                          <p:attrName>style.visibility</p:attrName>
                                        </p:attrNameLst>
                                      </p:cBhvr>
                                      <p:to>
                                        <p:strVal val="visible"/>
                                      </p:to>
                                    </p:set>
                                    <p:animEffect transition="in" filter="wipe(left)">
                                      <p:cBhvr>
                                        <p:cTn id="26" dur="500"/>
                                        <p:tgtEl>
                                          <p:spTgt spid="590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912"/>
                                        </p:tgtEl>
                                        <p:attrNameLst>
                                          <p:attrName>style.visibility</p:attrName>
                                        </p:attrNameLst>
                                      </p:cBhvr>
                                      <p:to>
                                        <p:strVal val="visible"/>
                                      </p:to>
                                    </p:set>
                                    <p:animEffect transition="in" filter="wipe(left)">
                                      <p:cBhvr>
                                        <p:cTn id="31" dur="500"/>
                                        <p:tgtEl>
                                          <p:spTgt spid="59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5915"/>
                                        </p:tgtEl>
                                        <p:attrNameLst>
                                          <p:attrName>style.visibility</p:attrName>
                                        </p:attrNameLst>
                                      </p:cBhvr>
                                      <p:to>
                                        <p:strVal val="visible"/>
                                      </p:to>
                                    </p:set>
                                    <p:animEffect transition="in" filter="wipe(left)">
                                      <p:cBhvr>
                                        <p:cTn id="36" dur="500"/>
                                        <p:tgtEl>
                                          <p:spTgt spid="591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921"/>
                                        </p:tgtEl>
                                        <p:attrNameLst>
                                          <p:attrName>style.visibility</p:attrName>
                                        </p:attrNameLst>
                                      </p:cBhvr>
                                      <p:to>
                                        <p:strVal val="visible"/>
                                      </p:to>
                                    </p:set>
                                    <p:animEffect transition="in" filter="wipe(left)">
                                      <p:cBhvr>
                                        <p:cTn id="41" dur="500"/>
                                        <p:tgtEl>
                                          <p:spTgt spid="592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nodePh="1">
                                  <p:stCondLst>
                                    <p:cond delay="0"/>
                                  </p:stCondLst>
                                  <p:endCondLst>
                                    <p:cond evt="begin" delay="0">
                                      <p:tn val="44"/>
                                    </p:cond>
                                  </p:endCondLst>
                                  <p:childTnLst>
                                    <p:set>
                                      <p:cBhvr>
                                        <p:cTn id="45" dur="1" fill="hold">
                                          <p:stCondLst>
                                            <p:cond delay="0"/>
                                          </p:stCondLst>
                                        </p:cTn>
                                        <p:tgtEl>
                                          <p:spTgt spid="5919"/>
                                        </p:tgtEl>
                                        <p:attrNameLst>
                                          <p:attrName>style.visibility</p:attrName>
                                        </p:attrNameLst>
                                      </p:cBhvr>
                                      <p:to>
                                        <p:strVal val="visible"/>
                                      </p:to>
                                    </p:set>
                                    <p:animEffect transition="in" filter="wipe(left)">
                                      <p:cBhvr>
                                        <p:cTn id="46" dur="500"/>
                                        <p:tgtEl>
                                          <p:spTgt spid="591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920"/>
                                        </p:tgtEl>
                                        <p:attrNameLst>
                                          <p:attrName>style.visibility</p:attrName>
                                        </p:attrNameLst>
                                      </p:cBhvr>
                                      <p:to>
                                        <p:strVal val="visible"/>
                                      </p:to>
                                    </p:set>
                                    <p:animEffect transition="in" filter="wipe(left)">
                                      <p:cBhvr>
                                        <p:cTn id="51" dur="500"/>
                                        <p:tgtEl>
                                          <p:spTgt spid="592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918"/>
                                        </p:tgtEl>
                                        <p:attrNameLst>
                                          <p:attrName>style.visibility</p:attrName>
                                        </p:attrNameLst>
                                      </p:cBhvr>
                                      <p:to>
                                        <p:strVal val="visible"/>
                                      </p:to>
                                    </p:set>
                                    <p:animEffect transition="in" filter="wipe(left)">
                                      <p:cBhvr>
                                        <p:cTn id="56" dur="500"/>
                                        <p:tgtEl>
                                          <p:spTgt spid="5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3" grpId="0" build="p" autoUpdateAnimBg="0" advAuto="0"/>
      <p:bldP spid="5904" grpId="0" autoUpdateAnimBg="0"/>
      <p:bldP spid="5905" grpId="0" autoUpdateAnimBg="0"/>
      <p:bldP spid="5918" grpId="0" autoUpdateAnimBg="0"/>
      <p:bldP spid="5919" grpId="0" autoUpdateAnimBg="0"/>
      <p:bldP spid="5920" grpId="0" autoUpdateAnimBg="0"/>
      <p:bldP spid="592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Example 1</a:t>
            </a:r>
          </a:p>
        </p:txBody>
      </p:sp>
      <p:sp>
        <p:nvSpPr>
          <p:cNvPr id="86026" name="Text Box 10"/>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Patterns and Conjecture</a:t>
            </a:r>
          </a:p>
        </p:txBody>
      </p:sp>
      <p:pic>
        <p:nvPicPr>
          <p:cNvPr id="86033" name="Picture 17" descr="09Geom02-01-1-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2286000"/>
            <a:ext cx="4495800" cy="1978025"/>
          </a:xfrm>
          <a:prstGeom prst="rect">
            <a:avLst/>
          </a:prstGeom>
          <a:noFill/>
          <a:extLst>
            <a:ext uri="{909E8E84-426E-40DD-AFC4-6F175D3DCCD1}">
              <a14:hiddenFill xmlns:a14="http://schemas.microsoft.com/office/drawing/2010/main">
                <a:solidFill>
                  <a:srgbClr val="FFFFFF"/>
                </a:solidFill>
              </a14:hiddenFill>
            </a:ext>
          </a:extLst>
        </p:spPr>
      </p:pic>
      <p:sp>
        <p:nvSpPr>
          <p:cNvPr id="86034" name="Text Box 18"/>
          <p:cNvSpPr txBox="1">
            <a:spLocks noChangeArrowheads="1"/>
          </p:cNvSpPr>
          <p:nvPr/>
        </p:nvSpPr>
        <p:spPr bwMode="auto">
          <a:xfrm>
            <a:off x="533400" y="4495800"/>
            <a:ext cx="7831138"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a:tabLst>
                <a:tab pos="1885950" algn="l"/>
              </a:tabLst>
              <a:defRPr>
                <a:solidFill>
                  <a:schemeClr val="tx1"/>
                </a:solidFill>
                <a:latin typeface="Arial" charset="0"/>
              </a:defRPr>
            </a:lvl1pPr>
            <a:lvl2pPr marL="1489075">
              <a:tabLst>
                <a:tab pos="1885950" algn="l"/>
              </a:tabLst>
              <a:defRPr>
                <a:solidFill>
                  <a:schemeClr val="tx1"/>
                </a:solidFill>
                <a:latin typeface="Arial" charset="0"/>
              </a:defRPr>
            </a:lvl2pPr>
            <a:lvl3pPr marL="1603375">
              <a:tabLst>
                <a:tab pos="1885950" algn="l"/>
              </a:tabLst>
              <a:defRPr>
                <a:solidFill>
                  <a:schemeClr val="tx1"/>
                </a:solidFill>
                <a:latin typeface="Arial" charset="0"/>
              </a:defRPr>
            </a:lvl3pPr>
            <a:lvl4pPr marL="1717675">
              <a:tabLst>
                <a:tab pos="1885950" algn="l"/>
              </a:tabLst>
              <a:defRPr>
                <a:solidFill>
                  <a:schemeClr val="tx1"/>
                </a:solidFill>
                <a:latin typeface="Arial" charset="0"/>
              </a:defRPr>
            </a:lvl4pPr>
            <a:lvl5pPr marL="1831975">
              <a:tabLst>
                <a:tab pos="1885950" algn="l"/>
              </a:tabLst>
              <a:defRPr>
                <a:solidFill>
                  <a:schemeClr val="tx1"/>
                </a:solidFill>
                <a:latin typeface="Arial" charset="0"/>
              </a:defRPr>
            </a:lvl5pPr>
            <a:lvl6pPr marL="2289175" fontAlgn="base">
              <a:spcBef>
                <a:spcPct val="0"/>
              </a:spcBef>
              <a:spcAft>
                <a:spcPct val="0"/>
              </a:spcAft>
              <a:tabLst>
                <a:tab pos="1885950" algn="l"/>
              </a:tabLst>
              <a:defRPr>
                <a:solidFill>
                  <a:schemeClr val="tx1"/>
                </a:solidFill>
                <a:latin typeface="Arial" charset="0"/>
              </a:defRPr>
            </a:lvl6pPr>
            <a:lvl7pPr marL="2746375" fontAlgn="base">
              <a:spcBef>
                <a:spcPct val="0"/>
              </a:spcBef>
              <a:spcAft>
                <a:spcPct val="0"/>
              </a:spcAft>
              <a:tabLst>
                <a:tab pos="1885950" algn="l"/>
              </a:tabLst>
              <a:defRPr>
                <a:solidFill>
                  <a:schemeClr val="tx1"/>
                </a:solidFill>
                <a:latin typeface="Arial" charset="0"/>
              </a:defRPr>
            </a:lvl7pPr>
            <a:lvl8pPr marL="3203575" fontAlgn="base">
              <a:spcBef>
                <a:spcPct val="0"/>
              </a:spcBef>
              <a:spcAft>
                <a:spcPct val="0"/>
              </a:spcAft>
              <a:tabLst>
                <a:tab pos="1885950" algn="l"/>
              </a:tabLst>
              <a:defRPr>
                <a:solidFill>
                  <a:schemeClr val="tx1"/>
                </a:solidFill>
                <a:latin typeface="Arial" charset="0"/>
              </a:defRPr>
            </a:lvl8pPr>
            <a:lvl9pPr marL="3660775" fontAlgn="base">
              <a:spcBef>
                <a:spcPct val="0"/>
              </a:spcBef>
              <a:spcAft>
                <a:spcPct val="0"/>
              </a:spcAft>
              <a:tabLst>
                <a:tab pos="188595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00539D"/>
                </a:solidFill>
              </a:rPr>
              <a:t>Step 1</a:t>
            </a:r>
            <a:r>
              <a:rPr lang="en-US" sz="2400">
                <a:solidFill>
                  <a:srgbClr val="000000"/>
                </a:solidFill>
              </a:rPr>
              <a:t>	Look for a pattern.</a:t>
            </a:r>
          </a:p>
        </p:txBody>
      </p:sp>
      <p:grpSp>
        <p:nvGrpSpPr>
          <p:cNvPr id="86042" name="Group 26"/>
          <p:cNvGrpSpPr>
            <a:grpSpLocks/>
          </p:cNvGrpSpPr>
          <p:nvPr/>
        </p:nvGrpSpPr>
        <p:grpSpPr bwMode="auto">
          <a:xfrm>
            <a:off x="533400" y="5029200"/>
            <a:ext cx="7831138" cy="1273175"/>
            <a:chOff x="336" y="3168"/>
            <a:chExt cx="4933" cy="802"/>
          </a:xfrm>
        </p:grpSpPr>
        <p:sp>
          <p:nvSpPr>
            <p:cNvPr id="86035" name="Text Box 19"/>
            <p:cNvSpPr txBox="1">
              <a:spLocks noChangeArrowheads="1"/>
            </p:cNvSpPr>
            <p:nvPr/>
          </p:nvSpPr>
          <p:spPr bwMode="auto">
            <a:xfrm>
              <a:off x="336" y="3168"/>
              <a:ext cx="4933"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a:tabLst>
                  <a:tab pos="1885950" algn="l"/>
                  <a:tab pos="2457450" algn="l"/>
                  <a:tab pos="3200400" algn="l"/>
                  <a:tab pos="4343400" algn="l"/>
                </a:tabLst>
                <a:defRPr>
                  <a:solidFill>
                    <a:schemeClr val="tx1"/>
                  </a:solidFill>
                  <a:latin typeface="Arial" charset="0"/>
                </a:defRPr>
              </a:lvl1pPr>
              <a:lvl2pPr marL="1489075">
                <a:tabLst>
                  <a:tab pos="1885950" algn="l"/>
                  <a:tab pos="2457450" algn="l"/>
                  <a:tab pos="3200400" algn="l"/>
                  <a:tab pos="4343400" algn="l"/>
                </a:tabLst>
                <a:defRPr>
                  <a:solidFill>
                    <a:schemeClr val="tx1"/>
                  </a:solidFill>
                  <a:latin typeface="Arial" charset="0"/>
                </a:defRPr>
              </a:lvl2pPr>
              <a:lvl3pPr marL="1603375">
                <a:tabLst>
                  <a:tab pos="1885950" algn="l"/>
                  <a:tab pos="2457450" algn="l"/>
                  <a:tab pos="3200400" algn="l"/>
                  <a:tab pos="4343400" algn="l"/>
                </a:tabLst>
                <a:defRPr>
                  <a:solidFill>
                    <a:schemeClr val="tx1"/>
                  </a:solidFill>
                  <a:latin typeface="Arial" charset="0"/>
                </a:defRPr>
              </a:lvl3pPr>
              <a:lvl4pPr marL="1717675">
                <a:tabLst>
                  <a:tab pos="1885950" algn="l"/>
                  <a:tab pos="2457450" algn="l"/>
                  <a:tab pos="3200400" algn="l"/>
                  <a:tab pos="4343400" algn="l"/>
                </a:tabLst>
                <a:defRPr>
                  <a:solidFill>
                    <a:schemeClr val="tx1"/>
                  </a:solidFill>
                  <a:latin typeface="Arial" charset="0"/>
                </a:defRPr>
              </a:lvl4pPr>
              <a:lvl5pPr marL="1831975">
                <a:tabLst>
                  <a:tab pos="1885950" algn="l"/>
                  <a:tab pos="2457450" algn="l"/>
                  <a:tab pos="3200400" algn="l"/>
                  <a:tab pos="4343400" algn="l"/>
                </a:tabLst>
                <a:defRPr>
                  <a:solidFill>
                    <a:schemeClr val="tx1"/>
                  </a:solidFill>
                  <a:latin typeface="Arial" charset="0"/>
                </a:defRPr>
              </a:lvl5pPr>
              <a:lvl6pPr marL="2289175" fontAlgn="base">
                <a:spcBef>
                  <a:spcPct val="0"/>
                </a:spcBef>
                <a:spcAft>
                  <a:spcPct val="0"/>
                </a:spcAft>
                <a:tabLst>
                  <a:tab pos="1885950" algn="l"/>
                  <a:tab pos="2457450" algn="l"/>
                  <a:tab pos="3200400" algn="l"/>
                  <a:tab pos="4343400" algn="l"/>
                </a:tabLst>
                <a:defRPr>
                  <a:solidFill>
                    <a:schemeClr val="tx1"/>
                  </a:solidFill>
                  <a:latin typeface="Arial" charset="0"/>
                </a:defRPr>
              </a:lvl6pPr>
              <a:lvl7pPr marL="2746375" fontAlgn="base">
                <a:spcBef>
                  <a:spcPct val="0"/>
                </a:spcBef>
                <a:spcAft>
                  <a:spcPct val="0"/>
                </a:spcAft>
                <a:tabLst>
                  <a:tab pos="1885950" algn="l"/>
                  <a:tab pos="2457450" algn="l"/>
                  <a:tab pos="3200400" algn="l"/>
                  <a:tab pos="4343400" algn="l"/>
                </a:tabLst>
                <a:defRPr>
                  <a:solidFill>
                    <a:schemeClr val="tx1"/>
                  </a:solidFill>
                  <a:latin typeface="Arial" charset="0"/>
                </a:defRPr>
              </a:lvl7pPr>
              <a:lvl8pPr marL="3203575" fontAlgn="base">
                <a:spcBef>
                  <a:spcPct val="0"/>
                </a:spcBef>
                <a:spcAft>
                  <a:spcPct val="0"/>
                </a:spcAft>
                <a:tabLst>
                  <a:tab pos="1885950" algn="l"/>
                  <a:tab pos="2457450" algn="l"/>
                  <a:tab pos="3200400" algn="l"/>
                  <a:tab pos="4343400" algn="l"/>
                </a:tabLst>
                <a:defRPr>
                  <a:solidFill>
                    <a:schemeClr val="tx1"/>
                  </a:solidFill>
                  <a:latin typeface="Arial" charset="0"/>
                </a:defRPr>
              </a:lvl8pPr>
              <a:lvl9pPr marL="3660775" fontAlgn="base">
                <a:spcBef>
                  <a:spcPct val="0"/>
                </a:spcBef>
                <a:spcAft>
                  <a:spcPct val="0"/>
                </a:spcAft>
                <a:tabLst>
                  <a:tab pos="1885950" algn="l"/>
                  <a:tab pos="2457450" algn="l"/>
                  <a:tab pos="3200400" algn="l"/>
                  <a:tab pos="4343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	3		9	18</a:t>
              </a:r>
            </a:p>
          </p:txBody>
        </p:sp>
        <p:grpSp>
          <p:nvGrpSpPr>
            <p:cNvPr id="86036" name="Group 20"/>
            <p:cNvGrpSpPr>
              <a:grpSpLocks/>
            </p:cNvGrpSpPr>
            <p:nvPr/>
          </p:nvGrpSpPr>
          <p:grpSpPr bwMode="auto">
            <a:xfrm>
              <a:off x="1656" y="3390"/>
              <a:ext cx="750" cy="580"/>
              <a:chOff x="672" y="2300"/>
              <a:chExt cx="750" cy="580"/>
            </a:xfrm>
          </p:grpSpPr>
          <p:sp>
            <p:nvSpPr>
              <p:cNvPr id="86037" name="Freeform 21"/>
              <p:cNvSpPr>
                <a:spLocks/>
              </p:cNvSpPr>
              <p:nvPr/>
            </p:nvSpPr>
            <p:spPr bwMode="auto">
              <a:xfrm rot="-134226">
                <a:off x="672" y="2300"/>
                <a:ext cx="750" cy="254"/>
              </a:xfrm>
              <a:custGeom>
                <a:avLst/>
                <a:gdLst>
                  <a:gd name="T0" fmla="*/ 0 w 726"/>
                  <a:gd name="T1" fmla="*/ 0 h 229"/>
                  <a:gd name="T2" fmla="*/ 387 w 726"/>
                  <a:gd name="T3" fmla="*/ 224 h 229"/>
                  <a:gd name="T4" fmla="*/ 726 w 726"/>
                  <a:gd name="T5" fmla="*/ 28 h 229"/>
                </a:gdLst>
                <a:ahLst/>
                <a:cxnLst>
                  <a:cxn ang="0">
                    <a:pos x="T0" y="T1"/>
                  </a:cxn>
                  <a:cxn ang="0">
                    <a:pos x="T2" y="T3"/>
                  </a:cxn>
                  <a:cxn ang="0">
                    <a:pos x="T4" y="T5"/>
                  </a:cxn>
                </a:cxnLst>
                <a:rect l="0" t="0" r="r" b="b"/>
                <a:pathLst>
                  <a:path w="726" h="229">
                    <a:moveTo>
                      <a:pt x="0" y="0"/>
                    </a:moveTo>
                    <a:cubicBezTo>
                      <a:pt x="133" y="109"/>
                      <a:pt x="266" y="219"/>
                      <a:pt x="387" y="224"/>
                    </a:cubicBezTo>
                    <a:cubicBezTo>
                      <a:pt x="508" y="229"/>
                      <a:pt x="670" y="61"/>
                      <a:pt x="726" y="28"/>
                    </a:cubicBezTo>
                  </a:path>
                </a:pathLst>
              </a:custGeom>
              <a:noFill/>
              <a:ln w="28575" cap="flat" cmpd="sng">
                <a:solidFill>
                  <a:srgbClr val="00539D"/>
                </a:solidFill>
                <a:prstDash val="solid"/>
                <a:round/>
                <a:headEnd/>
                <a:tailEnd type="triangle" w="med" len="med"/>
              </a:ln>
              <a:effectLst/>
              <a:extLst>
                <a:ext uri="{909E8E84-426E-40DD-AFC4-6F175D3DCCD1}">
                  <a14:hiddenFill xmlns:a14="http://schemas.microsoft.com/office/drawing/2010/main">
                    <a:solidFill>
                      <a:srgbClr val="00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86038" name="Text Box 22"/>
              <p:cNvSpPr txBox="1">
                <a:spLocks noChangeArrowheads="1"/>
              </p:cNvSpPr>
              <p:nvPr/>
            </p:nvSpPr>
            <p:spPr bwMode="auto">
              <a:xfrm>
                <a:off x="890" y="2615"/>
                <a:ext cx="3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E01B2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50000"/>
                  </a:spcBef>
                  <a:spcAft>
                    <a:spcPct val="20000"/>
                  </a:spcAft>
                  <a:buClr>
                    <a:srgbClr val="FFFFFF"/>
                  </a:buClr>
                </a:pPr>
                <a:r>
                  <a:rPr lang="en-US" sz="2400">
                    <a:solidFill>
                      <a:srgbClr val="E01B22"/>
                    </a:solidFill>
                    <a:cs typeface="Arial" charset="0"/>
                    <a:sym typeface="Symbol" pitchFamily="18" charset="2"/>
                  </a:rPr>
                  <a:t>+</a:t>
                </a:r>
                <a:r>
                  <a:rPr lang="en-US" sz="2400">
                    <a:solidFill>
                      <a:srgbClr val="E01B22"/>
                    </a:solidFill>
                  </a:rPr>
                  <a:t>6</a:t>
                </a:r>
              </a:p>
            </p:txBody>
          </p:sp>
        </p:grpSp>
        <p:grpSp>
          <p:nvGrpSpPr>
            <p:cNvPr id="86039" name="Group 23"/>
            <p:cNvGrpSpPr>
              <a:grpSpLocks/>
            </p:cNvGrpSpPr>
            <p:nvPr/>
          </p:nvGrpSpPr>
          <p:grpSpPr bwMode="auto">
            <a:xfrm>
              <a:off x="2503" y="3390"/>
              <a:ext cx="750" cy="580"/>
              <a:chOff x="1519" y="2300"/>
              <a:chExt cx="750" cy="580"/>
            </a:xfrm>
          </p:grpSpPr>
          <p:sp>
            <p:nvSpPr>
              <p:cNvPr id="86040" name="Freeform 24"/>
              <p:cNvSpPr>
                <a:spLocks/>
              </p:cNvSpPr>
              <p:nvPr/>
            </p:nvSpPr>
            <p:spPr bwMode="auto">
              <a:xfrm rot="-134226">
                <a:off x="1519" y="2300"/>
                <a:ext cx="750" cy="254"/>
              </a:xfrm>
              <a:custGeom>
                <a:avLst/>
                <a:gdLst>
                  <a:gd name="T0" fmla="*/ 0 w 726"/>
                  <a:gd name="T1" fmla="*/ 0 h 229"/>
                  <a:gd name="T2" fmla="*/ 387 w 726"/>
                  <a:gd name="T3" fmla="*/ 224 h 229"/>
                  <a:gd name="T4" fmla="*/ 726 w 726"/>
                  <a:gd name="T5" fmla="*/ 28 h 229"/>
                </a:gdLst>
                <a:ahLst/>
                <a:cxnLst>
                  <a:cxn ang="0">
                    <a:pos x="T0" y="T1"/>
                  </a:cxn>
                  <a:cxn ang="0">
                    <a:pos x="T2" y="T3"/>
                  </a:cxn>
                  <a:cxn ang="0">
                    <a:pos x="T4" y="T5"/>
                  </a:cxn>
                </a:cxnLst>
                <a:rect l="0" t="0" r="r" b="b"/>
                <a:pathLst>
                  <a:path w="726" h="229">
                    <a:moveTo>
                      <a:pt x="0" y="0"/>
                    </a:moveTo>
                    <a:cubicBezTo>
                      <a:pt x="133" y="109"/>
                      <a:pt x="266" y="219"/>
                      <a:pt x="387" y="224"/>
                    </a:cubicBezTo>
                    <a:cubicBezTo>
                      <a:pt x="508" y="229"/>
                      <a:pt x="670" y="61"/>
                      <a:pt x="726" y="28"/>
                    </a:cubicBezTo>
                  </a:path>
                </a:pathLst>
              </a:custGeom>
              <a:noFill/>
              <a:ln w="28575" cap="flat" cmpd="sng">
                <a:solidFill>
                  <a:srgbClr val="00539D"/>
                </a:solidFill>
                <a:prstDash val="solid"/>
                <a:round/>
                <a:headEnd/>
                <a:tailEnd type="triangle" w="med" len="med"/>
              </a:ln>
              <a:effectLst/>
              <a:extLst>
                <a:ext uri="{909E8E84-426E-40DD-AFC4-6F175D3DCCD1}">
                  <a14:hiddenFill xmlns:a14="http://schemas.microsoft.com/office/drawing/2010/main">
                    <a:solidFill>
                      <a:srgbClr val="00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86041" name="Text Box 25"/>
              <p:cNvSpPr txBox="1">
                <a:spLocks noChangeArrowheads="1"/>
              </p:cNvSpPr>
              <p:nvPr/>
            </p:nvSpPr>
            <p:spPr bwMode="auto">
              <a:xfrm>
                <a:off x="1761" y="2615"/>
                <a:ext cx="3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E01B2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50000"/>
                  </a:spcBef>
                  <a:spcAft>
                    <a:spcPct val="20000"/>
                  </a:spcAft>
                  <a:buClr>
                    <a:srgbClr val="FFFFFF"/>
                  </a:buClr>
                </a:pPr>
                <a:r>
                  <a:rPr lang="en-US" sz="2400">
                    <a:solidFill>
                      <a:srgbClr val="E01B22"/>
                    </a:solidFill>
                    <a:sym typeface="Symbol" pitchFamily="18" charset="2"/>
                  </a:rPr>
                  <a:t>+</a:t>
                </a:r>
                <a:r>
                  <a:rPr lang="en-US" sz="2400">
                    <a:solidFill>
                      <a:srgbClr val="E01B22"/>
                    </a:solidFill>
                  </a:rPr>
                  <a:t>9</a:t>
                </a:r>
              </a:p>
            </p:txBody>
          </p:sp>
        </p:grpSp>
      </p:grpSp>
      <p:sp>
        <p:nvSpPr>
          <p:cNvPr id="86025" name="Rectangle 9"/>
          <p:cNvSpPr>
            <a:spLocks noChangeArrowheads="1"/>
          </p:cNvSpPr>
          <p:nvPr/>
        </p:nvSpPr>
        <p:spPr bwMode="auto">
          <a:xfrm>
            <a:off x="876300" y="1503363"/>
            <a:ext cx="7705725" cy="10779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b="1">
                <a:solidFill>
                  <a:srgbClr val="E01B22"/>
                </a:solidFill>
              </a:rPr>
              <a:t>B.</a:t>
            </a:r>
            <a:r>
              <a:rPr lang="en-US" sz="2400" b="1">
                <a:solidFill>
                  <a:srgbClr val="00539D"/>
                </a:solidFill>
              </a:rPr>
              <a:t> Write a conjecture that describes the pattern </a:t>
            </a:r>
            <a:br>
              <a:rPr lang="en-US" sz="2400" b="1">
                <a:solidFill>
                  <a:srgbClr val="00539D"/>
                </a:solidFill>
              </a:rPr>
            </a:br>
            <a:r>
              <a:rPr lang="en-US" sz="2400" b="1">
                <a:solidFill>
                  <a:srgbClr val="00539D"/>
                </a:solidFill>
              </a:rPr>
              <a:t>shown. Then use your conjecture to find the next item in the sequence.</a:t>
            </a:r>
          </a:p>
        </p:txBody>
      </p:sp>
    </p:spTree>
    <p:custDataLst>
      <p:tags r:id="rId1"/>
    </p:custDataLst>
    <p:extLst>
      <p:ext uri="{BB962C8B-B14F-4D97-AF65-F5344CB8AC3E}">
        <p14:creationId xmlns:p14="http://schemas.microsoft.com/office/powerpoint/2010/main" val="6281546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025">
                                            <p:txEl>
                                              <p:pRg st="0" end="0"/>
                                            </p:txEl>
                                          </p:spTgt>
                                        </p:tgtEl>
                                        <p:attrNameLst>
                                          <p:attrName>style.visibility</p:attrName>
                                        </p:attrNameLst>
                                      </p:cBhvr>
                                      <p:to>
                                        <p:strVal val="visible"/>
                                      </p:to>
                                    </p:set>
                                    <p:animEffect transition="in" filter="wipe(left)">
                                      <p:cBhvr>
                                        <p:cTn id="7" dur="500"/>
                                        <p:tgtEl>
                                          <p:spTgt spid="86025">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6033"/>
                                        </p:tgtEl>
                                        <p:attrNameLst>
                                          <p:attrName>style.visibility</p:attrName>
                                        </p:attrNameLst>
                                      </p:cBhvr>
                                      <p:to>
                                        <p:strVal val="visible"/>
                                      </p:to>
                                    </p:set>
                                    <p:animEffect transition="in" filter="wipe(left)">
                                      <p:cBhvr>
                                        <p:cTn id="11" dur="500"/>
                                        <p:tgtEl>
                                          <p:spTgt spid="8603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6034"/>
                                        </p:tgtEl>
                                        <p:attrNameLst>
                                          <p:attrName>style.visibility</p:attrName>
                                        </p:attrNameLst>
                                      </p:cBhvr>
                                      <p:to>
                                        <p:strVal val="visible"/>
                                      </p:to>
                                    </p:set>
                                    <p:animEffect transition="in" filter="wipe(left)">
                                      <p:cBhvr>
                                        <p:cTn id="16" dur="500"/>
                                        <p:tgtEl>
                                          <p:spTgt spid="860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86042"/>
                                        </p:tgtEl>
                                        <p:attrNameLst>
                                          <p:attrName>style.visibility</p:attrName>
                                        </p:attrNameLst>
                                      </p:cBhvr>
                                      <p:to>
                                        <p:strVal val="visible"/>
                                      </p:to>
                                    </p:set>
                                    <p:animEffect transition="in" filter="wipe(left)">
                                      <p:cBhvr>
                                        <p:cTn id="21" dur="500"/>
                                        <p:tgtEl>
                                          <p:spTgt spid="86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4" grpId="0" autoUpdateAnimBg="0"/>
      <p:bldP spid="86025"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t>Example 1</a:t>
            </a:r>
          </a:p>
        </p:txBody>
      </p:sp>
      <p:sp>
        <p:nvSpPr>
          <p:cNvPr id="135172" name="Text Box 4"/>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Patterns and Conjecture</a:t>
            </a:r>
          </a:p>
        </p:txBody>
      </p:sp>
      <p:sp>
        <p:nvSpPr>
          <p:cNvPr id="135173" name="Rectangle 5"/>
          <p:cNvSpPr>
            <a:spLocks noChangeArrowheads="1"/>
          </p:cNvSpPr>
          <p:nvPr/>
        </p:nvSpPr>
        <p:spPr bwMode="auto">
          <a:xfrm>
            <a:off x="533400" y="3962400"/>
            <a:ext cx="4267200" cy="18811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70013" fontAlgn="base">
              <a:lnSpc>
                <a:spcPct val="90000"/>
              </a:lnSpc>
              <a:spcBef>
                <a:spcPct val="20000"/>
              </a:spcBef>
              <a:spcAft>
                <a:spcPct val="20000"/>
              </a:spcAft>
              <a:buClr>
                <a:srgbClr val="FFFFFF"/>
              </a:buClr>
            </a:pPr>
            <a:r>
              <a:rPr lang="en-US" sz="2400" b="1">
                <a:solidFill>
                  <a:srgbClr val="00539D"/>
                </a:solidFill>
              </a:rPr>
              <a:t>Answer:</a:t>
            </a:r>
            <a:r>
              <a:rPr lang="en-US" sz="2400" b="1">
                <a:solidFill>
                  <a:srgbClr val="FFEB55"/>
                </a:solidFill>
              </a:rPr>
              <a:t>  </a:t>
            </a:r>
            <a:r>
              <a:rPr lang="en-US" sz="2400">
                <a:solidFill>
                  <a:srgbClr val="E01B22"/>
                </a:solidFill>
              </a:rPr>
              <a:t>30 segments</a:t>
            </a:r>
            <a:br>
              <a:rPr lang="en-US" sz="2400">
                <a:solidFill>
                  <a:srgbClr val="E01B22"/>
                </a:solidFill>
              </a:rPr>
            </a:br>
            <a:endParaRPr lang="en-US" sz="2400">
              <a:solidFill>
                <a:srgbClr val="E01B22"/>
              </a:solidFill>
            </a:endParaRPr>
          </a:p>
          <a:p>
            <a:pPr marL="1712913" indent="-1370013" fontAlgn="base">
              <a:lnSpc>
                <a:spcPct val="90000"/>
              </a:lnSpc>
              <a:spcBef>
                <a:spcPct val="20000"/>
              </a:spcBef>
              <a:spcAft>
                <a:spcPct val="20000"/>
              </a:spcAft>
              <a:buClr>
                <a:srgbClr val="FFFFFF"/>
              </a:buClr>
            </a:pPr>
            <a:r>
              <a:rPr lang="en-US" sz="2400" b="1">
                <a:solidFill>
                  <a:srgbClr val="00539D"/>
                </a:solidFill>
              </a:rPr>
              <a:t>Check</a:t>
            </a:r>
            <a:r>
              <a:rPr lang="en-US" sz="2400">
                <a:solidFill>
                  <a:srgbClr val="E01B22"/>
                </a:solidFill>
              </a:rPr>
              <a:t>  	</a:t>
            </a:r>
            <a:r>
              <a:rPr lang="en-US" sz="2400">
                <a:solidFill>
                  <a:srgbClr val="000000"/>
                </a:solidFill>
              </a:rPr>
              <a:t>Draw the next</a:t>
            </a:r>
            <a:br>
              <a:rPr lang="en-US" sz="2400">
                <a:solidFill>
                  <a:srgbClr val="000000"/>
                </a:solidFill>
              </a:rPr>
            </a:br>
            <a:r>
              <a:rPr lang="en-US" sz="2400">
                <a:solidFill>
                  <a:srgbClr val="000000"/>
                </a:solidFill>
              </a:rPr>
              <a:t>figure to check</a:t>
            </a:r>
            <a:br>
              <a:rPr lang="en-US" sz="2400">
                <a:solidFill>
                  <a:srgbClr val="000000"/>
                </a:solidFill>
              </a:rPr>
            </a:br>
            <a:r>
              <a:rPr lang="en-US" sz="2400">
                <a:solidFill>
                  <a:srgbClr val="000000"/>
                </a:solidFill>
              </a:rPr>
              <a:t>your conjecture.</a:t>
            </a:r>
          </a:p>
        </p:txBody>
      </p:sp>
      <p:sp>
        <p:nvSpPr>
          <p:cNvPr id="135174" name="Text Box 6"/>
          <p:cNvSpPr txBox="1">
            <a:spLocks noChangeArrowheads="1"/>
          </p:cNvSpPr>
          <p:nvPr/>
        </p:nvSpPr>
        <p:spPr bwMode="auto">
          <a:xfrm>
            <a:off x="533400" y="2209800"/>
            <a:ext cx="7924800" cy="78105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93938" indent="-1951038">
              <a:defRPr>
                <a:solidFill>
                  <a:schemeClr val="tx1"/>
                </a:solidFill>
                <a:latin typeface="Arial" charset="0"/>
              </a:defRPr>
            </a:lvl1pPr>
            <a:lvl2pPr marL="2451100">
              <a:defRPr>
                <a:solidFill>
                  <a:schemeClr val="tx1"/>
                </a:solidFill>
                <a:latin typeface="Arial" charset="0"/>
              </a:defRPr>
            </a:lvl2pPr>
            <a:lvl3pPr marL="2565400">
              <a:defRPr>
                <a:solidFill>
                  <a:schemeClr val="tx1"/>
                </a:solidFill>
                <a:latin typeface="Arial" charset="0"/>
              </a:defRPr>
            </a:lvl3pPr>
            <a:lvl4pPr marL="2679700">
              <a:defRPr>
                <a:solidFill>
                  <a:schemeClr val="tx1"/>
                </a:solidFill>
                <a:latin typeface="Arial" charset="0"/>
              </a:defRPr>
            </a:lvl4pPr>
            <a:lvl5pPr marL="2794000">
              <a:defRPr>
                <a:solidFill>
                  <a:schemeClr val="tx1"/>
                </a:solidFill>
                <a:latin typeface="Arial" charset="0"/>
              </a:defRPr>
            </a:lvl5pPr>
            <a:lvl6pPr marL="3251200" fontAlgn="base">
              <a:spcBef>
                <a:spcPct val="0"/>
              </a:spcBef>
              <a:spcAft>
                <a:spcPct val="0"/>
              </a:spcAft>
              <a:defRPr>
                <a:solidFill>
                  <a:schemeClr val="tx1"/>
                </a:solidFill>
                <a:latin typeface="Arial" charset="0"/>
              </a:defRPr>
            </a:lvl6pPr>
            <a:lvl7pPr marL="3708400" fontAlgn="base">
              <a:spcBef>
                <a:spcPct val="0"/>
              </a:spcBef>
              <a:spcAft>
                <a:spcPct val="0"/>
              </a:spcAft>
              <a:defRPr>
                <a:solidFill>
                  <a:schemeClr val="tx1"/>
                </a:solidFill>
                <a:latin typeface="Arial" charset="0"/>
              </a:defRPr>
            </a:lvl7pPr>
            <a:lvl8pPr marL="4165600" fontAlgn="base">
              <a:spcBef>
                <a:spcPct val="0"/>
              </a:spcBef>
              <a:spcAft>
                <a:spcPct val="0"/>
              </a:spcAft>
              <a:defRPr>
                <a:solidFill>
                  <a:schemeClr val="tx1"/>
                </a:solidFill>
                <a:latin typeface="Arial" charset="0"/>
              </a:defRPr>
            </a:lvl8pPr>
            <a:lvl9pPr marL="4622800"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00539D"/>
                </a:solidFill>
              </a:rPr>
              <a:t>Conjecture:	</a:t>
            </a:r>
            <a:r>
              <a:rPr lang="en-US" sz="2400">
                <a:solidFill>
                  <a:srgbClr val="000000"/>
                </a:solidFill>
              </a:rPr>
              <a:t>Notice that 6 is 3 </a:t>
            </a:r>
            <a:r>
              <a:rPr lang="en-US" sz="2400">
                <a:solidFill>
                  <a:srgbClr val="000000"/>
                </a:solidFill>
                <a:cs typeface="Arial" charset="0"/>
              </a:rPr>
              <a:t>× 2 and 9 is 3 × 3. The next figure will increase by 3 × 4 or 12 segments. So, the next figure will have 18 + 12 or 30 segments.</a:t>
            </a:r>
          </a:p>
        </p:txBody>
      </p:sp>
      <p:sp>
        <p:nvSpPr>
          <p:cNvPr id="135177" name="Text Box 9"/>
          <p:cNvSpPr txBox="1">
            <a:spLocks noChangeArrowheads="1"/>
          </p:cNvSpPr>
          <p:nvPr/>
        </p:nvSpPr>
        <p:spPr bwMode="auto">
          <a:xfrm>
            <a:off x="533400" y="1489075"/>
            <a:ext cx="7831138"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a:tabLst>
                <a:tab pos="1885950" algn="l"/>
              </a:tabLst>
              <a:defRPr>
                <a:solidFill>
                  <a:schemeClr val="tx1"/>
                </a:solidFill>
                <a:latin typeface="Arial" charset="0"/>
              </a:defRPr>
            </a:lvl1pPr>
            <a:lvl2pPr marL="1489075">
              <a:tabLst>
                <a:tab pos="1885950" algn="l"/>
              </a:tabLst>
              <a:defRPr>
                <a:solidFill>
                  <a:schemeClr val="tx1"/>
                </a:solidFill>
                <a:latin typeface="Arial" charset="0"/>
              </a:defRPr>
            </a:lvl2pPr>
            <a:lvl3pPr marL="1603375">
              <a:tabLst>
                <a:tab pos="1885950" algn="l"/>
              </a:tabLst>
              <a:defRPr>
                <a:solidFill>
                  <a:schemeClr val="tx1"/>
                </a:solidFill>
                <a:latin typeface="Arial" charset="0"/>
              </a:defRPr>
            </a:lvl3pPr>
            <a:lvl4pPr marL="1717675">
              <a:tabLst>
                <a:tab pos="1885950" algn="l"/>
              </a:tabLst>
              <a:defRPr>
                <a:solidFill>
                  <a:schemeClr val="tx1"/>
                </a:solidFill>
                <a:latin typeface="Arial" charset="0"/>
              </a:defRPr>
            </a:lvl4pPr>
            <a:lvl5pPr marL="1831975">
              <a:tabLst>
                <a:tab pos="1885950" algn="l"/>
              </a:tabLst>
              <a:defRPr>
                <a:solidFill>
                  <a:schemeClr val="tx1"/>
                </a:solidFill>
                <a:latin typeface="Arial" charset="0"/>
              </a:defRPr>
            </a:lvl5pPr>
            <a:lvl6pPr marL="2289175" fontAlgn="base">
              <a:spcBef>
                <a:spcPct val="0"/>
              </a:spcBef>
              <a:spcAft>
                <a:spcPct val="0"/>
              </a:spcAft>
              <a:tabLst>
                <a:tab pos="1885950" algn="l"/>
              </a:tabLst>
              <a:defRPr>
                <a:solidFill>
                  <a:schemeClr val="tx1"/>
                </a:solidFill>
                <a:latin typeface="Arial" charset="0"/>
              </a:defRPr>
            </a:lvl6pPr>
            <a:lvl7pPr marL="2746375" fontAlgn="base">
              <a:spcBef>
                <a:spcPct val="0"/>
              </a:spcBef>
              <a:spcAft>
                <a:spcPct val="0"/>
              </a:spcAft>
              <a:tabLst>
                <a:tab pos="1885950" algn="l"/>
              </a:tabLst>
              <a:defRPr>
                <a:solidFill>
                  <a:schemeClr val="tx1"/>
                </a:solidFill>
                <a:latin typeface="Arial" charset="0"/>
              </a:defRPr>
            </a:lvl7pPr>
            <a:lvl8pPr marL="3203575" fontAlgn="base">
              <a:spcBef>
                <a:spcPct val="0"/>
              </a:spcBef>
              <a:spcAft>
                <a:spcPct val="0"/>
              </a:spcAft>
              <a:tabLst>
                <a:tab pos="1885950" algn="l"/>
              </a:tabLst>
              <a:defRPr>
                <a:solidFill>
                  <a:schemeClr val="tx1"/>
                </a:solidFill>
                <a:latin typeface="Arial" charset="0"/>
              </a:defRPr>
            </a:lvl8pPr>
            <a:lvl9pPr marL="3660775" fontAlgn="base">
              <a:spcBef>
                <a:spcPct val="0"/>
              </a:spcBef>
              <a:spcAft>
                <a:spcPct val="0"/>
              </a:spcAft>
              <a:tabLst>
                <a:tab pos="188595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00539D"/>
                </a:solidFill>
              </a:rPr>
              <a:t>Step 2</a:t>
            </a:r>
            <a:r>
              <a:rPr lang="en-US" sz="2400">
                <a:solidFill>
                  <a:srgbClr val="000000"/>
                </a:solidFill>
              </a:rPr>
              <a:t>	Make a conjecture.</a:t>
            </a:r>
          </a:p>
        </p:txBody>
      </p:sp>
      <p:pic>
        <p:nvPicPr>
          <p:cNvPr id="135179" name="Picture 11" descr="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17938"/>
            <a:ext cx="2819400" cy="21939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517075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5177"/>
                                        </p:tgtEl>
                                        <p:attrNameLst>
                                          <p:attrName>style.visibility</p:attrName>
                                        </p:attrNameLst>
                                      </p:cBhvr>
                                      <p:to>
                                        <p:strVal val="visible"/>
                                      </p:to>
                                    </p:set>
                                    <p:animEffect transition="in" filter="wipe(left)">
                                      <p:cBhvr>
                                        <p:cTn id="7" dur="500"/>
                                        <p:tgtEl>
                                          <p:spTgt spid="1351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174"/>
                                        </p:tgtEl>
                                        <p:attrNameLst>
                                          <p:attrName>style.visibility</p:attrName>
                                        </p:attrNameLst>
                                      </p:cBhvr>
                                      <p:to>
                                        <p:strVal val="visible"/>
                                      </p:to>
                                    </p:set>
                                    <p:animEffect transition="in" filter="wipe(left)">
                                      <p:cBhvr>
                                        <p:cTn id="12" dur="500"/>
                                        <p:tgtEl>
                                          <p:spTgt spid="1351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5173">
                                            <p:txEl>
                                              <p:pRg st="0" end="0"/>
                                            </p:txEl>
                                          </p:spTgt>
                                        </p:tgtEl>
                                        <p:attrNameLst>
                                          <p:attrName>style.visibility</p:attrName>
                                        </p:attrNameLst>
                                      </p:cBhvr>
                                      <p:to>
                                        <p:strVal val="visible"/>
                                      </p:to>
                                    </p:set>
                                    <p:animEffect transition="in" filter="wipe(left)">
                                      <p:cBhvr>
                                        <p:cTn id="17" dur="500"/>
                                        <p:tgtEl>
                                          <p:spTgt spid="13517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5173">
                                            <p:txEl>
                                              <p:pRg st="1" end="1"/>
                                            </p:txEl>
                                          </p:spTgt>
                                        </p:tgtEl>
                                        <p:attrNameLst>
                                          <p:attrName>style.visibility</p:attrName>
                                        </p:attrNameLst>
                                      </p:cBhvr>
                                      <p:to>
                                        <p:strVal val="visible"/>
                                      </p:to>
                                    </p:set>
                                    <p:animEffect transition="in" filter="wipe(left)">
                                      <p:cBhvr>
                                        <p:cTn id="22" dur="500"/>
                                        <p:tgtEl>
                                          <p:spTgt spid="135173">
                                            <p:txEl>
                                              <p:pRg st="1" end="1"/>
                                            </p:txEl>
                                          </p:spTgt>
                                        </p:tgtEl>
                                      </p:cBhvr>
                                    </p:animEffect>
                                  </p:childTnLst>
                                </p:cTn>
                              </p:par>
                            </p:childTnLst>
                          </p:cTn>
                        </p:par>
                        <p:par>
                          <p:cTn id="23" fill="hold" nodeType="afterGroup">
                            <p:stCondLst>
                              <p:cond delay="500"/>
                            </p:stCondLst>
                            <p:childTnLst>
                              <p:par>
                                <p:cTn id="24" presetID="4" presetClass="entr" presetSubtype="32" fill="hold" nodeType="afterEffect">
                                  <p:stCondLst>
                                    <p:cond delay="0"/>
                                  </p:stCondLst>
                                  <p:childTnLst>
                                    <p:set>
                                      <p:cBhvr>
                                        <p:cTn id="25" dur="1" fill="hold">
                                          <p:stCondLst>
                                            <p:cond delay="0"/>
                                          </p:stCondLst>
                                        </p:cTn>
                                        <p:tgtEl>
                                          <p:spTgt spid="135179"/>
                                        </p:tgtEl>
                                        <p:attrNameLst>
                                          <p:attrName>style.visibility</p:attrName>
                                        </p:attrNameLst>
                                      </p:cBhvr>
                                      <p:to>
                                        <p:strVal val="visible"/>
                                      </p:to>
                                    </p:set>
                                    <p:animEffect transition="in" filter="box(out)">
                                      <p:cBhvr>
                                        <p:cTn id="26" dur="500"/>
                                        <p:tgtEl>
                                          <p:spTgt spid="135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build="p" autoUpdateAnimBg="0"/>
      <p:bldP spid="135174" grpId="0" autoUpdateAnimBg="0"/>
      <p:bldP spid="13517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13667" name="TPQuestion"/>
          <p:cNvSpPr>
            <a:spLocks noGrp="1" noChangeArrowheads="1"/>
          </p:cNvSpPr>
          <p:nvPr>
            <p:ph type="title"/>
          </p:nvPr>
        </p:nvSpPr>
        <p:spPr/>
        <p:txBody>
          <a:bodyPr/>
          <a:lstStyle/>
          <a:p>
            <a:r>
              <a:rPr lang="en-US"/>
              <a:t>Example 1</a:t>
            </a:r>
          </a:p>
        </p:txBody>
      </p:sp>
      <p:pic>
        <p:nvPicPr>
          <p:cNvPr id="113673" name="Picture 9"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3674" name="Picture 10"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grpSp>
        <p:nvGrpSpPr>
          <p:cNvPr id="113676" name="Group 12"/>
          <p:cNvGrpSpPr>
            <a:grpSpLocks/>
          </p:cNvGrpSpPr>
          <p:nvPr/>
        </p:nvGrpSpPr>
        <p:grpSpPr bwMode="auto">
          <a:xfrm>
            <a:off x="914400" y="3406775"/>
            <a:ext cx="4800600" cy="2536825"/>
            <a:chOff x="576" y="2069"/>
            <a:chExt cx="3024" cy="1598"/>
          </a:xfrm>
        </p:grpSpPr>
        <p:sp>
          <p:nvSpPr>
            <p:cNvPr id="113677" name="TPAnswers"/>
            <p:cNvSpPr>
              <a:spLocks noChangeArrowheads="1"/>
            </p:cNvSpPr>
            <p:nvPr>
              <p:custDataLst>
                <p:tags r:id="rId3"/>
              </p:custDataLst>
            </p:nvPr>
          </p:nvSpPr>
          <p:spPr bwMode="auto">
            <a:xfrm>
              <a:off x="576" y="2239"/>
              <a:ext cx="3024" cy="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70000"/>
                </a:spcBef>
                <a:spcAft>
                  <a:spcPct val="70000"/>
                </a:spcAft>
                <a:buClr>
                  <a:srgbClr val="00539D"/>
                </a:buClr>
                <a:tabLst>
                  <a:tab pos="3200400" algn="l"/>
                </a:tabLst>
              </a:pPr>
              <a:r>
                <a:rPr lang="pt-BR" sz="2400" b="1">
                  <a:solidFill>
                    <a:srgbClr val="00539D"/>
                  </a:solidFill>
                  <a:sym typeface="Symbol" pitchFamily="18" charset="2"/>
                </a:rPr>
                <a:t>A.</a:t>
              </a:r>
              <a:r>
                <a:rPr lang="pt-BR" sz="2400" b="1">
                  <a:solidFill>
                    <a:srgbClr val="000000"/>
                  </a:solidFill>
                  <a:sym typeface="Symbol" pitchFamily="18" charset="2"/>
                </a:rPr>
                <a:t>		</a:t>
              </a:r>
              <a:r>
                <a:rPr lang="pt-BR" sz="2400" b="1">
                  <a:solidFill>
                    <a:srgbClr val="00539D"/>
                  </a:solidFill>
                  <a:sym typeface="Symbol" pitchFamily="18" charset="2"/>
                </a:rPr>
                <a:t>B.</a:t>
              </a:r>
              <a:r>
                <a:rPr lang="pt-BR" sz="2400" b="1">
                  <a:solidFill>
                    <a:srgbClr val="000000"/>
                  </a:solidFill>
                  <a:sym typeface="Symbol" pitchFamily="18" charset="2"/>
                </a:rPr>
                <a:t>	</a:t>
              </a:r>
            </a:p>
            <a:p>
              <a:pPr marL="533400" indent="-533400" fontAlgn="base">
                <a:lnSpc>
                  <a:spcPct val="90000"/>
                </a:lnSpc>
                <a:spcBef>
                  <a:spcPct val="70000"/>
                </a:spcBef>
                <a:spcAft>
                  <a:spcPct val="70000"/>
                </a:spcAft>
                <a:buClr>
                  <a:srgbClr val="00539D"/>
                </a:buClr>
                <a:tabLst>
                  <a:tab pos="3200400" algn="l"/>
                </a:tabLst>
              </a:pPr>
              <a:endParaRPr lang="pt-BR" sz="2400" b="1">
                <a:solidFill>
                  <a:srgbClr val="00539D"/>
                </a:solidFill>
                <a:sym typeface="Symbol" pitchFamily="18" charset="2"/>
              </a:endParaRPr>
            </a:p>
            <a:p>
              <a:pPr marL="533400" indent="-533400" fontAlgn="base">
                <a:lnSpc>
                  <a:spcPct val="90000"/>
                </a:lnSpc>
                <a:spcBef>
                  <a:spcPct val="70000"/>
                </a:spcBef>
                <a:spcAft>
                  <a:spcPct val="70000"/>
                </a:spcAft>
                <a:buClr>
                  <a:srgbClr val="00539D"/>
                </a:buClr>
                <a:tabLst>
                  <a:tab pos="3200400" algn="l"/>
                </a:tabLst>
              </a:pPr>
              <a:r>
                <a:rPr lang="pt-BR" sz="2400" b="1">
                  <a:solidFill>
                    <a:srgbClr val="00539D"/>
                  </a:solidFill>
                  <a:sym typeface="Symbol" pitchFamily="18" charset="2"/>
                </a:rPr>
                <a:t>C.</a:t>
              </a:r>
              <a:r>
                <a:rPr lang="pt-BR" sz="2400" b="1">
                  <a:solidFill>
                    <a:srgbClr val="000000"/>
                  </a:solidFill>
                  <a:sym typeface="Symbol" pitchFamily="18" charset="2"/>
                </a:rPr>
                <a:t>		</a:t>
              </a:r>
              <a:r>
                <a:rPr lang="pt-BR" sz="2400" b="1">
                  <a:solidFill>
                    <a:srgbClr val="00539D"/>
                  </a:solidFill>
                  <a:sym typeface="Symbol" pitchFamily="18" charset="2"/>
                </a:rPr>
                <a:t>D.</a:t>
              </a:r>
              <a:r>
                <a:rPr lang="pt-BR" sz="2400" b="1">
                  <a:solidFill>
                    <a:srgbClr val="000000"/>
                  </a:solidFill>
                  <a:sym typeface="Symbol" pitchFamily="18" charset="2"/>
                </a:rPr>
                <a:t>	</a:t>
              </a:r>
            </a:p>
          </p:txBody>
        </p:sp>
        <p:pic>
          <p:nvPicPr>
            <p:cNvPr id="113678" name="Picture 14" descr="GEO_77"/>
            <p:cNvPicPr>
              <a:picLocks noChangeAspect="1" noChangeArrowheads="1"/>
            </p:cNvPicPr>
            <p:nvPr/>
          </p:nvPicPr>
          <p:blipFill>
            <a:blip r:embed="rId7">
              <a:extLst>
                <a:ext uri="{28A0092B-C50C-407E-A947-70E740481C1C}">
                  <a14:useLocalDpi xmlns:a14="http://schemas.microsoft.com/office/drawing/2010/main" val="0"/>
                </a:ext>
              </a:extLst>
            </a:blip>
            <a:srcRect t="34149" r="69209" b="49985"/>
            <a:stretch>
              <a:fillRect/>
            </a:stretch>
          </p:blipFill>
          <p:spPr bwMode="auto">
            <a:xfrm>
              <a:off x="939" y="2093"/>
              <a:ext cx="1461" cy="499"/>
            </a:xfrm>
            <a:prstGeom prst="rect">
              <a:avLst/>
            </a:prstGeom>
            <a:noFill/>
            <a:extLst>
              <a:ext uri="{909E8E84-426E-40DD-AFC4-6F175D3DCCD1}">
                <a14:hiddenFill xmlns:a14="http://schemas.microsoft.com/office/drawing/2010/main">
                  <a:solidFill>
                    <a:srgbClr val="FFFFFF"/>
                  </a:solidFill>
                </a14:hiddenFill>
              </a:ext>
            </a:extLst>
          </p:spPr>
        </p:pic>
        <p:pic>
          <p:nvPicPr>
            <p:cNvPr id="113679" name="Picture 15" descr="GEO_77"/>
            <p:cNvPicPr>
              <a:picLocks noChangeAspect="1" noChangeArrowheads="1"/>
            </p:cNvPicPr>
            <p:nvPr/>
          </p:nvPicPr>
          <p:blipFill>
            <a:blip r:embed="rId7">
              <a:extLst>
                <a:ext uri="{28A0092B-C50C-407E-A947-70E740481C1C}">
                  <a14:useLocalDpi xmlns:a14="http://schemas.microsoft.com/office/drawing/2010/main" val="0"/>
                </a:ext>
              </a:extLst>
            </a:blip>
            <a:srcRect t="49794" r="88872" b="33195"/>
            <a:stretch>
              <a:fillRect/>
            </a:stretch>
          </p:blipFill>
          <p:spPr bwMode="auto">
            <a:xfrm>
              <a:off x="2982" y="2069"/>
              <a:ext cx="528" cy="535"/>
            </a:xfrm>
            <a:prstGeom prst="rect">
              <a:avLst/>
            </a:prstGeom>
            <a:noFill/>
            <a:extLst>
              <a:ext uri="{909E8E84-426E-40DD-AFC4-6F175D3DCCD1}">
                <a14:hiddenFill xmlns:a14="http://schemas.microsoft.com/office/drawing/2010/main">
                  <a:solidFill>
                    <a:srgbClr val="FFFFFF"/>
                  </a:solidFill>
                </a14:hiddenFill>
              </a:ext>
            </a:extLst>
          </p:spPr>
        </p:pic>
        <p:pic>
          <p:nvPicPr>
            <p:cNvPr id="113680" name="Picture 16" descr="GEO_77"/>
            <p:cNvPicPr>
              <a:picLocks noChangeAspect="1" noChangeArrowheads="1"/>
            </p:cNvPicPr>
            <p:nvPr/>
          </p:nvPicPr>
          <p:blipFill>
            <a:blip r:embed="rId7">
              <a:extLst>
                <a:ext uri="{28A0092B-C50C-407E-A947-70E740481C1C}">
                  <a14:useLocalDpi xmlns:a14="http://schemas.microsoft.com/office/drawing/2010/main" val="0"/>
                </a:ext>
              </a:extLst>
            </a:blip>
            <a:srcRect t="67154" r="69209" b="16599"/>
            <a:stretch>
              <a:fillRect/>
            </a:stretch>
          </p:blipFill>
          <p:spPr bwMode="auto">
            <a:xfrm>
              <a:off x="939" y="3154"/>
              <a:ext cx="1461" cy="511"/>
            </a:xfrm>
            <a:prstGeom prst="rect">
              <a:avLst/>
            </a:prstGeom>
            <a:noFill/>
            <a:extLst>
              <a:ext uri="{909E8E84-426E-40DD-AFC4-6F175D3DCCD1}">
                <a14:hiddenFill xmlns:a14="http://schemas.microsoft.com/office/drawing/2010/main">
                  <a:solidFill>
                    <a:srgbClr val="FFFFFF"/>
                  </a:solidFill>
                </a14:hiddenFill>
              </a:ext>
            </a:extLst>
          </p:spPr>
        </p:pic>
        <p:pic>
          <p:nvPicPr>
            <p:cNvPr id="113681" name="Picture 17" descr="GEO_77"/>
            <p:cNvPicPr>
              <a:picLocks noChangeAspect="1" noChangeArrowheads="1"/>
            </p:cNvPicPr>
            <p:nvPr/>
          </p:nvPicPr>
          <p:blipFill>
            <a:blip r:embed="rId7">
              <a:extLst>
                <a:ext uri="{28A0092B-C50C-407E-A947-70E740481C1C}">
                  <a14:useLocalDpi xmlns:a14="http://schemas.microsoft.com/office/drawing/2010/main" val="0"/>
                </a:ext>
              </a:extLst>
            </a:blip>
            <a:srcRect t="84134" r="89883"/>
            <a:stretch>
              <a:fillRect/>
            </a:stretch>
          </p:blipFill>
          <p:spPr bwMode="auto">
            <a:xfrm>
              <a:off x="2982" y="3168"/>
              <a:ext cx="480" cy="4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3686" name="Group 22"/>
          <p:cNvGrpSpPr>
            <a:grpSpLocks/>
          </p:cNvGrpSpPr>
          <p:nvPr/>
        </p:nvGrpSpPr>
        <p:grpSpPr bwMode="auto">
          <a:xfrm>
            <a:off x="762000" y="1371600"/>
            <a:ext cx="7705725" cy="1854200"/>
            <a:chOff x="480" y="864"/>
            <a:chExt cx="4854" cy="1168"/>
          </a:xfrm>
        </p:grpSpPr>
        <p:pic>
          <p:nvPicPr>
            <p:cNvPr id="113685" name="Picture 21" descr="2-1-1cy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 y="1536"/>
              <a:ext cx="1503" cy="496"/>
            </a:xfrm>
            <a:prstGeom prst="rect">
              <a:avLst/>
            </a:prstGeom>
            <a:noFill/>
            <a:extLst>
              <a:ext uri="{909E8E84-426E-40DD-AFC4-6F175D3DCCD1}">
                <a14:hiddenFill xmlns:a14="http://schemas.microsoft.com/office/drawing/2010/main">
                  <a:solidFill>
                    <a:srgbClr val="FFFFFF"/>
                  </a:solidFill>
                </a14:hiddenFill>
              </a:ext>
            </a:extLst>
          </p:spPr>
        </p:pic>
        <p:sp>
          <p:nvSpPr>
            <p:cNvPr id="113682" name="Rectangle 18"/>
            <p:cNvSpPr>
              <a:spLocks noChangeArrowheads="1"/>
            </p:cNvSpPr>
            <p:nvPr/>
          </p:nvSpPr>
          <p:spPr bwMode="auto">
            <a:xfrm>
              <a:off x="480" y="864"/>
              <a:ext cx="4854" cy="67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b="1">
                  <a:solidFill>
                    <a:srgbClr val="E01B22"/>
                  </a:solidFill>
                </a:rPr>
                <a:t>A.</a:t>
              </a:r>
              <a:r>
                <a:rPr lang="en-US" sz="2400" b="1">
                  <a:solidFill>
                    <a:srgbClr val="00539D"/>
                  </a:solidFill>
                </a:rPr>
                <a:t> Write a conjecture that describes the pattern in the sequence. Then use your conjecture to find the next item in the sequence.</a:t>
              </a:r>
            </a:p>
          </p:txBody>
        </p:sp>
      </p:grpSp>
      <p:sp>
        <p:nvSpPr>
          <p:cNvPr id="113672" name="Oval 8"/>
          <p:cNvSpPr>
            <a:spLocks noChangeArrowheads="1"/>
          </p:cNvSpPr>
          <p:nvPr/>
        </p:nvSpPr>
        <p:spPr bwMode="auto">
          <a:xfrm>
            <a:off x="4114800" y="366395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Tree>
    <p:custDataLst>
      <p:tags r:id="rId1"/>
    </p:custDataLst>
    <p:extLst>
      <p:ext uri="{BB962C8B-B14F-4D97-AF65-F5344CB8AC3E}">
        <p14:creationId xmlns:p14="http://schemas.microsoft.com/office/powerpoint/2010/main" val="3621362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3673"/>
                                        </p:tgtEl>
                                        <p:attrNameLst>
                                          <p:attrName>style.visibility</p:attrName>
                                        </p:attrNameLst>
                                      </p:cBhvr>
                                      <p:to>
                                        <p:strVal val="visible"/>
                                      </p:to>
                                    </p:set>
                                    <p:animEffect transition="in" filter="wipe(left)">
                                      <p:cBhvr>
                                        <p:cTn id="7" dur="500"/>
                                        <p:tgtEl>
                                          <p:spTgt spid="11367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3674"/>
                                        </p:tgtEl>
                                        <p:attrNameLst>
                                          <p:attrName>style.visibility</p:attrName>
                                        </p:attrNameLst>
                                      </p:cBhvr>
                                      <p:to>
                                        <p:strVal val="visible"/>
                                      </p:to>
                                    </p:set>
                                    <p:animEffect transition="in" filter="dissolve">
                                      <p:cBhvr>
                                        <p:cTn id="11" dur="500"/>
                                        <p:tgtEl>
                                          <p:spTgt spid="113674"/>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3686"/>
                                        </p:tgtEl>
                                        <p:attrNameLst>
                                          <p:attrName>style.visibility</p:attrName>
                                        </p:attrNameLst>
                                      </p:cBhvr>
                                      <p:to>
                                        <p:strVal val="visible"/>
                                      </p:to>
                                    </p:set>
                                    <p:animEffect transition="in" filter="wipe(left)">
                                      <p:cBhvr>
                                        <p:cTn id="15" dur="500"/>
                                        <p:tgtEl>
                                          <p:spTgt spid="113686"/>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3676"/>
                                        </p:tgtEl>
                                        <p:attrNameLst>
                                          <p:attrName>style.visibility</p:attrName>
                                        </p:attrNameLst>
                                      </p:cBhvr>
                                      <p:to>
                                        <p:strVal val="visible"/>
                                      </p:to>
                                    </p:set>
                                    <p:animEffect transition="in" filter="wipe(left)">
                                      <p:cBhvr>
                                        <p:cTn id="19" dur="500"/>
                                        <p:tgtEl>
                                          <p:spTgt spid="11367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3672"/>
                                        </p:tgtEl>
                                        <p:attrNameLst>
                                          <p:attrName>style.visibility</p:attrName>
                                        </p:attrNameLst>
                                      </p:cBhvr>
                                      <p:to>
                                        <p:strVal val="visible"/>
                                      </p:to>
                                    </p:set>
                                    <p:animEffect transition="in" filter="wipe(down)">
                                      <p:cBhvr>
                                        <p:cTn id="24" dur="580">
                                          <p:stCondLst>
                                            <p:cond delay="0"/>
                                          </p:stCondLst>
                                        </p:cTn>
                                        <p:tgtEl>
                                          <p:spTgt spid="113672"/>
                                        </p:tgtEl>
                                      </p:cBhvr>
                                    </p:animEffect>
                                    <p:anim calcmode="lin" valueType="num">
                                      <p:cBhvr>
                                        <p:cTn id="25" dur="1822" tmFilter="0,0; 0.14,0.36; 0.43,0.73; 0.71,0.91; 1.0,1.0">
                                          <p:stCondLst>
                                            <p:cond delay="0"/>
                                          </p:stCondLst>
                                        </p:cTn>
                                        <p:tgtEl>
                                          <p:spTgt spid="11367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367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367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367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3672"/>
                                        </p:tgtEl>
                                        <p:attrNameLst>
                                          <p:attrName>ppt_y</p:attrName>
                                        </p:attrNameLst>
                                      </p:cBhvr>
                                      <p:tavLst>
                                        <p:tav tm="0" fmla="#ppt_y-sin(pi*$)/81">
                                          <p:val>
                                            <p:fltVal val="0"/>
                                          </p:val>
                                        </p:tav>
                                        <p:tav tm="100000">
                                          <p:val>
                                            <p:fltVal val="1"/>
                                          </p:val>
                                        </p:tav>
                                      </p:tavLst>
                                    </p:anim>
                                    <p:animScale>
                                      <p:cBhvr>
                                        <p:cTn id="30" dur="26">
                                          <p:stCondLst>
                                            <p:cond delay="650"/>
                                          </p:stCondLst>
                                        </p:cTn>
                                        <p:tgtEl>
                                          <p:spTgt spid="113672"/>
                                        </p:tgtEl>
                                      </p:cBhvr>
                                      <p:to x="100000" y="60000"/>
                                    </p:animScale>
                                    <p:animScale>
                                      <p:cBhvr>
                                        <p:cTn id="31" dur="166" decel="50000">
                                          <p:stCondLst>
                                            <p:cond delay="676"/>
                                          </p:stCondLst>
                                        </p:cTn>
                                        <p:tgtEl>
                                          <p:spTgt spid="113672"/>
                                        </p:tgtEl>
                                      </p:cBhvr>
                                      <p:to x="100000" y="100000"/>
                                    </p:animScale>
                                    <p:animScale>
                                      <p:cBhvr>
                                        <p:cTn id="32" dur="26">
                                          <p:stCondLst>
                                            <p:cond delay="1312"/>
                                          </p:stCondLst>
                                        </p:cTn>
                                        <p:tgtEl>
                                          <p:spTgt spid="113672"/>
                                        </p:tgtEl>
                                      </p:cBhvr>
                                      <p:to x="100000" y="80000"/>
                                    </p:animScale>
                                    <p:animScale>
                                      <p:cBhvr>
                                        <p:cTn id="33" dur="166" decel="50000">
                                          <p:stCondLst>
                                            <p:cond delay="1338"/>
                                          </p:stCondLst>
                                        </p:cTn>
                                        <p:tgtEl>
                                          <p:spTgt spid="113672"/>
                                        </p:tgtEl>
                                      </p:cBhvr>
                                      <p:to x="100000" y="100000"/>
                                    </p:animScale>
                                    <p:animScale>
                                      <p:cBhvr>
                                        <p:cTn id="34" dur="26">
                                          <p:stCondLst>
                                            <p:cond delay="1642"/>
                                          </p:stCondLst>
                                        </p:cTn>
                                        <p:tgtEl>
                                          <p:spTgt spid="113672"/>
                                        </p:tgtEl>
                                      </p:cBhvr>
                                      <p:to x="100000" y="90000"/>
                                    </p:animScale>
                                    <p:animScale>
                                      <p:cBhvr>
                                        <p:cTn id="35" dur="166" decel="50000">
                                          <p:stCondLst>
                                            <p:cond delay="1668"/>
                                          </p:stCondLst>
                                        </p:cTn>
                                        <p:tgtEl>
                                          <p:spTgt spid="113672"/>
                                        </p:tgtEl>
                                      </p:cBhvr>
                                      <p:to x="100000" y="100000"/>
                                    </p:animScale>
                                    <p:animScale>
                                      <p:cBhvr>
                                        <p:cTn id="36" dur="26">
                                          <p:stCondLst>
                                            <p:cond delay="1808"/>
                                          </p:stCondLst>
                                        </p:cTn>
                                        <p:tgtEl>
                                          <p:spTgt spid="113672"/>
                                        </p:tgtEl>
                                      </p:cBhvr>
                                      <p:to x="100000" y="95000"/>
                                    </p:animScale>
                                    <p:animScale>
                                      <p:cBhvr>
                                        <p:cTn id="37" dur="166" decel="50000">
                                          <p:stCondLst>
                                            <p:cond delay="1834"/>
                                          </p:stCondLst>
                                        </p:cTn>
                                        <p:tgtEl>
                                          <p:spTgt spid="1136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36195" name="TPQuestion"/>
          <p:cNvSpPr>
            <a:spLocks noGrp="1" noChangeArrowheads="1"/>
          </p:cNvSpPr>
          <p:nvPr>
            <p:ph type="title"/>
          </p:nvPr>
        </p:nvSpPr>
        <p:spPr/>
        <p:txBody>
          <a:bodyPr/>
          <a:lstStyle/>
          <a:p>
            <a:r>
              <a:rPr lang="en-US"/>
              <a:t>Example 1</a:t>
            </a:r>
          </a:p>
        </p:txBody>
      </p:sp>
      <p:sp>
        <p:nvSpPr>
          <p:cNvPr id="136197" name="Oval 5"/>
          <p:cNvSpPr>
            <a:spLocks noChangeArrowheads="1"/>
          </p:cNvSpPr>
          <p:nvPr/>
        </p:nvSpPr>
        <p:spPr bwMode="auto">
          <a:xfrm>
            <a:off x="914400" y="404812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36198" name="Picture 6"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36199" name="Picture 7"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36202" name="c"/>
          <p:cNvSpPr>
            <a:spLocks noChangeArrowheads="1"/>
          </p:cNvSpPr>
          <p:nvPr>
            <p:custDataLst>
              <p:tags r:id="rId3"/>
            </p:custDataLst>
          </p:nvPr>
        </p:nvSpPr>
        <p:spPr bwMode="auto">
          <a:xfrm>
            <a:off x="914400" y="3276600"/>
            <a:ext cx="48006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20000"/>
              </a:spcBef>
              <a:spcAft>
                <a:spcPct val="20000"/>
              </a:spcAft>
              <a:buClr>
                <a:srgbClr val="00539D"/>
              </a:buClr>
              <a:tabLst>
                <a:tab pos="3200400" algn="l"/>
              </a:tabLst>
            </a:pPr>
            <a:r>
              <a:rPr lang="pt-BR" sz="2400" b="1">
                <a:solidFill>
                  <a:srgbClr val="00539D"/>
                </a:solidFill>
                <a:sym typeface="Symbol" pitchFamily="18" charset="2"/>
              </a:rPr>
              <a:t>A.</a:t>
            </a:r>
            <a:r>
              <a:rPr lang="pt-BR" sz="2400" b="1">
                <a:solidFill>
                  <a:srgbClr val="000000"/>
                </a:solidFill>
                <a:sym typeface="Symbol" pitchFamily="18" charset="2"/>
              </a:rPr>
              <a:t>	The next figure will have </a:t>
            </a:r>
            <a:br>
              <a:rPr lang="pt-BR" sz="2400" b="1">
                <a:solidFill>
                  <a:srgbClr val="000000"/>
                </a:solidFill>
                <a:sym typeface="Symbol" pitchFamily="18" charset="2"/>
              </a:rPr>
            </a:br>
            <a:r>
              <a:rPr lang="pt-BR" sz="2400" b="1">
                <a:solidFill>
                  <a:srgbClr val="000000"/>
                </a:solidFill>
                <a:sym typeface="Symbol" pitchFamily="18" charset="2"/>
              </a:rPr>
              <a:t>10 circles.</a:t>
            </a:r>
          </a:p>
          <a:p>
            <a:pPr marL="533400" indent="-533400" fontAlgn="base">
              <a:lnSpc>
                <a:spcPct val="90000"/>
              </a:lnSpc>
              <a:spcBef>
                <a:spcPct val="20000"/>
              </a:spcBef>
              <a:spcAft>
                <a:spcPct val="20000"/>
              </a:spcAft>
              <a:buClr>
                <a:srgbClr val="00539D"/>
              </a:buClr>
              <a:tabLst>
                <a:tab pos="3200400" algn="l"/>
              </a:tabLst>
            </a:pPr>
            <a:r>
              <a:rPr lang="pt-BR" sz="2400" b="1">
                <a:solidFill>
                  <a:srgbClr val="00539D"/>
                </a:solidFill>
                <a:sym typeface="Symbol" pitchFamily="18" charset="2"/>
              </a:rPr>
              <a:t>B.</a:t>
            </a:r>
            <a:r>
              <a:rPr lang="pt-BR" sz="2400" b="1">
                <a:solidFill>
                  <a:srgbClr val="000000"/>
                </a:solidFill>
                <a:sym typeface="Symbol" pitchFamily="18" charset="2"/>
              </a:rPr>
              <a:t>	The next figure will have </a:t>
            </a:r>
            <a:br>
              <a:rPr lang="pt-BR" sz="2400" b="1">
                <a:solidFill>
                  <a:srgbClr val="000000"/>
                </a:solidFill>
                <a:sym typeface="Symbol" pitchFamily="18" charset="2"/>
              </a:rPr>
            </a:br>
            <a:r>
              <a:rPr lang="pt-BR" sz="2400" b="1">
                <a:solidFill>
                  <a:srgbClr val="000000"/>
                </a:solidFill>
                <a:sym typeface="Symbol" pitchFamily="18" charset="2"/>
              </a:rPr>
              <a:t>10 + 5 or 15 circles.</a:t>
            </a:r>
          </a:p>
          <a:p>
            <a:pPr marL="533400" indent="-533400" fontAlgn="base">
              <a:lnSpc>
                <a:spcPct val="90000"/>
              </a:lnSpc>
              <a:spcBef>
                <a:spcPct val="20000"/>
              </a:spcBef>
              <a:spcAft>
                <a:spcPct val="20000"/>
              </a:spcAft>
              <a:buClr>
                <a:srgbClr val="00539D"/>
              </a:buClr>
              <a:tabLst>
                <a:tab pos="3200400" algn="l"/>
              </a:tabLst>
            </a:pPr>
            <a:r>
              <a:rPr lang="pt-BR" sz="2400" b="1">
                <a:solidFill>
                  <a:srgbClr val="00539D"/>
                </a:solidFill>
                <a:sym typeface="Symbol" pitchFamily="18" charset="2"/>
              </a:rPr>
              <a:t>C.	</a:t>
            </a:r>
            <a:r>
              <a:rPr lang="pt-BR" sz="2400" b="1">
                <a:solidFill>
                  <a:srgbClr val="000000"/>
                </a:solidFill>
                <a:sym typeface="Symbol" pitchFamily="18" charset="2"/>
              </a:rPr>
              <a:t>The next figure will have </a:t>
            </a:r>
            <a:br>
              <a:rPr lang="pt-BR" sz="2400" b="1">
                <a:solidFill>
                  <a:srgbClr val="000000"/>
                </a:solidFill>
                <a:sym typeface="Symbol" pitchFamily="18" charset="2"/>
              </a:rPr>
            </a:br>
            <a:r>
              <a:rPr lang="pt-BR" sz="2400" b="1">
                <a:solidFill>
                  <a:srgbClr val="000000"/>
                </a:solidFill>
                <a:sym typeface="Symbol" pitchFamily="18" charset="2"/>
              </a:rPr>
              <a:t>15 + 5 or 20 circles.</a:t>
            </a:r>
            <a:endParaRPr lang="pt-BR" sz="2400" b="1">
              <a:solidFill>
                <a:srgbClr val="00539D"/>
              </a:solidFill>
              <a:sym typeface="Symbol" pitchFamily="18" charset="2"/>
            </a:endParaRPr>
          </a:p>
          <a:p>
            <a:pPr marL="533400" indent="-533400" fontAlgn="base">
              <a:lnSpc>
                <a:spcPct val="90000"/>
              </a:lnSpc>
              <a:spcBef>
                <a:spcPct val="20000"/>
              </a:spcBef>
              <a:spcAft>
                <a:spcPct val="20000"/>
              </a:spcAft>
              <a:buClr>
                <a:srgbClr val="00539D"/>
              </a:buClr>
              <a:tabLst>
                <a:tab pos="3200400" algn="l"/>
              </a:tabLst>
            </a:pPr>
            <a:r>
              <a:rPr lang="pt-BR" sz="2400" b="1">
                <a:solidFill>
                  <a:srgbClr val="00539D"/>
                </a:solidFill>
                <a:sym typeface="Symbol" pitchFamily="18" charset="2"/>
              </a:rPr>
              <a:t>D.</a:t>
            </a:r>
            <a:r>
              <a:rPr lang="pt-BR" sz="2400" b="1">
                <a:solidFill>
                  <a:srgbClr val="000000"/>
                </a:solidFill>
                <a:sym typeface="Symbol" pitchFamily="18" charset="2"/>
              </a:rPr>
              <a:t>	The next figure will have </a:t>
            </a:r>
            <a:br>
              <a:rPr lang="pt-BR" sz="2400" b="1">
                <a:solidFill>
                  <a:srgbClr val="000000"/>
                </a:solidFill>
                <a:sym typeface="Symbol" pitchFamily="18" charset="2"/>
              </a:rPr>
            </a:br>
            <a:r>
              <a:rPr lang="pt-BR" sz="2400" b="1">
                <a:solidFill>
                  <a:srgbClr val="000000"/>
                </a:solidFill>
                <a:sym typeface="Symbol" pitchFamily="18" charset="2"/>
              </a:rPr>
              <a:t>15 + 6 or 21 circles.</a:t>
            </a:r>
          </a:p>
        </p:txBody>
      </p:sp>
      <p:sp>
        <p:nvSpPr>
          <p:cNvPr id="136209" name="Rectangle 17"/>
          <p:cNvSpPr>
            <a:spLocks noChangeArrowheads="1"/>
          </p:cNvSpPr>
          <p:nvPr/>
        </p:nvSpPr>
        <p:spPr bwMode="auto">
          <a:xfrm>
            <a:off x="876300" y="1371600"/>
            <a:ext cx="4914900" cy="17351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b="1">
                <a:solidFill>
                  <a:srgbClr val="E01B22"/>
                </a:solidFill>
              </a:rPr>
              <a:t>B.</a:t>
            </a:r>
            <a:r>
              <a:rPr lang="en-US" sz="2400" b="1">
                <a:solidFill>
                  <a:srgbClr val="00539D"/>
                </a:solidFill>
              </a:rPr>
              <a:t>  Write a conjecture that describes the pattern in the sequence. Then use your conjecture to find the next item in the sequence.</a:t>
            </a:r>
          </a:p>
        </p:txBody>
      </p:sp>
      <p:grpSp>
        <p:nvGrpSpPr>
          <p:cNvPr id="136216" name="Group 24"/>
          <p:cNvGrpSpPr>
            <a:grpSpLocks/>
          </p:cNvGrpSpPr>
          <p:nvPr/>
        </p:nvGrpSpPr>
        <p:grpSpPr bwMode="auto">
          <a:xfrm>
            <a:off x="5715000" y="1468438"/>
            <a:ext cx="2806700" cy="1090612"/>
            <a:chOff x="3716" y="1008"/>
            <a:chExt cx="1768" cy="687"/>
          </a:xfrm>
        </p:grpSpPr>
        <p:pic>
          <p:nvPicPr>
            <p:cNvPr id="136211" name="Picture 19" descr="09Geom02-01-1B-CYP"/>
            <p:cNvPicPr>
              <a:picLocks noChangeAspect="1" noChangeArrowheads="1"/>
            </p:cNvPicPr>
            <p:nvPr/>
          </p:nvPicPr>
          <p:blipFill>
            <a:blip r:embed="rId7" cstate="print">
              <a:extLst>
                <a:ext uri="{28A0092B-C50C-407E-A947-70E740481C1C}">
                  <a14:useLocalDpi xmlns:a14="http://schemas.microsoft.com/office/drawing/2010/main" val="0"/>
                </a:ext>
              </a:extLst>
            </a:blip>
            <a:srcRect b="-24138"/>
            <a:stretch>
              <a:fillRect/>
            </a:stretch>
          </p:blipFill>
          <p:spPr bwMode="auto">
            <a:xfrm>
              <a:off x="3744" y="1008"/>
              <a:ext cx="1740" cy="576"/>
            </a:xfrm>
            <a:prstGeom prst="rect">
              <a:avLst/>
            </a:prstGeom>
            <a:noFill/>
            <a:extLst>
              <a:ext uri="{909E8E84-426E-40DD-AFC4-6F175D3DCCD1}">
                <a14:hiddenFill xmlns:a14="http://schemas.microsoft.com/office/drawing/2010/main">
                  <a:solidFill>
                    <a:srgbClr val="FFFFFF"/>
                  </a:solidFill>
                </a14:hiddenFill>
              </a:ext>
            </a:extLst>
          </p:spPr>
        </p:pic>
        <p:sp>
          <p:nvSpPr>
            <p:cNvPr id="136212" name="Text Box 20"/>
            <p:cNvSpPr txBox="1">
              <a:spLocks noChangeArrowheads="1"/>
            </p:cNvSpPr>
            <p:nvPr/>
          </p:nvSpPr>
          <p:spPr bwMode="auto">
            <a:xfrm>
              <a:off x="3716" y="146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b="1">
                  <a:solidFill>
                    <a:srgbClr val="000000"/>
                  </a:solidFill>
                </a:rPr>
                <a:t>1</a:t>
              </a:r>
            </a:p>
          </p:txBody>
        </p:sp>
        <p:sp>
          <p:nvSpPr>
            <p:cNvPr id="136213" name="Text Box 21"/>
            <p:cNvSpPr txBox="1">
              <a:spLocks noChangeArrowheads="1"/>
            </p:cNvSpPr>
            <p:nvPr/>
          </p:nvSpPr>
          <p:spPr bwMode="auto">
            <a:xfrm>
              <a:off x="4040" y="146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b="1">
                  <a:solidFill>
                    <a:srgbClr val="000000"/>
                  </a:solidFill>
                </a:rPr>
                <a:t>3</a:t>
              </a:r>
            </a:p>
          </p:txBody>
        </p:sp>
        <p:sp>
          <p:nvSpPr>
            <p:cNvPr id="136214" name="Text Box 22"/>
            <p:cNvSpPr txBox="1">
              <a:spLocks noChangeArrowheads="1"/>
            </p:cNvSpPr>
            <p:nvPr/>
          </p:nvSpPr>
          <p:spPr bwMode="auto">
            <a:xfrm>
              <a:off x="4482" y="146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b="1">
                  <a:solidFill>
                    <a:srgbClr val="000000"/>
                  </a:solidFill>
                </a:rPr>
                <a:t>6</a:t>
              </a:r>
            </a:p>
          </p:txBody>
        </p:sp>
        <p:sp>
          <p:nvSpPr>
            <p:cNvPr id="136215" name="Text Box 23"/>
            <p:cNvSpPr txBox="1">
              <a:spLocks noChangeArrowheads="1"/>
            </p:cNvSpPr>
            <p:nvPr/>
          </p:nvSpPr>
          <p:spPr bwMode="auto">
            <a:xfrm>
              <a:off x="5088" y="146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b="1">
                  <a:solidFill>
                    <a:srgbClr val="000000"/>
                  </a:solidFill>
                </a:rPr>
                <a:t>10</a:t>
              </a:r>
            </a:p>
          </p:txBody>
        </p:sp>
      </p:grpSp>
    </p:spTree>
    <p:custDataLst>
      <p:tags r:id="rId1"/>
    </p:custDataLst>
    <p:extLst>
      <p:ext uri="{BB962C8B-B14F-4D97-AF65-F5344CB8AC3E}">
        <p14:creationId xmlns:p14="http://schemas.microsoft.com/office/powerpoint/2010/main" val="3308690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6209"/>
                                        </p:tgtEl>
                                        <p:attrNameLst>
                                          <p:attrName>style.visibility</p:attrName>
                                        </p:attrNameLst>
                                      </p:cBhvr>
                                      <p:to>
                                        <p:strVal val="visible"/>
                                      </p:to>
                                    </p:set>
                                    <p:animEffect transition="in" filter="wipe(left)">
                                      <p:cBhvr>
                                        <p:cTn id="7" dur="500"/>
                                        <p:tgtEl>
                                          <p:spTgt spid="13620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36216"/>
                                        </p:tgtEl>
                                        <p:attrNameLst>
                                          <p:attrName>style.visibility</p:attrName>
                                        </p:attrNameLst>
                                      </p:cBhvr>
                                      <p:to>
                                        <p:strVal val="visible"/>
                                      </p:to>
                                    </p:set>
                                    <p:animEffect transition="in" filter="wipe(left)">
                                      <p:cBhvr>
                                        <p:cTn id="11" dur="500"/>
                                        <p:tgtEl>
                                          <p:spTgt spid="13621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6202"/>
                                        </p:tgtEl>
                                        <p:attrNameLst>
                                          <p:attrName>style.visibility</p:attrName>
                                        </p:attrNameLst>
                                      </p:cBhvr>
                                      <p:to>
                                        <p:strVal val="visible"/>
                                      </p:to>
                                    </p:set>
                                    <p:animEffect transition="in" filter="wipe(left)">
                                      <p:cBhvr>
                                        <p:cTn id="15" dur="500"/>
                                        <p:tgtEl>
                                          <p:spTgt spid="1362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36197"/>
                                        </p:tgtEl>
                                        <p:attrNameLst>
                                          <p:attrName>style.visibility</p:attrName>
                                        </p:attrNameLst>
                                      </p:cBhvr>
                                      <p:to>
                                        <p:strVal val="visible"/>
                                      </p:to>
                                    </p:set>
                                    <p:animEffect transition="in" filter="wipe(down)">
                                      <p:cBhvr>
                                        <p:cTn id="20" dur="580">
                                          <p:stCondLst>
                                            <p:cond delay="0"/>
                                          </p:stCondLst>
                                        </p:cTn>
                                        <p:tgtEl>
                                          <p:spTgt spid="136197"/>
                                        </p:tgtEl>
                                      </p:cBhvr>
                                    </p:animEffect>
                                    <p:anim calcmode="lin" valueType="num">
                                      <p:cBhvr>
                                        <p:cTn id="21" dur="1822" tmFilter="0,0; 0.14,0.36; 0.43,0.73; 0.71,0.91; 1.0,1.0">
                                          <p:stCondLst>
                                            <p:cond delay="0"/>
                                          </p:stCondLst>
                                        </p:cTn>
                                        <p:tgtEl>
                                          <p:spTgt spid="13619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3619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3619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3619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36197"/>
                                        </p:tgtEl>
                                        <p:attrNameLst>
                                          <p:attrName>ppt_y</p:attrName>
                                        </p:attrNameLst>
                                      </p:cBhvr>
                                      <p:tavLst>
                                        <p:tav tm="0" fmla="#ppt_y-sin(pi*$)/81">
                                          <p:val>
                                            <p:fltVal val="0"/>
                                          </p:val>
                                        </p:tav>
                                        <p:tav tm="100000">
                                          <p:val>
                                            <p:fltVal val="1"/>
                                          </p:val>
                                        </p:tav>
                                      </p:tavLst>
                                    </p:anim>
                                    <p:animScale>
                                      <p:cBhvr>
                                        <p:cTn id="26" dur="26">
                                          <p:stCondLst>
                                            <p:cond delay="650"/>
                                          </p:stCondLst>
                                        </p:cTn>
                                        <p:tgtEl>
                                          <p:spTgt spid="136197"/>
                                        </p:tgtEl>
                                      </p:cBhvr>
                                      <p:to x="100000" y="60000"/>
                                    </p:animScale>
                                    <p:animScale>
                                      <p:cBhvr>
                                        <p:cTn id="27" dur="166" decel="50000">
                                          <p:stCondLst>
                                            <p:cond delay="676"/>
                                          </p:stCondLst>
                                        </p:cTn>
                                        <p:tgtEl>
                                          <p:spTgt spid="136197"/>
                                        </p:tgtEl>
                                      </p:cBhvr>
                                      <p:to x="100000" y="100000"/>
                                    </p:animScale>
                                    <p:animScale>
                                      <p:cBhvr>
                                        <p:cTn id="28" dur="26">
                                          <p:stCondLst>
                                            <p:cond delay="1312"/>
                                          </p:stCondLst>
                                        </p:cTn>
                                        <p:tgtEl>
                                          <p:spTgt spid="136197"/>
                                        </p:tgtEl>
                                      </p:cBhvr>
                                      <p:to x="100000" y="80000"/>
                                    </p:animScale>
                                    <p:animScale>
                                      <p:cBhvr>
                                        <p:cTn id="29" dur="166" decel="50000">
                                          <p:stCondLst>
                                            <p:cond delay="1338"/>
                                          </p:stCondLst>
                                        </p:cTn>
                                        <p:tgtEl>
                                          <p:spTgt spid="136197"/>
                                        </p:tgtEl>
                                      </p:cBhvr>
                                      <p:to x="100000" y="100000"/>
                                    </p:animScale>
                                    <p:animScale>
                                      <p:cBhvr>
                                        <p:cTn id="30" dur="26">
                                          <p:stCondLst>
                                            <p:cond delay="1642"/>
                                          </p:stCondLst>
                                        </p:cTn>
                                        <p:tgtEl>
                                          <p:spTgt spid="136197"/>
                                        </p:tgtEl>
                                      </p:cBhvr>
                                      <p:to x="100000" y="90000"/>
                                    </p:animScale>
                                    <p:animScale>
                                      <p:cBhvr>
                                        <p:cTn id="31" dur="166" decel="50000">
                                          <p:stCondLst>
                                            <p:cond delay="1668"/>
                                          </p:stCondLst>
                                        </p:cTn>
                                        <p:tgtEl>
                                          <p:spTgt spid="136197"/>
                                        </p:tgtEl>
                                      </p:cBhvr>
                                      <p:to x="100000" y="100000"/>
                                    </p:animScale>
                                    <p:animScale>
                                      <p:cBhvr>
                                        <p:cTn id="32" dur="26">
                                          <p:stCondLst>
                                            <p:cond delay="1808"/>
                                          </p:stCondLst>
                                        </p:cTn>
                                        <p:tgtEl>
                                          <p:spTgt spid="136197"/>
                                        </p:tgtEl>
                                      </p:cBhvr>
                                      <p:to x="100000" y="95000"/>
                                    </p:animScale>
                                    <p:animScale>
                                      <p:cBhvr>
                                        <p:cTn id="33" dur="166" decel="50000">
                                          <p:stCondLst>
                                            <p:cond delay="1834"/>
                                          </p:stCondLst>
                                        </p:cTn>
                                        <p:tgtEl>
                                          <p:spTgt spid="13619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7" grpId="0" animBg="1"/>
      <p:bldP spid="136202" grpId="0" autoUpdateAnimBg="0"/>
      <p:bldP spid="13620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Example 2</a:t>
            </a:r>
          </a:p>
        </p:txBody>
      </p:sp>
      <p:sp>
        <p:nvSpPr>
          <p:cNvPr id="6148" name="Text Box 4"/>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Algebraic and Geometric Conjectures</a:t>
            </a:r>
          </a:p>
        </p:txBody>
      </p:sp>
      <p:sp>
        <p:nvSpPr>
          <p:cNvPr id="6149" name="Text Box 5"/>
          <p:cNvSpPr txBox="1">
            <a:spLocks noChangeArrowheads="1"/>
          </p:cNvSpPr>
          <p:nvPr/>
        </p:nvSpPr>
        <p:spPr bwMode="auto">
          <a:xfrm>
            <a:off x="876300" y="1503363"/>
            <a:ext cx="7991475" cy="101123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257300" algn="l"/>
              </a:tabLst>
              <a:defRPr>
                <a:solidFill>
                  <a:schemeClr val="tx1"/>
                </a:solidFill>
                <a:latin typeface="Arial" charset="0"/>
              </a:defRPr>
            </a:lvl1pPr>
            <a:lvl2pPr marL="1489075">
              <a:tabLst>
                <a:tab pos="1257300" algn="l"/>
              </a:tabLst>
              <a:defRPr>
                <a:solidFill>
                  <a:schemeClr val="tx1"/>
                </a:solidFill>
                <a:latin typeface="Arial" charset="0"/>
              </a:defRPr>
            </a:lvl2pPr>
            <a:lvl3pPr marL="1603375">
              <a:tabLst>
                <a:tab pos="1257300" algn="l"/>
              </a:tabLst>
              <a:defRPr>
                <a:solidFill>
                  <a:schemeClr val="tx1"/>
                </a:solidFill>
                <a:latin typeface="Arial" charset="0"/>
              </a:defRPr>
            </a:lvl3pPr>
            <a:lvl4pPr marL="1717675">
              <a:tabLst>
                <a:tab pos="1257300" algn="l"/>
              </a:tabLst>
              <a:defRPr>
                <a:solidFill>
                  <a:schemeClr val="tx1"/>
                </a:solidFill>
                <a:latin typeface="Arial" charset="0"/>
              </a:defRPr>
            </a:lvl4pPr>
            <a:lvl5pPr marL="1831975">
              <a:tabLst>
                <a:tab pos="1257300" algn="l"/>
              </a:tabLst>
              <a:defRPr>
                <a:solidFill>
                  <a:schemeClr val="tx1"/>
                </a:solidFill>
                <a:latin typeface="Arial" charset="0"/>
              </a:defRPr>
            </a:lvl5pPr>
            <a:lvl6pPr marL="2289175" fontAlgn="base">
              <a:spcBef>
                <a:spcPct val="0"/>
              </a:spcBef>
              <a:spcAft>
                <a:spcPct val="0"/>
              </a:spcAft>
              <a:tabLst>
                <a:tab pos="1257300" algn="l"/>
              </a:tabLst>
              <a:defRPr>
                <a:solidFill>
                  <a:schemeClr val="tx1"/>
                </a:solidFill>
                <a:latin typeface="Arial" charset="0"/>
              </a:defRPr>
            </a:lvl6pPr>
            <a:lvl7pPr marL="2746375" fontAlgn="base">
              <a:spcBef>
                <a:spcPct val="0"/>
              </a:spcBef>
              <a:spcAft>
                <a:spcPct val="0"/>
              </a:spcAft>
              <a:tabLst>
                <a:tab pos="1257300" algn="l"/>
              </a:tabLst>
              <a:defRPr>
                <a:solidFill>
                  <a:schemeClr val="tx1"/>
                </a:solidFill>
                <a:latin typeface="Arial" charset="0"/>
              </a:defRPr>
            </a:lvl7pPr>
            <a:lvl8pPr marL="3203575" fontAlgn="base">
              <a:spcBef>
                <a:spcPct val="0"/>
              </a:spcBef>
              <a:spcAft>
                <a:spcPct val="0"/>
              </a:spcAft>
              <a:tabLst>
                <a:tab pos="1257300" algn="l"/>
              </a:tabLst>
              <a:defRPr>
                <a:solidFill>
                  <a:schemeClr val="tx1"/>
                </a:solidFill>
                <a:latin typeface="Arial" charset="0"/>
              </a:defRPr>
            </a:lvl8pPr>
            <a:lvl9pPr marL="3660775" fontAlgn="base">
              <a:spcBef>
                <a:spcPct val="0"/>
              </a:spcBef>
              <a:spcAft>
                <a:spcPct val="0"/>
              </a:spcAft>
              <a:tabLst>
                <a:tab pos="12573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E01B22"/>
                </a:solidFill>
              </a:rPr>
              <a:t>A.</a:t>
            </a:r>
            <a:r>
              <a:rPr lang="en-US" sz="2400" b="1">
                <a:solidFill>
                  <a:srgbClr val="00539D"/>
                </a:solidFill>
              </a:rPr>
              <a:t> Make a conjecture about the sum of an odd number and an even number. List some examples that support your conjecture.</a:t>
            </a:r>
          </a:p>
        </p:txBody>
      </p:sp>
      <p:sp>
        <p:nvSpPr>
          <p:cNvPr id="6153" name="Text Box 9"/>
          <p:cNvSpPr txBox="1">
            <a:spLocks noChangeArrowheads="1"/>
          </p:cNvSpPr>
          <p:nvPr/>
        </p:nvSpPr>
        <p:spPr bwMode="auto">
          <a:xfrm>
            <a:off x="533400" y="2667000"/>
            <a:ext cx="8229600"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a:tabLst>
                <a:tab pos="1885950" algn="l"/>
              </a:tabLst>
              <a:defRPr>
                <a:solidFill>
                  <a:schemeClr val="tx1"/>
                </a:solidFill>
                <a:latin typeface="Arial" charset="0"/>
              </a:defRPr>
            </a:lvl1pPr>
            <a:lvl2pPr marL="1489075">
              <a:tabLst>
                <a:tab pos="1885950" algn="l"/>
              </a:tabLst>
              <a:defRPr>
                <a:solidFill>
                  <a:schemeClr val="tx1"/>
                </a:solidFill>
                <a:latin typeface="Arial" charset="0"/>
              </a:defRPr>
            </a:lvl2pPr>
            <a:lvl3pPr marL="1603375">
              <a:tabLst>
                <a:tab pos="1885950" algn="l"/>
              </a:tabLst>
              <a:defRPr>
                <a:solidFill>
                  <a:schemeClr val="tx1"/>
                </a:solidFill>
                <a:latin typeface="Arial" charset="0"/>
              </a:defRPr>
            </a:lvl3pPr>
            <a:lvl4pPr marL="1717675">
              <a:tabLst>
                <a:tab pos="1885950" algn="l"/>
              </a:tabLst>
              <a:defRPr>
                <a:solidFill>
                  <a:schemeClr val="tx1"/>
                </a:solidFill>
                <a:latin typeface="Arial" charset="0"/>
              </a:defRPr>
            </a:lvl4pPr>
            <a:lvl5pPr marL="1831975">
              <a:tabLst>
                <a:tab pos="1885950" algn="l"/>
              </a:tabLst>
              <a:defRPr>
                <a:solidFill>
                  <a:schemeClr val="tx1"/>
                </a:solidFill>
                <a:latin typeface="Arial" charset="0"/>
              </a:defRPr>
            </a:lvl5pPr>
            <a:lvl6pPr marL="2289175" fontAlgn="base">
              <a:spcBef>
                <a:spcPct val="0"/>
              </a:spcBef>
              <a:spcAft>
                <a:spcPct val="0"/>
              </a:spcAft>
              <a:tabLst>
                <a:tab pos="1885950" algn="l"/>
              </a:tabLst>
              <a:defRPr>
                <a:solidFill>
                  <a:schemeClr val="tx1"/>
                </a:solidFill>
                <a:latin typeface="Arial" charset="0"/>
              </a:defRPr>
            </a:lvl6pPr>
            <a:lvl7pPr marL="2746375" fontAlgn="base">
              <a:spcBef>
                <a:spcPct val="0"/>
              </a:spcBef>
              <a:spcAft>
                <a:spcPct val="0"/>
              </a:spcAft>
              <a:tabLst>
                <a:tab pos="1885950" algn="l"/>
              </a:tabLst>
              <a:defRPr>
                <a:solidFill>
                  <a:schemeClr val="tx1"/>
                </a:solidFill>
                <a:latin typeface="Arial" charset="0"/>
              </a:defRPr>
            </a:lvl7pPr>
            <a:lvl8pPr marL="3203575" fontAlgn="base">
              <a:spcBef>
                <a:spcPct val="0"/>
              </a:spcBef>
              <a:spcAft>
                <a:spcPct val="0"/>
              </a:spcAft>
              <a:tabLst>
                <a:tab pos="1885950" algn="l"/>
              </a:tabLst>
              <a:defRPr>
                <a:solidFill>
                  <a:schemeClr val="tx1"/>
                </a:solidFill>
                <a:latin typeface="Arial" charset="0"/>
              </a:defRPr>
            </a:lvl8pPr>
            <a:lvl9pPr marL="3660775" fontAlgn="base">
              <a:spcBef>
                <a:spcPct val="0"/>
              </a:spcBef>
              <a:spcAft>
                <a:spcPct val="0"/>
              </a:spcAft>
              <a:tabLst>
                <a:tab pos="188595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00539D"/>
                </a:solidFill>
              </a:rPr>
              <a:t>Step 1</a:t>
            </a:r>
            <a:r>
              <a:rPr lang="en-US" sz="2400">
                <a:solidFill>
                  <a:srgbClr val="000000"/>
                </a:solidFill>
              </a:rPr>
              <a:t>   List some examples.</a:t>
            </a:r>
          </a:p>
          <a:p>
            <a:pPr fontAlgn="base">
              <a:lnSpc>
                <a:spcPct val="90000"/>
              </a:lnSpc>
              <a:spcBef>
                <a:spcPct val="20000"/>
              </a:spcBef>
              <a:spcAft>
                <a:spcPct val="20000"/>
              </a:spcAft>
              <a:buClr>
                <a:srgbClr val="FFFFFF"/>
              </a:buClr>
            </a:pPr>
            <a:r>
              <a:rPr lang="en-US" sz="2400">
                <a:solidFill>
                  <a:srgbClr val="000000"/>
                </a:solidFill>
              </a:rPr>
              <a:t>              1 + 2 = 3      1 + 4 = 5      4 + 5 = 9      5 + 6 = 11</a:t>
            </a:r>
          </a:p>
        </p:txBody>
      </p:sp>
      <p:sp>
        <p:nvSpPr>
          <p:cNvPr id="6154" name="Text Box 10"/>
          <p:cNvSpPr txBox="1">
            <a:spLocks noChangeArrowheads="1"/>
          </p:cNvSpPr>
          <p:nvPr/>
        </p:nvSpPr>
        <p:spPr bwMode="auto">
          <a:xfrm>
            <a:off x="533400" y="3657600"/>
            <a:ext cx="7831138"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a:tabLst>
                <a:tab pos="1544638" algn="l"/>
              </a:tabLst>
              <a:defRPr>
                <a:solidFill>
                  <a:schemeClr val="tx1"/>
                </a:solidFill>
                <a:latin typeface="Arial" charset="0"/>
              </a:defRPr>
            </a:lvl1pPr>
            <a:lvl2pPr marL="1489075">
              <a:tabLst>
                <a:tab pos="1544638" algn="l"/>
              </a:tabLst>
              <a:defRPr>
                <a:solidFill>
                  <a:schemeClr val="tx1"/>
                </a:solidFill>
                <a:latin typeface="Arial" charset="0"/>
              </a:defRPr>
            </a:lvl2pPr>
            <a:lvl3pPr marL="1603375">
              <a:tabLst>
                <a:tab pos="1544638" algn="l"/>
              </a:tabLst>
              <a:defRPr>
                <a:solidFill>
                  <a:schemeClr val="tx1"/>
                </a:solidFill>
                <a:latin typeface="Arial" charset="0"/>
              </a:defRPr>
            </a:lvl3pPr>
            <a:lvl4pPr marL="1717675">
              <a:tabLst>
                <a:tab pos="1544638" algn="l"/>
              </a:tabLst>
              <a:defRPr>
                <a:solidFill>
                  <a:schemeClr val="tx1"/>
                </a:solidFill>
                <a:latin typeface="Arial" charset="0"/>
              </a:defRPr>
            </a:lvl4pPr>
            <a:lvl5pPr marL="1831975">
              <a:tabLst>
                <a:tab pos="1544638" algn="l"/>
              </a:tabLst>
              <a:defRPr>
                <a:solidFill>
                  <a:schemeClr val="tx1"/>
                </a:solidFill>
                <a:latin typeface="Arial" charset="0"/>
              </a:defRPr>
            </a:lvl5pPr>
            <a:lvl6pPr marL="2289175" fontAlgn="base">
              <a:spcBef>
                <a:spcPct val="0"/>
              </a:spcBef>
              <a:spcAft>
                <a:spcPct val="0"/>
              </a:spcAft>
              <a:tabLst>
                <a:tab pos="1544638" algn="l"/>
              </a:tabLst>
              <a:defRPr>
                <a:solidFill>
                  <a:schemeClr val="tx1"/>
                </a:solidFill>
                <a:latin typeface="Arial" charset="0"/>
              </a:defRPr>
            </a:lvl6pPr>
            <a:lvl7pPr marL="2746375" fontAlgn="base">
              <a:spcBef>
                <a:spcPct val="0"/>
              </a:spcBef>
              <a:spcAft>
                <a:spcPct val="0"/>
              </a:spcAft>
              <a:tabLst>
                <a:tab pos="1544638" algn="l"/>
              </a:tabLst>
              <a:defRPr>
                <a:solidFill>
                  <a:schemeClr val="tx1"/>
                </a:solidFill>
                <a:latin typeface="Arial" charset="0"/>
              </a:defRPr>
            </a:lvl7pPr>
            <a:lvl8pPr marL="3203575" fontAlgn="base">
              <a:spcBef>
                <a:spcPct val="0"/>
              </a:spcBef>
              <a:spcAft>
                <a:spcPct val="0"/>
              </a:spcAft>
              <a:tabLst>
                <a:tab pos="1544638" algn="l"/>
              </a:tabLst>
              <a:defRPr>
                <a:solidFill>
                  <a:schemeClr val="tx1"/>
                </a:solidFill>
                <a:latin typeface="Arial" charset="0"/>
              </a:defRPr>
            </a:lvl8pPr>
            <a:lvl9pPr marL="3660775" fontAlgn="base">
              <a:spcBef>
                <a:spcPct val="0"/>
              </a:spcBef>
              <a:spcAft>
                <a:spcPct val="0"/>
              </a:spcAft>
              <a:tabLst>
                <a:tab pos="1544638"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00539D"/>
                </a:solidFill>
              </a:rPr>
              <a:t>Step 2</a:t>
            </a:r>
            <a:r>
              <a:rPr lang="en-US" sz="2400">
                <a:solidFill>
                  <a:srgbClr val="000000"/>
                </a:solidFill>
              </a:rPr>
              <a:t>   Look for a pattern.</a:t>
            </a:r>
          </a:p>
          <a:p>
            <a:pPr fontAlgn="base">
              <a:lnSpc>
                <a:spcPct val="90000"/>
              </a:lnSpc>
              <a:spcBef>
                <a:spcPct val="20000"/>
              </a:spcBef>
              <a:spcAft>
                <a:spcPct val="20000"/>
              </a:spcAft>
              <a:buClr>
                <a:srgbClr val="FFFFFF"/>
              </a:buClr>
            </a:pPr>
            <a:r>
              <a:rPr lang="en-US" sz="2400">
                <a:solidFill>
                  <a:srgbClr val="000000"/>
                </a:solidFill>
              </a:rPr>
              <a:t>	Notice that the sums 3, 5, 9, and 11 are all  </a:t>
            </a:r>
            <a:br>
              <a:rPr lang="en-US" sz="2400">
                <a:solidFill>
                  <a:srgbClr val="000000"/>
                </a:solidFill>
              </a:rPr>
            </a:br>
            <a:r>
              <a:rPr lang="en-US" sz="2400">
                <a:solidFill>
                  <a:srgbClr val="000000"/>
                </a:solidFill>
              </a:rPr>
              <a:t>	odd numbers.</a:t>
            </a:r>
          </a:p>
        </p:txBody>
      </p:sp>
      <p:sp>
        <p:nvSpPr>
          <p:cNvPr id="6155" name="Text Box 11"/>
          <p:cNvSpPr txBox="1">
            <a:spLocks noChangeArrowheads="1"/>
          </p:cNvSpPr>
          <p:nvPr/>
        </p:nvSpPr>
        <p:spPr bwMode="auto">
          <a:xfrm>
            <a:off x="533400" y="5029200"/>
            <a:ext cx="7831138"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a:tabLst>
                <a:tab pos="1544638" algn="l"/>
              </a:tabLst>
              <a:defRPr>
                <a:solidFill>
                  <a:schemeClr val="tx1"/>
                </a:solidFill>
                <a:latin typeface="Arial" charset="0"/>
              </a:defRPr>
            </a:lvl1pPr>
            <a:lvl2pPr marL="1489075">
              <a:tabLst>
                <a:tab pos="1544638" algn="l"/>
              </a:tabLst>
              <a:defRPr>
                <a:solidFill>
                  <a:schemeClr val="tx1"/>
                </a:solidFill>
                <a:latin typeface="Arial" charset="0"/>
              </a:defRPr>
            </a:lvl2pPr>
            <a:lvl3pPr marL="1603375">
              <a:tabLst>
                <a:tab pos="1544638" algn="l"/>
              </a:tabLst>
              <a:defRPr>
                <a:solidFill>
                  <a:schemeClr val="tx1"/>
                </a:solidFill>
                <a:latin typeface="Arial" charset="0"/>
              </a:defRPr>
            </a:lvl3pPr>
            <a:lvl4pPr marL="1717675">
              <a:tabLst>
                <a:tab pos="1544638" algn="l"/>
              </a:tabLst>
              <a:defRPr>
                <a:solidFill>
                  <a:schemeClr val="tx1"/>
                </a:solidFill>
                <a:latin typeface="Arial" charset="0"/>
              </a:defRPr>
            </a:lvl4pPr>
            <a:lvl5pPr marL="1831975">
              <a:tabLst>
                <a:tab pos="1544638" algn="l"/>
              </a:tabLst>
              <a:defRPr>
                <a:solidFill>
                  <a:schemeClr val="tx1"/>
                </a:solidFill>
                <a:latin typeface="Arial" charset="0"/>
              </a:defRPr>
            </a:lvl5pPr>
            <a:lvl6pPr marL="2289175" fontAlgn="base">
              <a:spcBef>
                <a:spcPct val="0"/>
              </a:spcBef>
              <a:spcAft>
                <a:spcPct val="0"/>
              </a:spcAft>
              <a:tabLst>
                <a:tab pos="1544638" algn="l"/>
              </a:tabLst>
              <a:defRPr>
                <a:solidFill>
                  <a:schemeClr val="tx1"/>
                </a:solidFill>
                <a:latin typeface="Arial" charset="0"/>
              </a:defRPr>
            </a:lvl6pPr>
            <a:lvl7pPr marL="2746375" fontAlgn="base">
              <a:spcBef>
                <a:spcPct val="0"/>
              </a:spcBef>
              <a:spcAft>
                <a:spcPct val="0"/>
              </a:spcAft>
              <a:tabLst>
                <a:tab pos="1544638" algn="l"/>
              </a:tabLst>
              <a:defRPr>
                <a:solidFill>
                  <a:schemeClr val="tx1"/>
                </a:solidFill>
                <a:latin typeface="Arial" charset="0"/>
              </a:defRPr>
            </a:lvl7pPr>
            <a:lvl8pPr marL="3203575" fontAlgn="base">
              <a:spcBef>
                <a:spcPct val="0"/>
              </a:spcBef>
              <a:spcAft>
                <a:spcPct val="0"/>
              </a:spcAft>
              <a:tabLst>
                <a:tab pos="1544638" algn="l"/>
              </a:tabLst>
              <a:defRPr>
                <a:solidFill>
                  <a:schemeClr val="tx1"/>
                </a:solidFill>
                <a:latin typeface="Arial" charset="0"/>
              </a:defRPr>
            </a:lvl8pPr>
            <a:lvl9pPr marL="3660775" fontAlgn="base">
              <a:spcBef>
                <a:spcPct val="0"/>
              </a:spcBef>
              <a:spcAft>
                <a:spcPct val="0"/>
              </a:spcAft>
              <a:tabLst>
                <a:tab pos="1544638"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00539D"/>
                </a:solidFill>
              </a:rPr>
              <a:t>Step 3</a:t>
            </a:r>
            <a:r>
              <a:rPr lang="en-US" sz="2400">
                <a:solidFill>
                  <a:srgbClr val="000000"/>
                </a:solidFill>
              </a:rPr>
              <a:t>	Make a conjecture.</a:t>
            </a:r>
          </a:p>
        </p:txBody>
      </p:sp>
      <p:sp>
        <p:nvSpPr>
          <p:cNvPr id="6156" name="Text Box 12"/>
          <p:cNvSpPr txBox="1">
            <a:spLocks noChangeArrowheads="1"/>
          </p:cNvSpPr>
          <p:nvPr/>
        </p:nvSpPr>
        <p:spPr bwMode="auto">
          <a:xfrm>
            <a:off x="533400" y="5562600"/>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0" indent="-1371600">
              <a:defRPr>
                <a:solidFill>
                  <a:schemeClr val="tx1"/>
                </a:solidFill>
                <a:latin typeface="Arial" charset="0"/>
              </a:defRPr>
            </a:lvl1pPr>
            <a:lvl2pPr marL="2973388">
              <a:defRPr>
                <a:solidFill>
                  <a:schemeClr val="tx1"/>
                </a:solidFill>
                <a:latin typeface="Arial" charset="0"/>
              </a:defRPr>
            </a:lvl2pPr>
            <a:lvl3pPr marL="3087688">
              <a:defRPr>
                <a:solidFill>
                  <a:schemeClr val="tx1"/>
                </a:solidFill>
                <a:latin typeface="Arial" charset="0"/>
              </a:defRPr>
            </a:lvl3pPr>
            <a:lvl4pPr marL="3201988">
              <a:defRPr>
                <a:solidFill>
                  <a:schemeClr val="tx1"/>
                </a:solidFill>
                <a:latin typeface="Arial" charset="0"/>
              </a:defRPr>
            </a:lvl4pPr>
            <a:lvl5pPr marL="3316288">
              <a:defRPr>
                <a:solidFill>
                  <a:schemeClr val="tx1"/>
                </a:solidFill>
                <a:latin typeface="Arial" charset="0"/>
              </a:defRPr>
            </a:lvl5pPr>
            <a:lvl6pPr marL="3773488" fontAlgn="base">
              <a:spcBef>
                <a:spcPct val="0"/>
              </a:spcBef>
              <a:spcAft>
                <a:spcPct val="0"/>
              </a:spcAft>
              <a:defRPr>
                <a:solidFill>
                  <a:schemeClr val="tx1"/>
                </a:solidFill>
                <a:latin typeface="Arial" charset="0"/>
              </a:defRPr>
            </a:lvl6pPr>
            <a:lvl7pPr marL="4230688" fontAlgn="base">
              <a:spcBef>
                <a:spcPct val="0"/>
              </a:spcBef>
              <a:spcAft>
                <a:spcPct val="0"/>
              </a:spcAft>
              <a:defRPr>
                <a:solidFill>
                  <a:schemeClr val="tx1"/>
                </a:solidFill>
                <a:latin typeface="Arial" charset="0"/>
              </a:defRPr>
            </a:lvl7pPr>
            <a:lvl8pPr marL="4687888" fontAlgn="base">
              <a:spcBef>
                <a:spcPct val="0"/>
              </a:spcBef>
              <a:spcAft>
                <a:spcPct val="0"/>
              </a:spcAft>
              <a:defRPr>
                <a:solidFill>
                  <a:schemeClr val="tx1"/>
                </a:solidFill>
                <a:latin typeface="Arial" charset="0"/>
              </a:defRPr>
            </a:lvl8pPr>
            <a:lvl9pPr marL="5145088"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b="1">
                <a:solidFill>
                  <a:srgbClr val="00539D"/>
                </a:solidFill>
              </a:rPr>
              <a:t>Answer:	</a:t>
            </a:r>
            <a:r>
              <a:rPr lang="en-US" sz="2400">
                <a:solidFill>
                  <a:srgbClr val="E01B22"/>
                </a:solidFill>
              </a:rPr>
              <a:t>The sum of an odd number and an even number is odd.</a:t>
            </a:r>
          </a:p>
        </p:txBody>
      </p:sp>
    </p:spTree>
    <p:custDataLst>
      <p:tags r:id="rId1"/>
    </p:custDataLst>
    <p:extLst>
      <p:ext uri="{BB962C8B-B14F-4D97-AF65-F5344CB8AC3E}">
        <p14:creationId xmlns:p14="http://schemas.microsoft.com/office/powerpoint/2010/main" val="33856131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wipe(left)">
                                      <p:cBhvr>
                                        <p:cTn id="7" dur="500"/>
                                        <p:tgtEl>
                                          <p:spTgt spid="61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wipe(left)">
                                      <p:cBhvr>
                                        <p:cTn id="12" dur="500"/>
                                        <p:tgtEl>
                                          <p:spTgt spid="61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54"/>
                                        </p:tgtEl>
                                        <p:attrNameLst>
                                          <p:attrName>style.visibility</p:attrName>
                                        </p:attrNameLst>
                                      </p:cBhvr>
                                      <p:to>
                                        <p:strVal val="visible"/>
                                      </p:to>
                                    </p:set>
                                    <p:animEffect transition="in" filter="wipe(left)">
                                      <p:cBhvr>
                                        <p:cTn id="17" dur="500"/>
                                        <p:tgtEl>
                                          <p:spTgt spid="61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55"/>
                                        </p:tgtEl>
                                        <p:attrNameLst>
                                          <p:attrName>style.visibility</p:attrName>
                                        </p:attrNameLst>
                                      </p:cBhvr>
                                      <p:to>
                                        <p:strVal val="visible"/>
                                      </p:to>
                                    </p:set>
                                    <p:animEffect transition="in" filter="wipe(left)">
                                      <p:cBhvr>
                                        <p:cTn id="22" dur="500"/>
                                        <p:tgtEl>
                                          <p:spTgt spid="61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56">
                                            <p:txEl>
                                              <p:pRg st="0" end="0"/>
                                            </p:txEl>
                                          </p:spTgt>
                                        </p:tgtEl>
                                        <p:attrNameLst>
                                          <p:attrName>style.visibility</p:attrName>
                                        </p:attrNameLst>
                                      </p:cBhvr>
                                      <p:to>
                                        <p:strVal val="visible"/>
                                      </p:to>
                                    </p:set>
                                    <p:animEffect transition="in" filter="wipe(left)">
                                      <p:cBhvr>
                                        <p:cTn id="27" dur="500"/>
                                        <p:tgtEl>
                                          <p:spTgt spid="61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utoUpdateAnimBg="0" advAuto="0"/>
      <p:bldP spid="6153" grpId="0" autoUpdateAnimBg="0"/>
      <p:bldP spid="6154" grpId="0" autoUpdateAnimBg="0"/>
      <p:bldP spid="6155" grpId="0" autoUpdateAnimBg="0"/>
      <p:bldP spid="6156"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11.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763036F1F41841B5A1B0F85EC6EBD574"/>
  <p:tag name="TOTALRESPONSES" val="5"/>
  <p:tag name="SLICED" val="False"/>
  <p:tag name="RESPONSES" val="NA,1,5,3;3;3;3;4;"/>
  <p:tag name="CHARTSTRINGSTD" val="0 0 4 1"/>
  <p:tag name="CHARTSTRINGREV" val="1 4 0 0"/>
  <p:tag name="CHARTSTRINGSTDPER" val="0 0 0.8 0.2"/>
  <p:tag name="CHARTSTRINGREVPER" val="0.2 0.8 0 0"/>
  <p:tag name="VALUES" val="Correct¤Incorrect¤Incorrect¤Incorrect"/>
  <p:tag name="QUESTIONALIAS" val="Example 2"/>
  <p:tag name="ANSWERSALIAS" val="A¤B¤C¤D"/>
  <p:tag name="RESPONSESGATHERED" val="False"/>
</p:tagLst>
</file>

<file path=ppt/tags/tag15.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16.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17.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TOTALRESPONSES" val="5"/>
  <p:tag name="SLICED" val="False"/>
  <p:tag name="RESPONSES" val="NA,1,5,3;3;3;3;4;"/>
  <p:tag name="CHARTSTRINGSTD" val="0 0 4 1"/>
  <p:tag name="CHARTSTRINGREV" val="1 4 0 0"/>
  <p:tag name="CHARTSTRINGSTDPER" val="0 0 0.8 0.2"/>
  <p:tag name="CHARTSTRINGREVPER" val="0.2 0.8 0 0"/>
  <p:tag name="SLIDEORDER" val="8"/>
  <p:tag name="SLIDEGUID" val="50FC6B3F43584C36A29C0113F2CFDE0A"/>
  <p:tag name="VALUES" val="Incorrect¤Incorrect¤Correct¤Incorrect"/>
  <p:tag name="QUESTIONALIAS" val="Example 2"/>
  <p:tag name="ANSWERSALIAS" val="A¤B¤C¤D"/>
  <p:tag name="RESPONSESGATHERED" val="False"/>
</p:tagLst>
</file>

<file path=ppt/tags/tag18.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19.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05E72300D2AA48239E797BC23141D212"/>
  <p:tag name="TOTALRESPONSES" val="5"/>
  <p:tag name="SLICED" val="False"/>
  <p:tag name="RESPONSES" val="NA,1,5,3;2;2;4;3;"/>
  <p:tag name="CHARTSTRINGSTD" val="0 2 2 1"/>
  <p:tag name="CHARTSTRINGREV" val="1 2 2 0"/>
  <p:tag name="CHARTSTRINGSTDPER" val="0 0.4 0.4 0.2"/>
  <p:tag name="CHARTSTRINGREVPER" val="0.2 0.4 0.4 0"/>
  <p:tag name="VALUES" val="Incorrect¤Incorrect¤Incorrect¤Correct"/>
  <p:tag name="QUESTIONALIAS" val="Example 4"/>
  <p:tag name="ANSWERSALIAS" val="A¤B¤C¤D"/>
  <p:tag name="RESPONSESGATHERED" val="False"/>
</p:tagLst>
</file>

<file path=ppt/tags/tag26.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27.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6"/>
  <p:tag name="SLIDEGUID" val="10402C18D5024B34B2D5723FE403CB47"/>
  <p:tag name="VALUES" val="Incorrect¤Correct¤Incorrect¤Incorrect"/>
  <p:tag name="TOTALRESPONSES" val="5"/>
  <p:tag name="SLICED" val="False"/>
  <p:tag name="RESPONSES" val="NA,1,5,2;1;4;1;1;"/>
  <p:tag name="CHARTSTRINGSTD" val="3 1 0 1"/>
  <p:tag name="CHARTSTRINGREV" val="1 0 1 3"/>
  <p:tag name="CHARTSTRINGSTDPER" val="0.6 0.2 0 0.2"/>
  <p:tag name="CHARTSTRINGREVPER" val="0.2 0 0.2 0.6"/>
  <p:tag name="QUESTIONALIAS" val="Example 1"/>
  <p:tag name="ANSWERSALIAS" val="A¤B¤C¤D"/>
  <p:tag name="RESPONSESGATHERED" val="False"/>
</p:tagLst>
</file>

<file path=ppt/tags/tag7.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8.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9.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AF40F2AC9B0943C99CB6FC411DEDF0A9"/>
  <p:tag name="VALUES" val="Incorrect¤Correct¤Incorrect¤Incorrect"/>
  <p:tag name="TOTALRESPONSES" val="5"/>
  <p:tag name="SLICED" val="False"/>
  <p:tag name="RESPONSES" val="NA,1,5,4;1;1;1;3;"/>
  <p:tag name="CHARTSTRINGSTD" val="3 0 1 1"/>
  <p:tag name="CHARTSTRINGREV" val="1 1 0 3"/>
  <p:tag name="CHARTSTRINGSTDPER" val="0.6 0 0.2 0.2"/>
  <p:tag name="CHARTSTRINGREVPER" val="0.2 0.2 0 0.6"/>
  <p:tag name="QUESTIONALIAS" val="Example 1"/>
  <p:tag name="ANSWERSALIAS" val="A¤B¤C¤D"/>
  <p:tag name="RESPONSESGATHERED" val="False"/>
</p:tagLst>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Default Design">
  <a:themeElements>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TotalTime>
  <Words>683</Words>
  <Application>Microsoft Office PowerPoint</Application>
  <PresentationFormat>On-screen Show (4:3)</PresentationFormat>
  <Paragraphs>127</Paragraphs>
  <Slides>19</Slides>
  <Notes>0</Notes>
  <HiddenSlides>0</HiddenSlides>
  <MMClips>0</MMClip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2_Default Design</vt:lpstr>
      <vt:lpstr>5_Default Design</vt:lpstr>
      <vt:lpstr>6_Default Design</vt:lpstr>
      <vt:lpstr>7_Default Design</vt:lpstr>
      <vt:lpstr>8_Default Design</vt:lpstr>
      <vt:lpstr>11_Default Design</vt:lpstr>
      <vt:lpstr>PowerPoint Presentation</vt:lpstr>
      <vt:lpstr>Then/Now</vt:lpstr>
      <vt:lpstr>Vocabulary</vt:lpstr>
      <vt:lpstr>Example 1</vt:lpstr>
      <vt:lpstr>Example 1</vt:lpstr>
      <vt:lpstr>Example 1</vt:lpstr>
      <vt:lpstr>Example 1</vt:lpstr>
      <vt:lpstr>Example 1</vt:lpstr>
      <vt:lpstr>Example 2</vt:lpstr>
      <vt:lpstr>Example 2</vt:lpstr>
      <vt:lpstr>Example 2</vt:lpstr>
      <vt:lpstr>Example 2</vt:lpstr>
      <vt:lpstr>Example 3</vt:lpstr>
      <vt:lpstr>Example 3</vt:lpstr>
      <vt:lpstr>Example 3</vt:lpstr>
      <vt:lpstr>Example 4</vt:lpstr>
      <vt:lpstr>Example 4</vt:lpstr>
      <vt:lpstr>Example 4</vt:lpstr>
      <vt:lpstr>End of the Lesson</vt:lpstr>
    </vt:vector>
  </TitlesOfParts>
  <Company>SCSD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gcasper</dc:creator>
  <cp:lastModifiedBy>gcasper</cp:lastModifiedBy>
  <cp:revision>1</cp:revision>
  <dcterms:created xsi:type="dcterms:W3CDTF">2012-10-15T18:34:57Z</dcterms:created>
  <dcterms:modified xsi:type="dcterms:W3CDTF">2012-10-15T18:40:10Z</dcterms:modified>
</cp:coreProperties>
</file>