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1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5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6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80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0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5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544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21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11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65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9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12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5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1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152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17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58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31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15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639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890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218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43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5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8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066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18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3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10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259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697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728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03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95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3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9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134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2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14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43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491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105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848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4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16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13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703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056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46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54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4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3900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209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3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13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52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74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18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87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8635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691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2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7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81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520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6711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14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11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59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2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2.ppt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9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9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9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2.ppt" TargetMode="External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6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LNHeader2-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2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1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LNHeader2-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_GEOM LTHeader 02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5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LNHeader2-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_GEOM LTHeader 02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5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LNHeader2-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_GEOM LTHeader 02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9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LNHeader2-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_GEOM LTHeader 02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7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LNHeader2-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09_GEOM LTHeader 02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2" name="Picture 18" descr="Real World Ex_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0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9" name="Picture 25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8" name="Picture 24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2" name="Picture 18" descr="LNHeader2-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_GEOM LTHeader 02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3" name="Picture 49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4687" b="18889"/>
          <a:stretch>
            <a:fillRect/>
          </a:stretch>
        </p:blipFill>
        <p:spPr bwMode="ltGray">
          <a:xfrm>
            <a:off x="5397500" y="4419600"/>
            <a:ext cx="14763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07" name="Picture 43" descr="LNHeader2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56895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2-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1601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Construct Truth Tables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76300" y="15224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Construct a truth table for ~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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3400" y="2212975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Step 1	</a:t>
            </a:r>
            <a:r>
              <a:rPr lang="en-US" sz="2400">
                <a:solidFill>
                  <a:srgbClr val="000000"/>
                </a:solidFill>
              </a:rPr>
              <a:t>Make columns with the heading 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 i="1">
                <a:solidFill>
                  <a:srgbClr val="000000"/>
                </a:solidFill>
              </a:rPr>
              <a:t>q</a:t>
            </a:r>
            <a:r>
              <a:rPr lang="en-US" sz="2400">
                <a:solidFill>
                  <a:srgbClr val="000000"/>
                </a:solidFill>
              </a:rPr>
              <a:t>, ~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, and 	~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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q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pic>
        <p:nvPicPr>
          <p:cNvPr id="9223" name="Picture 7" descr="GEO02-02-04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3194050"/>
            <a:ext cx="338296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36219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 advAuto="0"/>
      <p:bldP spid="922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Construct Truth Tables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876300" y="15224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Construct a truth table for ~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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33400" y="2212975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Step 2	</a:t>
            </a:r>
            <a:r>
              <a:rPr lang="en-US" sz="2400">
                <a:solidFill>
                  <a:srgbClr val="000000"/>
                </a:solidFill>
              </a:rPr>
              <a:t>List the possible combinations of truth values 	for 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 and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q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pic>
        <p:nvPicPr>
          <p:cNvPr id="91143" name="Picture 7" descr="GEO02-02-04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3194050"/>
            <a:ext cx="3382962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9612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Construct Truth Tables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876300" y="15224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Construct a truth table for ~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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533400" y="2212975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Step 3	</a:t>
            </a:r>
            <a:r>
              <a:rPr lang="en-US" sz="2400">
                <a:solidFill>
                  <a:srgbClr val="000000"/>
                </a:solidFill>
              </a:rPr>
              <a:t>Use the truth values of 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 to determine the truth 	values of ~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 lang="en-US" sz="240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136198" name="Picture 6" descr="GEO02-02-04a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3194050"/>
            <a:ext cx="338296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3736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Construct Truth Tables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876300" y="15224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Construct a truth table for ~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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533400" y="2212975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Step 4	</a:t>
            </a:r>
            <a:r>
              <a:rPr lang="en-US" sz="2400">
                <a:solidFill>
                  <a:srgbClr val="000000"/>
                </a:solidFill>
              </a:rPr>
              <a:t>Use the truth values of ~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 and </a:t>
            </a:r>
            <a:r>
              <a:rPr lang="en-US" sz="2400" i="1">
                <a:solidFill>
                  <a:srgbClr val="000000"/>
                </a:solidFill>
              </a:rPr>
              <a:t>q</a:t>
            </a:r>
            <a:r>
              <a:rPr lang="en-US" sz="2400">
                <a:solidFill>
                  <a:srgbClr val="000000"/>
                </a:solidFill>
              </a:rPr>
              <a:t> to write the 	truth values for ~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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q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533400" y="32004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endParaRPr lang="en-US" sz="2400">
              <a:solidFill>
                <a:srgbClr val="E01B22"/>
              </a:solidFill>
            </a:endParaRPr>
          </a:p>
        </p:txBody>
      </p:sp>
      <p:pic>
        <p:nvPicPr>
          <p:cNvPr id="137223" name="Picture 7" descr="GEO02-02-04a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3194050"/>
            <a:ext cx="3382962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947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build="p" autoUpdateAnimBg="0" advAuto="0"/>
      <p:bldP spid="13722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Construct Truth Tables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876300" y="15224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Construct a truth table for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 (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~q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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r)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533400" y="2203450"/>
            <a:ext cx="83248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Step 1	</a:t>
            </a:r>
            <a:r>
              <a:rPr lang="en-US" sz="2400">
                <a:solidFill>
                  <a:srgbClr val="000000"/>
                </a:solidFill>
              </a:rPr>
              <a:t>Make columns with the headings 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 i="1">
                <a:solidFill>
                  <a:srgbClr val="000000"/>
                </a:solidFill>
              </a:rPr>
              <a:t>q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 i="1">
                <a:solidFill>
                  <a:srgbClr val="000000"/>
                </a:solidFill>
              </a:rPr>
              <a:t>r</a:t>
            </a:r>
            <a:r>
              <a:rPr lang="en-US" sz="2400">
                <a:solidFill>
                  <a:srgbClr val="000000"/>
                </a:solidFill>
              </a:rPr>
              <a:t>, ~</a:t>
            </a:r>
            <a:r>
              <a:rPr lang="en-US" sz="2400" i="1">
                <a:solidFill>
                  <a:srgbClr val="000000"/>
                </a:solidFill>
              </a:rPr>
              <a:t>q</a:t>
            </a:r>
            <a:r>
              <a:rPr lang="en-US" sz="2400">
                <a:solidFill>
                  <a:srgbClr val="000000"/>
                </a:solidFill>
              </a:rPr>
              <a:t>,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~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q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, and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 (~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q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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r).</a:t>
            </a:r>
          </a:p>
        </p:txBody>
      </p:sp>
      <p:pic>
        <p:nvPicPr>
          <p:cNvPr id="138246" name="Picture 6" descr="GEO02-02-04b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098800"/>
            <a:ext cx="3838575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51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build="p" autoUpdateAnimBg="0" advAuto="0"/>
      <p:bldP spid="13824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Construct Truth Tables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76300" y="15224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Construct a truth table for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 (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~q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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r)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533400" y="220345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Step 2	</a:t>
            </a:r>
            <a:r>
              <a:rPr lang="en-US" sz="2400">
                <a:solidFill>
                  <a:srgbClr val="000000"/>
                </a:solidFill>
              </a:rPr>
              <a:t>List the possible combinations of truth values 	for 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 i="1">
                <a:solidFill>
                  <a:srgbClr val="000000"/>
                </a:solidFill>
              </a:rPr>
              <a:t>q</a:t>
            </a:r>
            <a:r>
              <a:rPr lang="en-US" sz="2400">
                <a:solidFill>
                  <a:srgbClr val="000000"/>
                </a:solidFill>
              </a:rPr>
              <a:t>, and </a:t>
            </a:r>
            <a:r>
              <a:rPr lang="en-US" sz="2400" i="1">
                <a:solidFill>
                  <a:srgbClr val="000000"/>
                </a:solidFill>
              </a:rPr>
              <a:t>r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en-US" sz="240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139270" name="Picture 6" descr="GEO02-02-04b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051175"/>
            <a:ext cx="3838575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4069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Construct Truth Tables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876300" y="15224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Construct a truth table for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 (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~q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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r)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33400" y="220345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Step 3	</a:t>
            </a:r>
            <a:r>
              <a:rPr lang="en-US" sz="2400">
                <a:solidFill>
                  <a:srgbClr val="000000"/>
                </a:solidFill>
              </a:rPr>
              <a:t>Use the truth values of </a:t>
            </a:r>
            <a:r>
              <a:rPr lang="en-US" sz="2400" i="1">
                <a:solidFill>
                  <a:srgbClr val="000000"/>
                </a:solidFill>
              </a:rPr>
              <a:t>q</a:t>
            </a:r>
            <a:r>
              <a:rPr lang="en-US" sz="2400">
                <a:solidFill>
                  <a:srgbClr val="000000"/>
                </a:solidFill>
              </a:rPr>
              <a:t> to determine the 	truth 	values of ~</a:t>
            </a:r>
            <a:r>
              <a:rPr lang="en-US" sz="2400" i="1">
                <a:solidFill>
                  <a:srgbClr val="000000"/>
                </a:solidFill>
              </a:rPr>
              <a:t>q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pic>
        <p:nvPicPr>
          <p:cNvPr id="140294" name="Picture 6" descr="GEO02-02-04b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051175"/>
            <a:ext cx="3838575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5227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Construct Truth Tables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876300" y="15224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Construct a truth table for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 (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~q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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r)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533400" y="220345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Step 4	</a:t>
            </a:r>
            <a:r>
              <a:rPr lang="en-US" sz="2400">
                <a:solidFill>
                  <a:srgbClr val="000000"/>
                </a:solidFill>
              </a:rPr>
              <a:t>Use the truth values for </a:t>
            </a:r>
            <a:r>
              <a:rPr lang="en-US" sz="2400" i="1">
                <a:solidFill>
                  <a:srgbClr val="000000"/>
                </a:solidFill>
              </a:rPr>
              <a:t>~q</a:t>
            </a:r>
            <a:r>
              <a:rPr lang="en-US" sz="2400">
                <a:solidFill>
                  <a:srgbClr val="000000"/>
                </a:solidFill>
              </a:rPr>
              <a:t> and </a:t>
            </a:r>
            <a:r>
              <a:rPr lang="en-US" sz="2400" i="1">
                <a:solidFill>
                  <a:srgbClr val="000000"/>
                </a:solidFill>
              </a:rPr>
              <a:t>r</a:t>
            </a:r>
            <a:r>
              <a:rPr lang="en-US" sz="2400">
                <a:solidFill>
                  <a:srgbClr val="000000"/>
                </a:solidFill>
              </a:rPr>
              <a:t> to write the 	truth values for </a:t>
            </a:r>
            <a:r>
              <a:rPr lang="en-US" sz="2400" i="1">
                <a:solidFill>
                  <a:srgbClr val="000000"/>
                </a:solidFill>
              </a:rPr>
              <a:t>~q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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pic>
        <p:nvPicPr>
          <p:cNvPr id="141318" name="Picture 6" descr="GEO02-02-04b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3051175"/>
            <a:ext cx="3838575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45920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Construct Truth Tables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876300" y="15224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Construct a truth table for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 (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~q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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r)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33400" y="220345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Step 5	</a:t>
            </a:r>
            <a:r>
              <a:rPr lang="en-US" sz="2400">
                <a:solidFill>
                  <a:srgbClr val="000000"/>
                </a:solidFill>
              </a:rPr>
              <a:t>Use the truth values for </a:t>
            </a:r>
            <a:r>
              <a:rPr lang="en-US" sz="2400" i="1">
                <a:solidFill>
                  <a:srgbClr val="000000"/>
                </a:solidFill>
              </a:rPr>
              <a:t>~q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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and 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 to write 	the truth values for </a:t>
            </a:r>
            <a:r>
              <a:rPr lang="en-US" sz="2400" i="1">
                <a:solidFill>
                  <a:srgbClr val="00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 </a:t>
            </a:r>
            <a:r>
              <a:rPr lang="en-US" sz="2400">
                <a:solidFill>
                  <a:srgbClr val="000000"/>
                </a:solidFill>
              </a:rPr>
              <a:t>(</a:t>
            </a:r>
            <a:r>
              <a:rPr lang="en-US" sz="2400" i="1">
                <a:solidFill>
                  <a:srgbClr val="000000"/>
                </a:solidFill>
              </a:rPr>
              <a:t>~q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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).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533400" y="31242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endParaRPr lang="en-US" sz="2400">
              <a:solidFill>
                <a:srgbClr val="E01B22"/>
              </a:solidFill>
            </a:endParaRPr>
          </a:p>
        </p:txBody>
      </p:sp>
      <p:pic>
        <p:nvPicPr>
          <p:cNvPr id="142346" name="Picture 10" descr="GEO02-02-04b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108325"/>
            <a:ext cx="3838575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0420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build="p" autoUpdateAnimBg="0" advAuto="0"/>
      <p:bldP spid="14234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305300" y="771525"/>
            <a:ext cx="415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Use Venn Diagrams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876300" y="1503363"/>
            <a:ext cx="7991475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DANCING</a:t>
            </a:r>
            <a:r>
              <a:rPr lang="en-US" sz="2400" b="1">
                <a:solidFill>
                  <a:srgbClr val="00539D"/>
                </a:solidFill>
              </a:rPr>
              <a:t>  The Venn diagram shows the number of students enrolled in Monique’s Dance School for tap, jazz, and ballet classes.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A.</a:t>
            </a:r>
            <a:r>
              <a:rPr lang="en-US" sz="2400" b="1">
                <a:solidFill>
                  <a:srgbClr val="00539D"/>
                </a:solidFill>
              </a:rPr>
              <a:t> How many students are enrolled in all three classes?</a:t>
            </a:r>
          </a:p>
        </p:txBody>
      </p:sp>
      <p:pic>
        <p:nvPicPr>
          <p:cNvPr id="93190" name="Picture 6" descr="GEO02-02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3048000"/>
            <a:ext cx="2697162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33400" y="3489325"/>
            <a:ext cx="5257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students that are enrolled in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all three classes are represented by the intersection of all three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sets.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533400" y="5334000"/>
            <a:ext cx="5715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There are 9 students enrolled in all three classes.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4319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 autoUpdateAnimBg="0" advAuto="0"/>
      <p:bldP spid="93191" grpId="0" build="p" autoUpdateAnimBg="0"/>
      <p:bldP spid="9319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</a:rPr>
              <a:t>You found counterexamples for false conjectures. (Lesson 2–1)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Determine truth values of negations, conjunctions, and disjunctions, and represent them using Venn diagrams.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54673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Find counterexamples.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3100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305300" y="771525"/>
            <a:ext cx="415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Use Venn Diagrams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876300" y="1503363"/>
            <a:ext cx="7991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DANCING</a:t>
            </a:r>
            <a:r>
              <a:rPr lang="en-US" sz="2400" b="1">
                <a:solidFill>
                  <a:srgbClr val="00539D"/>
                </a:solidFill>
              </a:rPr>
              <a:t>  The Venn diagram shows the number of students enrolled in Monique’s Dance School for tap, jazz, and ballet classes.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B.</a:t>
            </a:r>
            <a:r>
              <a:rPr lang="en-US" sz="2400" b="1">
                <a:solidFill>
                  <a:srgbClr val="00539D"/>
                </a:solidFill>
              </a:rPr>
              <a:t> How many students are enrolled in tap or ballet?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533400" y="3429000"/>
            <a:ext cx="5257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students that are enrolled in tap or ballet are represented by the union of these two sets.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533400" y="4781550"/>
            <a:ext cx="5791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</a:rPr>
              <a:t>There are 28 + 13 + 9 + 17 + 25 + 29 or 121 students enrolled in tap or ballet.</a:t>
            </a:r>
          </a:p>
        </p:txBody>
      </p:sp>
      <p:pic>
        <p:nvPicPr>
          <p:cNvPr id="94219" name="Picture 11" descr="GEO02-02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3048000"/>
            <a:ext cx="2697162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7990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build="p" autoUpdateAnimBg="0" advAuto="0"/>
      <p:bldP spid="94217" grpId="0" build="p" autoUpdateAnimBg="0"/>
      <p:bldP spid="9421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4305300" y="771525"/>
            <a:ext cx="415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Use Venn Diagrams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76300" y="1503363"/>
            <a:ext cx="7991475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DANCING</a:t>
            </a:r>
            <a:r>
              <a:rPr lang="en-US" sz="2400" b="1">
                <a:solidFill>
                  <a:srgbClr val="00539D"/>
                </a:solidFill>
              </a:rPr>
              <a:t>  The Venn diagram shows the number of students enrolled in Monique’s Dance School for tap, jazz, and ballet classes.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C.</a:t>
            </a:r>
            <a:r>
              <a:rPr lang="en-US" sz="2400" b="1">
                <a:solidFill>
                  <a:srgbClr val="00539D"/>
                </a:solidFill>
              </a:rPr>
              <a:t> How many students are enrolled in jazz and ballet, but not tap?</a:t>
            </a:r>
          </a:p>
        </p:txBody>
      </p:sp>
      <p:pic>
        <p:nvPicPr>
          <p:cNvPr id="144391" name="Picture 7" descr="GEO02-02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3048000"/>
            <a:ext cx="2697162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533400" y="3413125"/>
            <a:ext cx="5257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students that are enrolled in jazz and ballet, but not tap, are represented by the intersection of jazz and ballet minus any students enrolled in tap.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533400" y="5257800"/>
            <a:ext cx="5638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</a:rPr>
              <a:t>There are 25 + 9 – 9 or 25 students enrolled in jazz and ballet, but not tap.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4665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 autoUpdateAnimBg="0" advAuto="0"/>
      <p:bldP spid="144392" grpId="0" build="p" autoUpdateAnimBg="0"/>
      <p:bldP spid="14439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983528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7620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statement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12800" y="2463800"/>
            <a:ext cx="76200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truth value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negation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compound statement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conjunction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disjunction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truth 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5704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Truth Values of Conjunctions</a:t>
            </a: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876300" y="1503363"/>
            <a:ext cx="799147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Use the following statements to write a compound statement for the conjunction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 and 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 Then find its truth value.</a:t>
            </a:r>
            <a:b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</a:b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: One foot is 14 inches.</a:t>
            </a:r>
            <a:b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</a:b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: September has 30 days.</a:t>
            </a:r>
            <a:b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</a:b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r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: A plane is defined by three noncollinear points.</a:t>
            </a:r>
          </a:p>
        </p:txBody>
      </p:sp>
      <p:sp>
        <p:nvSpPr>
          <p:cNvPr id="5904" name="Rectangle 784"/>
          <p:cNvSpPr>
            <a:spLocks noChangeArrowheads="1"/>
          </p:cNvSpPr>
          <p:nvPr/>
        </p:nvSpPr>
        <p:spPr bwMode="auto">
          <a:xfrm>
            <a:off x="533400" y="4572000"/>
            <a:ext cx="8229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 i="1">
                <a:solidFill>
                  <a:srgbClr val="E01B22"/>
                </a:solidFill>
              </a:rPr>
              <a:t>p</a:t>
            </a:r>
            <a:r>
              <a:rPr lang="en-US" sz="2400">
                <a:solidFill>
                  <a:srgbClr val="E01B22"/>
                </a:solidFill>
              </a:rPr>
              <a:t> and </a:t>
            </a:r>
            <a:r>
              <a:rPr lang="en-US" sz="2400" i="1">
                <a:solidFill>
                  <a:srgbClr val="E01B22"/>
                </a:solidFill>
              </a:rPr>
              <a:t>q</a:t>
            </a:r>
            <a:r>
              <a:rPr lang="en-US" sz="2400">
                <a:solidFill>
                  <a:srgbClr val="E01B22"/>
                </a:solidFill>
              </a:rPr>
              <a:t>:</a:t>
            </a:r>
            <a:r>
              <a:rPr lang="en-US" sz="2400" b="1">
                <a:solidFill>
                  <a:srgbClr val="E01B22"/>
                </a:solidFill>
              </a:rPr>
              <a:t> </a:t>
            </a:r>
            <a:r>
              <a:rPr lang="en-US" sz="2400">
                <a:solidFill>
                  <a:srgbClr val="E01B22"/>
                </a:solidFill>
              </a:rPr>
              <a:t>One foot is 14 inches, and September has 30 days. </a:t>
            </a:r>
            <a:br>
              <a:rPr lang="en-US" sz="2400">
                <a:solidFill>
                  <a:srgbClr val="E01B22"/>
                </a:solidFill>
              </a:rPr>
            </a:br>
            <a:r>
              <a:rPr lang="en-US" sz="2400">
                <a:solidFill>
                  <a:srgbClr val="E01B22"/>
                </a:solidFill>
              </a:rPr>
              <a:t>Although </a:t>
            </a:r>
            <a:r>
              <a:rPr lang="en-US" sz="2400" i="1">
                <a:solidFill>
                  <a:srgbClr val="E01B22"/>
                </a:solidFill>
              </a:rPr>
              <a:t>q</a:t>
            </a:r>
            <a:r>
              <a:rPr lang="en-US" sz="2400">
                <a:solidFill>
                  <a:srgbClr val="E01B22"/>
                </a:solidFill>
              </a:rPr>
              <a:t> is true, </a:t>
            </a:r>
            <a:r>
              <a:rPr lang="en-US" sz="2400" i="1">
                <a:solidFill>
                  <a:srgbClr val="E01B22"/>
                </a:solidFill>
              </a:rPr>
              <a:t>p</a:t>
            </a:r>
            <a:r>
              <a:rPr lang="en-US" sz="2400">
                <a:solidFill>
                  <a:srgbClr val="E01B22"/>
                </a:solidFill>
              </a:rPr>
              <a:t> is false. So, the conjunction of </a:t>
            </a:r>
            <a:r>
              <a:rPr lang="en-US" sz="2400" i="1">
                <a:solidFill>
                  <a:srgbClr val="E01B22"/>
                </a:solidFill>
              </a:rPr>
              <a:t>p</a:t>
            </a:r>
            <a:r>
              <a:rPr lang="en-US" sz="2400">
                <a:solidFill>
                  <a:srgbClr val="E01B22"/>
                </a:solidFill>
              </a:rPr>
              <a:t> and </a:t>
            </a:r>
            <a:r>
              <a:rPr lang="en-US" sz="2400" i="1">
                <a:solidFill>
                  <a:srgbClr val="E01B22"/>
                </a:solidFill>
              </a:rPr>
              <a:t>q</a:t>
            </a:r>
            <a:r>
              <a:rPr lang="en-US" sz="2400">
                <a:solidFill>
                  <a:srgbClr val="E01B22"/>
                </a:solidFill>
              </a:rPr>
              <a:t> is false.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988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  <p:bldP spid="590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Truth Values of Conjunctions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876300" y="1503363"/>
            <a:ext cx="801052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Use the following statements to write a compound statement for the conjunction ~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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r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 Then find its truth value.</a:t>
            </a:r>
            <a:b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</a:b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: One foot is 14 inches.</a:t>
            </a:r>
            <a:b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</a:b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: September has 30 days.</a:t>
            </a:r>
            <a:b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</a:b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r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: A plane is defined by three noncollinear points.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33400" y="4781550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  <a:cs typeface="Arial" charset="0"/>
              </a:rPr>
              <a:t>~</a:t>
            </a:r>
            <a:r>
              <a:rPr lang="en-US" sz="2400" i="1">
                <a:solidFill>
                  <a:srgbClr val="E01B22"/>
                </a:solidFill>
                <a:cs typeface="Arial" charset="0"/>
              </a:rPr>
              <a:t>p</a:t>
            </a:r>
            <a:r>
              <a:rPr lang="en-US" sz="2400">
                <a:solidFill>
                  <a:srgbClr val="E01B22"/>
                </a:solidFill>
                <a:cs typeface="Arial" charset="0"/>
              </a:rPr>
              <a:t> </a:t>
            </a:r>
            <a:r>
              <a:rPr lang="en-US" sz="2400">
                <a:solidFill>
                  <a:srgbClr val="E01B22"/>
                </a:solidFill>
                <a:cs typeface="Arial" charset="0"/>
                <a:sym typeface="Symbol" pitchFamily="18" charset="2"/>
              </a:rPr>
              <a:t></a:t>
            </a:r>
            <a:r>
              <a:rPr lang="en-US" sz="2400">
                <a:solidFill>
                  <a:srgbClr val="E01B22"/>
                </a:solidFill>
              </a:rPr>
              <a:t> </a:t>
            </a:r>
            <a:r>
              <a:rPr lang="en-US" sz="2400" i="1">
                <a:solidFill>
                  <a:srgbClr val="E01B22"/>
                </a:solidFill>
              </a:rPr>
              <a:t>r</a:t>
            </a:r>
            <a:r>
              <a:rPr lang="en-US" sz="2400">
                <a:solidFill>
                  <a:srgbClr val="E01B22"/>
                </a:solidFill>
              </a:rPr>
              <a:t>: A foot is not 14 inches, and a plane is defined by three noncollinear points. </a:t>
            </a:r>
            <a:br>
              <a:rPr lang="en-US" sz="2400">
                <a:solidFill>
                  <a:srgbClr val="E01B22"/>
                </a:solidFill>
              </a:rPr>
            </a:br>
            <a:r>
              <a:rPr lang="en-US" sz="2400">
                <a:solidFill>
                  <a:srgbClr val="E01B22"/>
                </a:solidFill>
                <a:cs typeface="Arial" charset="0"/>
              </a:rPr>
              <a:t>~</a:t>
            </a:r>
            <a:r>
              <a:rPr lang="en-US" sz="2400" i="1">
                <a:solidFill>
                  <a:srgbClr val="E01B22"/>
                </a:solidFill>
                <a:cs typeface="Arial" charset="0"/>
              </a:rPr>
              <a:t>p</a:t>
            </a:r>
            <a:r>
              <a:rPr lang="en-US" sz="2400">
                <a:solidFill>
                  <a:srgbClr val="E01B22"/>
                </a:solidFill>
                <a:cs typeface="Arial" charset="0"/>
              </a:rPr>
              <a:t> </a:t>
            </a:r>
            <a:r>
              <a:rPr lang="en-US" sz="2400">
                <a:solidFill>
                  <a:srgbClr val="E01B22"/>
                </a:solidFill>
                <a:cs typeface="Arial" charset="0"/>
                <a:sym typeface="Symbol" pitchFamily="18" charset="2"/>
              </a:rPr>
              <a:t></a:t>
            </a:r>
            <a:r>
              <a:rPr lang="en-US" sz="2400">
                <a:solidFill>
                  <a:srgbClr val="E01B22"/>
                </a:solidFill>
              </a:rPr>
              <a:t> </a:t>
            </a:r>
            <a:r>
              <a:rPr lang="en-US" sz="2400" i="1">
                <a:solidFill>
                  <a:srgbClr val="E01B22"/>
                </a:solidFill>
              </a:rPr>
              <a:t>r</a:t>
            </a:r>
            <a:r>
              <a:rPr lang="en-US" sz="2400">
                <a:solidFill>
                  <a:srgbClr val="E01B22"/>
                </a:solidFill>
              </a:rPr>
              <a:t> is true, because ~</a:t>
            </a:r>
            <a:r>
              <a:rPr lang="en-US" sz="2400" i="1">
                <a:solidFill>
                  <a:srgbClr val="E01B22"/>
                </a:solidFill>
              </a:rPr>
              <a:t>p</a:t>
            </a:r>
            <a:r>
              <a:rPr lang="en-US" sz="2400">
                <a:solidFill>
                  <a:srgbClr val="E01B22"/>
                </a:solidFill>
              </a:rPr>
              <a:t> is true and </a:t>
            </a:r>
            <a:r>
              <a:rPr lang="en-US" sz="2400" i="1">
                <a:solidFill>
                  <a:srgbClr val="E01B22"/>
                </a:solidFill>
              </a:rPr>
              <a:t>r</a:t>
            </a:r>
            <a:r>
              <a:rPr lang="en-US" sz="2400">
                <a:solidFill>
                  <a:srgbClr val="E01B22"/>
                </a:solidFill>
              </a:rPr>
              <a:t> is true.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0465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build="p" autoUpdateAnimBg="0" advAuto="0"/>
      <p:bldP spid="860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Truth Values of Disjunctions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876300" y="1503363"/>
            <a:ext cx="8020050" cy="2209800"/>
            <a:chOff x="552" y="947"/>
            <a:chExt cx="5052" cy="1392"/>
          </a:xfrm>
        </p:grpSpPr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552" y="947"/>
              <a:ext cx="5052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342900" algn="l"/>
                </a:tabLst>
              </a:pPr>
              <a:r>
                <a:rPr 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A.  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Use the following statements to write a compound statement for the disjunction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p 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or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q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. Then find its truth value.</a:t>
              </a:r>
            </a:p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342900" algn="l"/>
                </a:tabLst>
              </a:pP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p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:	      is proper notation for “segment </a:t>
              </a:r>
              <a:r>
                <a:rPr lang="en-US" sz="2400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AB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.”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q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:	Centimeters are metric units.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r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:	9 is a prime number.</a:t>
              </a:r>
            </a:p>
          </p:txBody>
        </p:sp>
        <p:pic>
          <p:nvPicPr>
            <p:cNvPr id="6151" name="Picture 7" descr="GEO_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8" b="55498"/>
            <a:stretch>
              <a:fillRect/>
            </a:stretch>
          </p:blipFill>
          <p:spPr bwMode="auto">
            <a:xfrm>
              <a:off x="816" y="1644"/>
              <a:ext cx="313" cy="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533400" y="4714875"/>
            <a:ext cx="8372475" cy="1144588"/>
            <a:chOff x="336" y="2970"/>
            <a:chExt cx="5274" cy="721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36" y="3012"/>
              <a:ext cx="5274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12913" indent="-1368425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1">
                  <a:solidFill>
                    <a:srgbClr val="00539D"/>
                  </a:solidFill>
                </a:rPr>
                <a:t>Answer:	  </a:t>
              </a:r>
              <a:r>
                <a:rPr lang="en-US" sz="2400">
                  <a:solidFill>
                    <a:srgbClr val="00539D"/>
                  </a:solidFill>
                </a:rPr>
                <a:t>    </a:t>
              </a:r>
              <a:r>
                <a:rPr lang="en-US" sz="2400">
                  <a:solidFill>
                    <a:srgbClr val="E01B22"/>
                  </a:solidFill>
                </a:rPr>
                <a:t>is proper notation for “segment </a:t>
              </a:r>
              <a:r>
                <a:rPr lang="en-US" sz="2400" i="1">
                  <a:solidFill>
                    <a:srgbClr val="E01B22"/>
                  </a:solidFill>
                </a:rPr>
                <a:t>AB</a:t>
              </a:r>
              <a:r>
                <a:rPr lang="en-US" sz="2400">
                  <a:solidFill>
                    <a:srgbClr val="E01B22"/>
                  </a:solidFill>
                </a:rPr>
                <a:t>,” or centimeters are metric units. Both </a:t>
              </a:r>
              <a:r>
                <a:rPr lang="en-US" sz="2400" i="1">
                  <a:solidFill>
                    <a:srgbClr val="E01B22"/>
                  </a:solidFill>
                </a:rPr>
                <a:t>p</a:t>
              </a:r>
              <a:r>
                <a:rPr lang="en-US" sz="2400">
                  <a:solidFill>
                    <a:srgbClr val="E01B22"/>
                  </a:solidFill>
                </a:rPr>
                <a:t> and </a:t>
              </a:r>
              <a:r>
                <a:rPr lang="en-US" sz="2400" i="1">
                  <a:solidFill>
                    <a:srgbClr val="E01B22"/>
                  </a:solidFill>
                </a:rPr>
                <a:t>q</a:t>
              </a:r>
              <a:r>
                <a:rPr lang="en-US" sz="2400">
                  <a:solidFill>
                    <a:srgbClr val="E01B22"/>
                  </a:solidFill>
                </a:rPr>
                <a:t> are true, so </a:t>
              </a:r>
              <a:r>
                <a:rPr lang="en-US" sz="2400" i="1">
                  <a:solidFill>
                    <a:srgbClr val="E01B22"/>
                  </a:solidFill>
                </a:rPr>
                <a:t>p</a:t>
              </a:r>
              <a:r>
                <a:rPr lang="en-US" sz="2400">
                  <a:solidFill>
                    <a:srgbClr val="E01B22"/>
                  </a:solidFill>
                </a:rPr>
                <a:t> or </a:t>
              </a:r>
              <a:r>
                <a:rPr lang="en-US" sz="2400" i="1">
                  <a:solidFill>
                    <a:srgbClr val="E01B22"/>
                  </a:solidFill>
                </a:rPr>
                <a:t>q</a:t>
              </a:r>
              <a:r>
                <a:rPr lang="en-US" sz="2400">
                  <a:solidFill>
                    <a:srgbClr val="E01B22"/>
                  </a:solidFill>
                </a:rPr>
                <a:t> is true.</a:t>
              </a:r>
            </a:p>
          </p:txBody>
        </p:sp>
        <p:pic>
          <p:nvPicPr>
            <p:cNvPr id="6154" name="Picture 10" descr="GEO_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56" r="13602" b="-1047"/>
            <a:stretch>
              <a:fillRect/>
            </a:stretch>
          </p:blipFill>
          <p:spPr bwMode="auto">
            <a:xfrm>
              <a:off x="1457" y="2970"/>
              <a:ext cx="343" cy="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31043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Truth Values of Disjunctions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3400" y="4781550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Centimeters are metric units, or 9 is a prime number. </a:t>
            </a:r>
            <a:r>
              <a:rPr lang="en-US" sz="2400" i="1">
                <a:solidFill>
                  <a:srgbClr val="E01B22"/>
                </a:solidFill>
              </a:rPr>
              <a:t>q</a:t>
            </a:r>
            <a:r>
              <a:rPr lang="en-US" sz="2400">
                <a:solidFill>
                  <a:srgbClr val="E01B22"/>
                </a:solidFill>
              </a:rPr>
              <a:t> 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 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r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 is true because 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q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 is true. It does not matter that 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r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 is false.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876300" y="1503363"/>
            <a:ext cx="8001000" cy="2270125"/>
            <a:chOff x="552" y="947"/>
            <a:chExt cx="5040" cy="1430"/>
          </a:xfrm>
        </p:grpSpPr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552" y="947"/>
              <a:ext cx="5040" cy="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342900" algn="l"/>
                </a:tabLst>
              </a:pPr>
              <a:r>
                <a:rPr 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B.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Use the following statements to write a compound statement for the disjunction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q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l-GR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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r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. Then find its truth value.</a:t>
              </a:r>
              <a:endParaRPr lang="en-US" sz="800" b="1">
                <a:solidFill>
                  <a:srgbClr val="00539D"/>
                </a:solidFill>
                <a:ea typeface="Times New Roman" pitchFamily="18" charset="0"/>
                <a:cs typeface="Arial" charset="0"/>
              </a:endParaRPr>
            </a:p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342900" algn="l"/>
                </a:tabLst>
              </a:pPr>
              <a:r>
                <a:rPr lang="en-US" sz="8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/>
              </a:r>
              <a:br>
                <a:rPr lang="en-US" sz="8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p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:       is proper notation for “segment </a:t>
              </a:r>
              <a:r>
                <a:rPr lang="en-US" sz="2400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AB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.”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q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:	Centimeters are metric units.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r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:	9 is a prime number.</a:t>
              </a:r>
            </a:p>
          </p:txBody>
        </p:sp>
        <p:pic>
          <p:nvPicPr>
            <p:cNvPr id="7177" name="Picture 9" descr="GEO_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181" b="57591"/>
            <a:stretch>
              <a:fillRect/>
            </a:stretch>
          </p:blipFill>
          <p:spPr bwMode="auto">
            <a:xfrm>
              <a:off x="810" y="1671"/>
              <a:ext cx="301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423758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Truth Values of Disjunctions</a:t>
            </a:r>
          </a:p>
        </p:txBody>
      </p:sp>
      <p:grpSp>
        <p:nvGrpSpPr>
          <p:cNvPr id="134149" name="Group 5"/>
          <p:cNvGrpSpPr>
            <a:grpSpLocks/>
          </p:cNvGrpSpPr>
          <p:nvPr/>
        </p:nvGrpSpPr>
        <p:grpSpPr bwMode="auto">
          <a:xfrm>
            <a:off x="876300" y="1503363"/>
            <a:ext cx="8001000" cy="2270125"/>
            <a:chOff x="552" y="947"/>
            <a:chExt cx="5040" cy="1430"/>
          </a:xfrm>
        </p:grpSpPr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>
              <a:off x="552" y="947"/>
              <a:ext cx="5040" cy="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342900" algn="l"/>
                </a:tabLst>
              </a:pPr>
              <a:r>
                <a:rPr 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C.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Use the following statements to write a compound statement for the disjunction ~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p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l-GR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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r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. Then find its truth value.</a:t>
              </a:r>
              <a:endParaRPr lang="en-US" sz="800" b="1">
                <a:solidFill>
                  <a:srgbClr val="00539D"/>
                </a:solidFill>
                <a:ea typeface="Times New Roman" pitchFamily="18" charset="0"/>
                <a:cs typeface="Arial" charset="0"/>
              </a:endParaRPr>
            </a:p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342900" algn="l"/>
                </a:tabLst>
              </a:pPr>
              <a:r>
                <a:rPr lang="en-US" sz="8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/>
              </a:r>
              <a:br>
                <a:rPr lang="en-US" sz="8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p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:       is proper notation for “segment </a:t>
              </a:r>
              <a:r>
                <a:rPr lang="en-US" sz="2400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AB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.”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q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:	Centimeters are metric units.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r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:	9 is a prime number.</a:t>
              </a:r>
            </a:p>
          </p:txBody>
        </p:sp>
        <p:pic>
          <p:nvPicPr>
            <p:cNvPr id="134151" name="Picture 7" descr="GEO_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181" b="57591"/>
            <a:stretch>
              <a:fillRect/>
            </a:stretch>
          </p:blipFill>
          <p:spPr bwMode="auto">
            <a:xfrm>
              <a:off x="810" y="1671"/>
              <a:ext cx="301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153" name="Group 9"/>
          <p:cNvGrpSpPr>
            <a:grpSpLocks/>
          </p:cNvGrpSpPr>
          <p:nvPr/>
        </p:nvGrpSpPr>
        <p:grpSpPr bwMode="auto">
          <a:xfrm>
            <a:off x="533400" y="4522788"/>
            <a:ext cx="8229600" cy="1336675"/>
            <a:chOff x="336" y="2849"/>
            <a:chExt cx="5184" cy="842"/>
          </a:xfrm>
        </p:grpSpPr>
        <p:sp>
          <p:nvSpPr>
            <p:cNvPr id="134148" name="Rectangle 4"/>
            <p:cNvSpPr>
              <a:spLocks noChangeArrowheads="1"/>
            </p:cNvSpPr>
            <p:nvPr/>
          </p:nvSpPr>
          <p:spPr bwMode="auto">
            <a:xfrm>
              <a:off x="336" y="3012"/>
              <a:ext cx="5184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12913" indent="-1368425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1">
                  <a:solidFill>
                    <a:srgbClr val="00539D"/>
                  </a:solidFill>
                </a:rPr>
                <a:t>Answer:</a:t>
              </a:r>
              <a:r>
                <a:rPr lang="en-US" sz="2400">
                  <a:solidFill>
                    <a:srgbClr val="E01B22"/>
                  </a:solidFill>
                </a:rPr>
                <a:t> 	</a:t>
              </a:r>
              <a:r>
                <a:rPr lang="en-US" sz="2400" i="1">
                  <a:solidFill>
                    <a:srgbClr val="E01B22"/>
                  </a:solidFill>
                </a:rPr>
                <a:t>AB</a:t>
              </a:r>
              <a:r>
                <a:rPr lang="en-US" sz="2400">
                  <a:solidFill>
                    <a:srgbClr val="E01B22"/>
                  </a:solidFill>
                </a:rPr>
                <a:t> is not proper notation for “segment </a:t>
              </a:r>
              <a:r>
                <a:rPr lang="en-US" sz="2400" i="1">
                  <a:solidFill>
                    <a:srgbClr val="E01B22"/>
                  </a:solidFill>
                </a:rPr>
                <a:t>AB</a:t>
              </a:r>
              <a:r>
                <a:rPr lang="en-US" sz="2400">
                  <a:solidFill>
                    <a:srgbClr val="E01B22"/>
                  </a:solidFill>
                </a:rPr>
                <a:t>,” or 9 is a prime number. Since not </a:t>
              </a:r>
              <a:r>
                <a:rPr lang="en-US" sz="2400" i="1">
                  <a:solidFill>
                    <a:srgbClr val="E01B22"/>
                  </a:solidFill>
                </a:rPr>
                <a:t>p</a:t>
              </a:r>
              <a:r>
                <a:rPr lang="en-US" sz="2400">
                  <a:solidFill>
                    <a:srgbClr val="E01B22"/>
                  </a:solidFill>
                </a:rPr>
                <a:t> and </a:t>
              </a:r>
              <a:r>
                <a:rPr lang="en-US" sz="2400" i="1">
                  <a:solidFill>
                    <a:srgbClr val="E01B22"/>
                  </a:solidFill>
                </a:rPr>
                <a:t>r</a:t>
              </a:r>
              <a:r>
                <a:rPr lang="en-US" sz="2400">
                  <a:solidFill>
                    <a:srgbClr val="E01B22"/>
                  </a:solidFill>
                </a:rPr>
                <a:t> are both false, ~</a:t>
              </a:r>
              <a:r>
                <a:rPr lang="en-US" sz="2400" i="1">
                  <a:solidFill>
                    <a:srgbClr val="E01B22"/>
                  </a:solidFill>
                </a:rPr>
                <a:t>p</a:t>
              </a:r>
              <a:r>
                <a:rPr lang="en-US" sz="2400">
                  <a:solidFill>
                    <a:srgbClr val="E01B22"/>
                  </a:solidFill>
                </a:rPr>
                <a:t> </a:t>
              </a:r>
              <a:r>
                <a:rPr lang="el-GR" sz="2400">
                  <a:solidFill>
                    <a:srgbClr val="E01B22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</a:t>
              </a:r>
              <a:r>
                <a:rPr 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 </a:t>
              </a:r>
              <a:r>
                <a:rPr lang="en-US" sz="2400" i="1">
                  <a:solidFill>
                    <a:srgbClr val="E01B22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r </a:t>
              </a:r>
              <a:r>
                <a:rPr lang="en-US" sz="2400">
                  <a:solidFill>
                    <a:srgbClr val="E01B22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is false.</a:t>
              </a:r>
            </a:p>
          </p:txBody>
        </p:sp>
        <p:sp>
          <p:nvSpPr>
            <p:cNvPr id="134152" name="Text Box 8"/>
            <p:cNvSpPr txBox="1">
              <a:spLocks noChangeArrowheads="1"/>
            </p:cNvSpPr>
            <p:nvPr/>
          </p:nvSpPr>
          <p:spPr bwMode="auto">
            <a:xfrm>
              <a:off x="1432" y="2849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E01B22"/>
                  </a:solidFill>
                </a:rPr>
                <a:t>___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31870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 descr="GEOM-CH02-098-A-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8604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586</Words>
  <Application>Microsoft Office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3_Default Design</vt:lpstr>
      <vt:lpstr>2_Default Design</vt:lpstr>
      <vt:lpstr>5_Default Design</vt:lpstr>
      <vt:lpstr>6_Default Design</vt:lpstr>
      <vt:lpstr>7_Default Design</vt:lpstr>
      <vt:lpstr>8_Default Design</vt:lpstr>
      <vt:lpstr>11_Default Design</vt:lpstr>
      <vt:lpstr>Splash Screen</vt:lpstr>
      <vt:lpstr>Then/Now</vt:lpstr>
      <vt:lpstr>Vocabulary</vt:lpstr>
      <vt:lpstr>Example 1</vt:lpstr>
      <vt:lpstr>Example 1</vt:lpstr>
      <vt:lpstr>Example 2</vt:lpstr>
      <vt:lpstr>Example 2</vt:lpstr>
      <vt:lpstr>Example 2</vt:lpstr>
      <vt:lpstr>Concept</vt:lpstr>
      <vt:lpstr>Example 3</vt:lpstr>
      <vt:lpstr>Example 3</vt:lpstr>
      <vt:lpstr>Example 3</vt:lpstr>
      <vt:lpstr>Example 3</vt:lpstr>
      <vt:lpstr>Example 3</vt:lpstr>
      <vt:lpstr>Example 3</vt:lpstr>
      <vt:lpstr>Example 3</vt:lpstr>
      <vt:lpstr>Example 3</vt:lpstr>
      <vt:lpstr>Example 3</vt:lpstr>
      <vt:lpstr>Example 4</vt:lpstr>
      <vt:lpstr>Example 4</vt:lpstr>
      <vt:lpstr>Example 4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3</cp:revision>
  <dcterms:created xsi:type="dcterms:W3CDTF">2012-10-18T22:32:31Z</dcterms:created>
  <dcterms:modified xsi:type="dcterms:W3CDTF">2012-10-18T22:37:52Z</dcterms:modified>
</cp:coreProperties>
</file>