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heme/themeOverride1.xml" ContentType="application/vnd.openxmlformats-officedocument.themeOverride+xml"/>
  <Override PartName="/ppt/tags/tag36.xml" ContentType="application/vnd.openxmlformats-officedocument.presentationml.tags+xml"/>
  <Override PartName="/ppt/theme/themeOverride2.xml" ContentType="application/vnd.openxmlformats-officedocument.themeOverride+xml"/>
  <Override PartName="/ppt/tags/tag37.xml" ContentType="application/vnd.openxmlformats-officedocument.presentationml.tags+xml"/>
  <Override PartName="/ppt/theme/themeOverride3.xml" ContentType="application/vnd.openxmlformats-officedocument.themeOverr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</p:sldMasterIdLst>
  <p:sldIdLst>
    <p:sldId id="257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0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346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3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682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9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84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2991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05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78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445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5477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3810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74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11013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479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304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731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831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7367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1003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548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986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9270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30917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66245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64578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4977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5930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911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11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63577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109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0604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08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248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5702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78395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57478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043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0071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4170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0099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20109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4739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011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210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48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8610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32425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16621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456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413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3750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11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44547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45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999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166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65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61548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794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92348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46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30910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547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3491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145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74371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8870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0033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9093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43483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925075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973965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820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99927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24440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58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938984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22242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4112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32036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496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008465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733934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810187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485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8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9780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glencoe.mcgraw-hill.com/sites/0078884845/" TargetMode="Externa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hyperlink" Target="10Math_GEOM_CR02.ppt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image" Target="../media/image8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9.png"/><Relationship Id="rId18" Type="http://schemas.openxmlformats.org/officeDocument/2006/relationships/image" Target="../media/image10.png"/><Relationship Id="rId26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2.pn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4.png"/><Relationship Id="rId25" Type="http://schemas.openxmlformats.org/officeDocument/2006/relationships/hyperlink" Target="10Math_GEOM_CR02.ppt" TargetMode="External"/><Relationship Id="rId2" Type="http://schemas.openxmlformats.org/officeDocument/2006/relationships/slideLayout" Target="../slideLayouts/slideLayout13.xml"/><Relationship Id="rId16" Type="http://schemas.openxmlformats.org/officeDocument/2006/relationships/hyperlink" Target="http://glencoe.mcgraw-hill.com/sites/0078884845/" TargetMode="External"/><Relationship Id="rId20" Type="http://schemas.openxmlformats.org/officeDocument/2006/relationships/slide" Target="../slides/slide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Relationship Id="rId22" Type="http://schemas.openxmlformats.org/officeDocument/2006/relationships/image" Target="../media/image1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27.xml"/><Relationship Id="rId15" Type="http://schemas.openxmlformats.org/officeDocument/2006/relationships/hyperlink" Target="http://glencoe.mcgraw-hill.com/sites/0078884845/" TargetMode="External"/><Relationship Id="rId23" Type="http://schemas.openxmlformats.org/officeDocument/2006/relationships/hyperlink" Target="10Math_GEOM_CR02.ppt" TargetMode="External"/><Relationship Id="rId10" Type="http://schemas.openxmlformats.org/officeDocument/2006/relationships/slideLayout" Target="../slideLayouts/slideLayout32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Relationship Id="rId22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14.png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10.png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hyperlink" Target="10Math_GEOM_CR02.ppt" TargetMode="External"/><Relationship Id="rId5" Type="http://schemas.openxmlformats.org/officeDocument/2006/relationships/slideLayout" Target="../slideLayouts/slideLayout38.xml"/><Relationship Id="rId15" Type="http://schemas.openxmlformats.org/officeDocument/2006/relationships/hyperlink" Target="http://glencoe.mcgraw-hill.com/sites/0078884845/" TargetMode="External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43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Relationship Id="rId22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47.xml"/><Relationship Id="rId21" Type="http://schemas.openxmlformats.org/officeDocument/2006/relationships/image" Target="../media/image15.png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7" Type="http://schemas.openxmlformats.org/officeDocument/2006/relationships/image" Target="../media/image10.png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4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hyperlink" Target="10Math_GEOM_CR02.ppt" TargetMode="External"/><Relationship Id="rId5" Type="http://schemas.openxmlformats.org/officeDocument/2006/relationships/slideLayout" Target="../slideLayouts/slideLayout49.xml"/><Relationship Id="rId15" Type="http://schemas.openxmlformats.org/officeDocument/2006/relationships/hyperlink" Target="http://glencoe.mcgraw-hill.com/sites/0078884845/" TargetMode="External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54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Relationship Id="rId22" Type="http://schemas.openxmlformats.org/officeDocument/2006/relationships/image" Target="../media/image7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58.xml"/><Relationship Id="rId21" Type="http://schemas.openxmlformats.org/officeDocument/2006/relationships/image" Target="../media/image16.png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17" Type="http://schemas.openxmlformats.org/officeDocument/2006/relationships/image" Target="../media/image10.png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4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openxmlformats.org/officeDocument/2006/relationships/hyperlink" Target="10Math_GEOM_CR02.ppt" TargetMode="External"/><Relationship Id="rId5" Type="http://schemas.openxmlformats.org/officeDocument/2006/relationships/slideLayout" Target="../slideLayouts/slideLayout60.xml"/><Relationship Id="rId15" Type="http://schemas.openxmlformats.org/officeDocument/2006/relationships/hyperlink" Target="http://glencoe.mcgraw-hill.com/sites/0078884845/" TargetMode="External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65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Relationship Id="rId22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69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17" Type="http://schemas.openxmlformats.org/officeDocument/2006/relationships/image" Target="../media/image10.png"/><Relationship Id="rId25" Type="http://schemas.openxmlformats.org/officeDocument/2006/relationships/image" Target="../media/image17.png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4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71.xml"/><Relationship Id="rId15" Type="http://schemas.openxmlformats.org/officeDocument/2006/relationships/hyperlink" Target="http://glencoe.mcgraw-hill.com/sites/0078884845/" TargetMode="External"/><Relationship Id="rId23" Type="http://schemas.openxmlformats.org/officeDocument/2006/relationships/hyperlink" Target="10Math_GEOM_CR02.ppt" TargetMode="External"/><Relationship Id="rId10" Type="http://schemas.openxmlformats.org/officeDocument/2006/relationships/slideLayout" Target="../slideLayouts/slideLayout76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png"/><Relationship Id="rId22" Type="http://schemas.openxmlformats.org/officeDocument/2006/relationships/image" Target="../media/image8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8.jpeg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80.xml"/><Relationship Id="rId21" Type="http://schemas.openxmlformats.org/officeDocument/2006/relationships/image" Target="../media/image19.png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17" Type="http://schemas.openxmlformats.org/officeDocument/2006/relationships/hyperlink" Target="http://glencoe.mcgraw-hill.com/sites/0078884845/" TargetMode="External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2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24" Type="http://schemas.openxmlformats.org/officeDocument/2006/relationships/hyperlink" Target="10Math_GEOM_CR02.ppt" TargetMode="Externa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1.png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87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" Target="../slides/slide1.xml"/><Relationship Id="rId22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12" name="Picture 24" descr="09_Geom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6" name="BORDER_2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67" b="2942"/>
          <a:stretch>
            <a:fillRect/>
          </a:stretch>
        </p:blipFill>
        <p:spPr bwMode="hidden">
          <a:xfrm>
            <a:off x="1752600" y="6067425"/>
            <a:ext cx="7391400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37897" name="EXIT" descr="09_PAlg-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288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GLOBE" descr="09_PAlg-Online">
            <a:hlinkClick r:id="rId16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0" name="Picture 12" descr="Lesson Menu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685800"/>
            <a:ext cx="3683000" cy="110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7" name="CR" descr="09_PAlg-Ch Resources">
            <a:hlinkClick r:id="rId19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5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13" name="Picture 25" descr="LNHeader2-3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14" name="Picture 26" descr="09_GEOM LTHeader 02-03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50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05" name="Picture 21" descr="5Min Check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657225"/>
            <a:ext cx="6792912" cy="62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08" name="Picture 24" descr="09_Geom Int_01A"/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2" name="BORDER_2" descr="09_Pre-Algbra Nav_Ba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4" name="GLOBE" descr="09_PAlg-Online">
            <a:hlinkClick r:id="rId16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41997" name="Picture 13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8" name="Picture 14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00" name="Picture 16" descr="09_PAlg-Home">
            <a:hlinkClick r:id="rId20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9" name="Picture 5" descr="CheckPointICON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76288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003" name="Text Box 19"/>
          <p:cNvSpPr txBox="1">
            <a:spLocks noChangeArrowheads="1"/>
          </p:cNvSpPr>
          <p:nvPr userDrawn="1"/>
        </p:nvSpPr>
        <p:spPr bwMode="auto">
          <a:xfrm>
            <a:off x="3886200" y="800100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18984C"/>
                </a:solidFill>
              </a:rPr>
              <a:t>Over Lesson 2–2</a:t>
            </a:r>
          </a:p>
        </p:txBody>
      </p:sp>
      <p:pic>
        <p:nvPicPr>
          <p:cNvPr id="42009" name="Picture 25" descr="LNHeader2-3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10" name="Picture 26" descr="09_GEOM LTHeader 02-03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11" name="CR" descr="09_PAlg-Ch Resources">
            <a:hlinkClick r:id="rId25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79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91" name="Picture 23" descr="09_Geom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3" name="BORDER_2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4" name="GLOBE" descr="09_PAlg-Online">
            <a:hlinkClick r:id="rId15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32781" name="Picture 13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2" name="Picture 14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6" name="Picture 18" descr="09_PAlg-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92" name="Picture 24" descr="LNHeader2-3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93" name="Picture 25" descr="09_GEOM LTHeader 02-03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94" name="CR" descr="09_PAlg-Ch Resources">
            <a:hlinkClick r:id="rId23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269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46" name="Picture 14" descr="09_Geom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5" name="BORDER_2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6" name="GLOBE" descr="09_PAlg-Online">
            <a:hlinkClick r:id="rId15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69639" name="Picture 7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0" name="Picture 8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1" name="Picture 9" descr="09_PAlg-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2" name="Picture 10" descr="Example_1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738938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7" name="Picture 15" descr="LNHeader2-3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8" name="Picture 16" descr="09_GEOM LTHeader 02-03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9" name="CR" descr="09_PAlg-Ch Resources">
            <a:hlinkClick r:id="rId24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693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70" name="Picture 14" descr="09_Geom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59" name="BORDER_2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0" name="GLOBE" descr="09_PAlg-Online">
            <a:hlinkClick r:id="rId15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70663" name="Picture 7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4" name="Picture 8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5" name="Picture 9" descr="09_PAlg-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7" name="Picture 11" descr="Example_2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738938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1" name="Picture 15" descr="LNHeader2-3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2" name="Picture 16" descr="09_GEOM LTHeader 02-03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3" name="CR" descr="09_PAlg-Ch Resources">
            <a:hlinkClick r:id="rId24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895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4" name="Picture 14" descr="09_Geom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3" name="BORDER_2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4" name="GLOBE" descr="09_PAlg-Online">
            <a:hlinkClick r:id="rId15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71687" name="Picture 7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8" name="Picture 8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9" name="Picture 9" descr="09_PAlg-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1" name="Picture 11" descr="Example_3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738938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5" name="Picture 15" descr="LNHeader2-3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6" name="Picture 16" descr="09_GEOM LTHeader 02-03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7" name="CR" descr="09_PAlg-Ch Resources">
            <a:hlinkClick r:id="rId24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460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18" name="Picture 14" descr="09_Geom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7" name="BORDER_2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8" name="GLOBE" descr="09_PAlg-Online">
            <a:hlinkClick r:id="rId15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72711" name="Picture 7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2" name="Picture 8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3" name="Picture 9" descr="09_PAlg-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9" name="Picture 15" descr="LNHeader2-3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20" name="Picture 16" descr="09_GEOM LTHeader 02-03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21" name="CR" descr="09_PAlg-Ch Resources">
            <a:hlinkClick r:id="rId23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22" name="Picture 18" descr="Real World Ex_4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738938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877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51" name="Picture 27" descr="09_Geom EndO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50" name="Picture 26" descr="09_Geom Int_01A">
            <a:hlinkClick r:id="rId14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27" name="BORDER_2" descr="09_Pre-Algbra Nav_Bar">
            <a:hlinkClick r:id="rId14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28" name="GLOBE" descr="09_PAlg-Online">
            <a:hlinkClick r:id="rId17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431" name="Picture 7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3" name="Picture 9" descr="09_PAlg-Home">
            <a:hlinkClick r:id="rId14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8" name="Picture 14" descr="09_PAlg-ForwardDEAD">
            <a:hlinkClick r:id="" action="ppaction://noaction" highlightClick="1" endSnd="1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42" name="Picture 18" descr="LNHeader2-3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43" name="Picture 19" descr="09_GEOM LTHeader 02-03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46" name="CR" descr="09_PAlg-Ch Resources">
            <a:hlinkClick r:id="rId24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267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tags" Target="../tags/tag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3.jpeg"/><Relationship Id="rId5" Type="http://schemas.openxmlformats.org/officeDocument/2006/relationships/image" Target="../media/image26.png"/><Relationship Id="rId4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3.jpeg"/><Relationship Id="rId5" Type="http://schemas.openxmlformats.org/officeDocument/2006/relationships/image" Target="../media/image26.png"/><Relationship Id="rId4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7.xml"/><Relationship Id="rId1" Type="http://schemas.openxmlformats.org/officeDocument/2006/relationships/tags" Target="../tags/tag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7.xml"/><Relationship Id="rId1" Type="http://schemas.openxmlformats.org/officeDocument/2006/relationships/tags" Target="../tags/tag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7.xml"/><Relationship Id="rId1" Type="http://schemas.openxmlformats.org/officeDocument/2006/relationships/tags" Target="../tags/tag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13.jpeg"/><Relationship Id="rId5" Type="http://schemas.openxmlformats.org/officeDocument/2006/relationships/image" Target="../media/image26.png"/><Relationship Id="rId4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13.jpeg"/><Relationship Id="rId5" Type="http://schemas.openxmlformats.org/officeDocument/2006/relationships/image" Target="../media/image26.png"/><Relationship Id="rId4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13.jpeg"/><Relationship Id="rId5" Type="http://schemas.openxmlformats.org/officeDocument/2006/relationships/image" Target="../media/image26.png"/><Relationship Id="rId4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Relationship Id="rId4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8.xml"/><Relationship Id="rId1" Type="http://schemas.openxmlformats.org/officeDocument/2006/relationships/tags" Target="../tags/tag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tags" Target="../tags/tag36.xml"/><Relationship Id="rId1" Type="http://schemas.openxmlformats.org/officeDocument/2006/relationships/themeOverride" Target="../theme/themeOverrid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tags" Target="../tags/tag37.xml"/><Relationship Id="rId1" Type="http://schemas.openxmlformats.org/officeDocument/2006/relationships/themeOverride" Target="../theme/themeOverr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tags" Target="../tags/tag38.xml"/><Relationship Id="rId1" Type="http://schemas.openxmlformats.org/officeDocument/2006/relationships/themeOverride" Target="../theme/themeOverrid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13.jpeg"/><Relationship Id="rId5" Type="http://schemas.openxmlformats.org/officeDocument/2006/relationships/image" Target="../media/image26.png"/><Relationship Id="rId4" Type="http://schemas.openxmlformats.org/officeDocument/2006/relationships/slideLayout" Target="../slideLayouts/slideLayout6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9.xml"/><Relationship Id="rId1" Type="http://schemas.openxmlformats.org/officeDocument/2006/relationships/tags" Target="../tags/tag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3.jpeg"/><Relationship Id="rId5" Type="http://schemas.openxmlformats.org/officeDocument/2006/relationships/image" Target="../media/image26.png"/><Relationship Id="rId4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3.jpeg"/><Relationship Id="rId5" Type="http://schemas.openxmlformats.org/officeDocument/2006/relationships/image" Target="../media/image26.png"/><Relationship Id="rId4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13" name="Picture 49" descr="09_GEOM NA Splash Fla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902" name="Picture 38" descr="09_GEOM Splash ARM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64444" r="63020" b="18889"/>
          <a:stretch>
            <a:fillRect/>
          </a:stretch>
        </p:blipFill>
        <p:spPr bwMode="ltGray">
          <a:xfrm>
            <a:off x="4695825" y="4419600"/>
            <a:ext cx="16287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Splash Screen</a:t>
            </a:r>
          </a:p>
        </p:txBody>
      </p:sp>
      <p:pic>
        <p:nvPicPr>
          <p:cNvPr id="36907" name="Picture 43" descr="LNHeader2-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4867275" y="4648200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908" name="Picture 44" descr="09_GEOM LTHeader 02-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4884738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352106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EC1D24"/>
                </a:solidFill>
              </a:rPr>
              <a:t>Write a Conditional in If-Then Form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876300" y="1503363"/>
            <a:ext cx="80010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E01B22"/>
                </a:solidFill>
                <a:ea typeface="Times New Roman" pitchFamily="18" charset="0"/>
                <a:cs typeface="Arial" charset="0"/>
              </a:rPr>
              <a:t>B.  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Identify the hypothesis and conclusion of the following statement. Then write the statement </a:t>
            </a:r>
            <a:b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</a:b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in the if-then form.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533400" y="2819400"/>
            <a:ext cx="80772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A five-sided polygon is a pentagon.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533400" y="4267200"/>
            <a:ext cx="82296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712913" indent="-1368425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400" b="1">
                <a:solidFill>
                  <a:srgbClr val="00539D"/>
                </a:solidFill>
              </a:rPr>
              <a:t>Answer:	</a:t>
            </a:r>
            <a:r>
              <a:rPr lang="en-US" sz="2400">
                <a:solidFill>
                  <a:srgbClr val="E01B22"/>
                </a:solidFill>
              </a:rPr>
              <a:t>Hypothesis: A polygon has five sides.</a:t>
            </a:r>
            <a:br>
              <a:rPr lang="en-US" sz="2400">
                <a:solidFill>
                  <a:srgbClr val="E01B22"/>
                </a:solidFill>
              </a:rPr>
            </a:br>
            <a:r>
              <a:rPr lang="en-US" sz="2400">
                <a:solidFill>
                  <a:srgbClr val="E01B22"/>
                </a:solidFill>
              </a:rPr>
              <a:t>Conclusion: It is a pentagon.</a:t>
            </a:r>
            <a:br>
              <a:rPr lang="en-US" sz="2400">
                <a:solidFill>
                  <a:srgbClr val="E01B22"/>
                </a:solidFill>
              </a:rPr>
            </a:br>
            <a:r>
              <a:rPr lang="en-US" sz="2400">
                <a:solidFill>
                  <a:srgbClr val="E01B22"/>
                </a:solidFill>
              </a:rPr>
              <a:t>If a polygon has five sides, then it is </a:t>
            </a:r>
            <a:br>
              <a:rPr lang="en-US" sz="2400">
                <a:solidFill>
                  <a:srgbClr val="E01B22"/>
                </a:solidFill>
              </a:rPr>
            </a:br>
            <a:r>
              <a:rPr lang="en-US" sz="2400">
                <a:solidFill>
                  <a:srgbClr val="E01B22"/>
                </a:solidFill>
              </a:rPr>
              <a:t>a pentagon.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903915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build="p" autoUpdateAnimBg="0" advAuto="0"/>
      <p:bldP spid="7175" grpId="0" build="p" autoUpdateAnimBg="0" advAuto="0"/>
      <p:bldP spid="7176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467600" y="3581400"/>
            <a:ext cx="12192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1469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</a:t>
            </a:r>
          </a:p>
        </p:txBody>
      </p:sp>
      <p:sp>
        <p:nvSpPr>
          <p:cNvPr id="114695" name="Oval 7"/>
          <p:cNvSpPr>
            <a:spLocks noChangeArrowheads="1"/>
          </p:cNvSpPr>
          <p:nvPr/>
        </p:nvSpPr>
        <p:spPr bwMode="auto">
          <a:xfrm>
            <a:off x="895350" y="3986213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14696" name="Picture 8" descr="Check Prog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712788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97" name="Picture 9" descr="CheckPoint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98" name="c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3057525"/>
            <a:ext cx="5715000" cy="326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 fontAlgn="base">
              <a:lnSpc>
                <a:spcPct val="90000"/>
              </a:lnSpc>
              <a:spcBef>
                <a:spcPct val="40000"/>
              </a:spcBef>
              <a:spcAft>
                <a:spcPct val="40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A.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If an octagon has 8 sides, then it is a polygon.</a:t>
            </a:r>
          </a:p>
          <a:p>
            <a:pPr marL="533400" indent="-533400" fontAlgn="base">
              <a:lnSpc>
                <a:spcPct val="90000"/>
              </a:lnSpc>
              <a:spcBef>
                <a:spcPct val="40000"/>
              </a:spcBef>
              <a:spcAft>
                <a:spcPct val="40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B.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If a polygon has 8 sides, then it is an octagon.</a:t>
            </a:r>
          </a:p>
          <a:p>
            <a:pPr marL="533400" indent="-533400" fontAlgn="base">
              <a:lnSpc>
                <a:spcPct val="90000"/>
              </a:lnSpc>
              <a:spcBef>
                <a:spcPct val="40000"/>
              </a:spcBef>
              <a:spcAft>
                <a:spcPct val="40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C.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If a polygon is an octagon, then it has 8 sides.</a:t>
            </a:r>
          </a:p>
          <a:p>
            <a:pPr marL="533400" indent="-533400" fontAlgn="base">
              <a:lnSpc>
                <a:spcPct val="90000"/>
              </a:lnSpc>
              <a:spcBef>
                <a:spcPct val="40000"/>
              </a:spcBef>
              <a:spcAft>
                <a:spcPct val="40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D.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none of the above</a:t>
            </a:r>
          </a:p>
        </p:txBody>
      </p:sp>
      <p:sp>
        <p:nvSpPr>
          <p:cNvPr id="114699" name="TPQuestion"/>
          <p:cNvSpPr>
            <a:spLocks noChangeArrowheads="1"/>
          </p:cNvSpPr>
          <p:nvPr/>
        </p:nvSpPr>
        <p:spPr bwMode="auto">
          <a:xfrm>
            <a:off x="533400" y="1504950"/>
            <a:ext cx="83058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E01B22"/>
                </a:solidFill>
                <a:cs typeface="Arial" charset="0"/>
              </a:rPr>
              <a:t>A.</a:t>
            </a:r>
            <a:r>
              <a:rPr lang="en-US" sz="2400" b="1">
                <a:solidFill>
                  <a:srgbClr val="00539D"/>
                </a:solidFill>
                <a:cs typeface="Arial" charset="0"/>
              </a:rPr>
              <a:t>  Which of the following is the correct if-then form of the given statement?</a:t>
            </a:r>
            <a:br>
              <a:rPr lang="en-US" sz="2400" b="1">
                <a:solidFill>
                  <a:srgbClr val="00539D"/>
                </a:solidFill>
                <a:cs typeface="Arial" charset="0"/>
              </a:rPr>
            </a:br>
            <a:r>
              <a:rPr lang="en-US" sz="2400" b="1">
                <a:solidFill>
                  <a:srgbClr val="00539D"/>
                </a:solidFill>
                <a:cs typeface="Arial" charset="0"/>
              </a:rPr>
              <a:t/>
            </a:r>
            <a:br>
              <a:rPr lang="en-US" sz="2400" b="1">
                <a:solidFill>
                  <a:srgbClr val="00539D"/>
                </a:solidFill>
                <a:cs typeface="Arial" charset="0"/>
              </a:rPr>
            </a:br>
            <a:r>
              <a:rPr lang="en-US" sz="2400" b="1">
                <a:solidFill>
                  <a:srgbClr val="00539D"/>
                </a:solidFill>
                <a:cs typeface="Arial" charset="0"/>
              </a:rPr>
              <a:t>A polygon with 8 sides is an octagon.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15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4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5" grpId="0" animBg="1"/>
      <p:bldP spid="114698" grpId="0" autoUpdateAnimBg="0"/>
      <p:bldP spid="114699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467600" y="3581400"/>
            <a:ext cx="12192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4438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</a:t>
            </a:r>
          </a:p>
        </p:txBody>
      </p:sp>
      <p:sp>
        <p:nvSpPr>
          <p:cNvPr id="144389" name="Oval 5"/>
          <p:cNvSpPr>
            <a:spLocks noChangeArrowheads="1"/>
          </p:cNvSpPr>
          <p:nvPr/>
        </p:nvSpPr>
        <p:spPr bwMode="auto">
          <a:xfrm>
            <a:off x="914400" y="4724400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44390" name="Picture 6" descr="Check Prog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712788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391" name="Picture 7" descr="CheckPoint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394" name="c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3057525"/>
            <a:ext cx="5715000" cy="327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A.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If an angle is acute, then it measures less than 90°.</a:t>
            </a:r>
          </a:p>
          <a:p>
            <a:pPr marL="533400" indent="-533400"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B.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If an angle is not obtuse, then it is acute.</a:t>
            </a:r>
          </a:p>
          <a:p>
            <a:pPr marL="533400" indent="-533400"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C.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If an angle measures 45°, then it is an acute angle.</a:t>
            </a:r>
          </a:p>
          <a:p>
            <a:pPr marL="533400" indent="-533400"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D.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If an angle is acute, then it measures 45°.</a:t>
            </a:r>
          </a:p>
        </p:txBody>
      </p:sp>
      <p:sp>
        <p:nvSpPr>
          <p:cNvPr id="144395" name="TPQuestion"/>
          <p:cNvSpPr>
            <a:spLocks noChangeArrowheads="1"/>
          </p:cNvSpPr>
          <p:nvPr/>
        </p:nvSpPr>
        <p:spPr bwMode="auto">
          <a:xfrm>
            <a:off x="533400" y="1504950"/>
            <a:ext cx="83058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E01B22"/>
                </a:solidFill>
                <a:cs typeface="Arial" charset="0"/>
              </a:rPr>
              <a:t>B.</a:t>
            </a:r>
            <a:r>
              <a:rPr lang="en-US" sz="2400" b="1">
                <a:solidFill>
                  <a:srgbClr val="00539D"/>
                </a:solidFill>
                <a:cs typeface="Arial" charset="0"/>
              </a:rPr>
              <a:t>  Which of the following is the correct if-then form of the given statement?</a:t>
            </a:r>
            <a:br>
              <a:rPr lang="en-US" sz="2400" b="1">
                <a:solidFill>
                  <a:srgbClr val="00539D"/>
                </a:solidFill>
                <a:cs typeface="Arial" charset="0"/>
              </a:rPr>
            </a:br>
            <a:r>
              <a:rPr lang="en-US" sz="2400" b="1">
                <a:solidFill>
                  <a:srgbClr val="00539D"/>
                </a:solidFill>
                <a:cs typeface="Arial" charset="0"/>
              </a:rPr>
              <a:t/>
            </a:r>
            <a:br>
              <a:rPr lang="en-US" sz="2400" b="1">
                <a:solidFill>
                  <a:srgbClr val="00539D"/>
                </a:solidFill>
                <a:cs typeface="Arial" charset="0"/>
              </a:rPr>
            </a:br>
            <a:r>
              <a:rPr lang="en-US" sz="2400" b="1">
                <a:solidFill>
                  <a:srgbClr val="00539D"/>
                </a:solidFill>
                <a:cs typeface="Arial" charset="0"/>
              </a:rPr>
              <a:t>An angle that measures 45° is an acute angle.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180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9" grpId="0" animBg="1"/>
      <p:bldP spid="144394" grpId="0" autoUpdateAnimBg="0"/>
      <p:bldP spid="14439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EC1D24"/>
                </a:solidFill>
              </a:rPr>
              <a:t>Truth Values of Conditionals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876300" y="1503363"/>
            <a:ext cx="8010525" cy="188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E01B22"/>
                </a:solidFill>
                <a:ea typeface="Times New Roman" pitchFamily="18" charset="0"/>
                <a:cs typeface="Arial" charset="0"/>
              </a:rPr>
              <a:t>A.  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Determine the truth value of the conditional statement. If </a:t>
            </a:r>
            <a:r>
              <a:rPr 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true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, explain your reasoning. If </a:t>
            </a:r>
            <a:r>
              <a:rPr 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false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, give a counterexample.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If you subtract a whole number from another whole number, the result is also a whole number.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533400" y="5410200"/>
            <a:ext cx="82296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712913" indent="-1368425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400" b="1">
                <a:solidFill>
                  <a:srgbClr val="00539D"/>
                </a:solidFill>
              </a:rPr>
              <a:t>Answer:	</a:t>
            </a:r>
            <a:r>
              <a:rPr lang="en-US" sz="2400">
                <a:solidFill>
                  <a:srgbClr val="E01B22"/>
                </a:solidFill>
              </a:rPr>
              <a:t>Since you can find a counterexample, the conditional statement is false.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33400" y="3489325"/>
            <a:ext cx="8347075" cy="169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>
              <a:defRPr>
                <a:solidFill>
                  <a:schemeClr val="tx1"/>
                </a:solidFill>
                <a:latin typeface="Arial" charset="0"/>
              </a:defRPr>
            </a:lvl1pPr>
            <a:lvl2pPr marL="1489075">
              <a:defRPr>
                <a:solidFill>
                  <a:schemeClr val="tx1"/>
                </a:solidFill>
                <a:latin typeface="Arial" charset="0"/>
              </a:defRPr>
            </a:lvl2pPr>
            <a:lvl3pPr marL="1603375">
              <a:defRPr>
                <a:solidFill>
                  <a:schemeClr val="tx1"/>
                </a:solidFill>
                <a:latin typeface="Arial" charset="0"/>
              </a:defRPr>
            </a:lvl3pPr>
            <a:lvl4pPr marL="1717675">
              <a:defRPr>
                <a:solidFill>
                  <a:schemeClr val="tx1"/>
                </a:solidFill>
                <a:latin typeface="Arial" charset="0"/>
              </a:defRPr>
            </a:lvl4pPr>
            <a:lvl5pPr marL="1831975">
              <a:defRPr>
                <a:solidFill>
                  <a:schemeClr val="tx1"/>
                </a:solidFill>
                <a:latin typeface="Arial" charset="0"/>
              </a:defRPr>
            </a:lvl5pPr>
            <a:lvl6pPr marL="228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46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03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60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</a:rPr>
              <a:t>Counterexample: 2 – 7 = –5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</a:rPr>
              <a:t>2 and 7 are whole numbers, but –5 is an integer, not a whole number.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</a:rPr>
              <a:t>The conclusion is false.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663498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 autoUpdateAnimBg="0" advAuto="0"/>
      <p:bldP spid="9221" grpId="0" build="p" autoUpdateAnimBg="0"/>
      <p:bldP spid="9222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</a:t>
            </a: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EC1D24"/>
                </a:solidFill>
              </a:rPr>
              <a:t>Truth Values of Conditionals</a:t>
            </a:r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876300" y="1503363"/>
            <a:ext cx="80105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E01B22"/>
                </a:solidFill>
                <a:ea typeface="Times New Roman" pitchFamily="18" charset="0"/>
                <a:cs typeface="Arial" charset="0"/>
              </a:rPr>
              <a:t>B.  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Determine the truth value of the conditional statement. If </a:t>
            </a:r>
            <a:r>
              <a:rPr 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true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, explain your reasoning. If </a:t>
            </a:r>
            <a:r>
              <a:rPr 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false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, give a counterexample.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If last month was February, then this month is March.</a:t>
            </a:r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533400" y="4781550"/>
            <a:ext cx="82296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712913" indent="-1368425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400" b="1">
                <a:solidFill>
                  <a:srgbClr val="00539D"/>
                </a:solidFill>
              </a:rPr>
              <a:t>Answer:	</a:t>
            </a:r>
            <a:r>
              <a:rPr lang="en-US" sz="2400">
                <a:solidFill>
                  <a:srgbClr val="E01B22"/>
                </a:solidFill>
              </a:rPr>
              <a:t>So, the conditional statement is true.</a:t>
            </a:r>
          </a:p>
        </p:txBody>
      </p:sp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533400" y="3200400"/>
            <a:ext cx="83470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>
              <a:defRPr>
                <a:solidFill>
                  <a:schemeClr val="tx1"/>
                </a:solidFill>
                <a:latin typeface="Arial" charset="0"/>
              </a:defRPr>
            </a:lvl1pPr>
            <a:lvl2pPr marL="1489075">
              <a:defRPr>
                <a:solidFill>
                  <a:schemeClr val="tx1"/>
                </a:solidFill>
                <a:latin typeface="Arial" charset="0"/>
              </a:defRPr>
            </a:lvl2pPr>
            <a:lvl3pPr marL="1603375">
              <a:defRPr>
                <a:solidFill>
                  <a:schemeClr val="tx1"/>
                </a:solidFill>
                <a:latin typeface="Arial" charset="0"/>
              </a:defRPr>
            </a:lvl3pPr>
            <a:lvl4pPr marL="1717675">
              <a:defRPr>
                <a:solidFill>
                  <a:schemeClr val="tx1"/>
                </a:solidFill>
                <a:latin typeface="Arial" charset="0"/>
              </a:defRPr>
            </a:lvl4pPr>
            <a:lvl5pPr marL="1831975">
              <a:defRPr>
                <a:solidFill>
                  <a:schemeClr val="tx1"/>
                </a:solidFill>
                <a:latin typeface="Arial" charset="0"/>
              </a:defRPr>
            </a:lvl5pPr>
            <a:lvl6pPr marL="228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46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03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60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</a:rPr>
              <a:t>When the hypothesis is true, the conclusion is also true, since March is the month that follows February.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063058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1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1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1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1" grpId="0" build="p" autoUpdateAnimBg="0" advAuto="0"/>
      <p:bldP spid="91142" grpId="0" build="p" autoUpdateAnimBg="0"/>
      <p:bldP spid="91143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</a:t>
            </a:r>
          </a:p>
        </p:txBody>
      </p:sp>
      <p:sp>
        <p:nvSpPr>
          <p:cNvPr id="145411" name="Text Box 3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EC1D24"/>
                </a:solidFill>
              </a:rPr>
              <a:t>Truth Values of Conditionals</a:t>
            </a:r>
          </a:p>
        </p:txBody>
      </p:sp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876300" y="1503363"/>
            <a:ext cx="8010525" cy="188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E01B22"/>
                </a:solidFill>
                <a:ea typeface="Times New Roman" pitchFamily="18" charset="0"/>
                <a:cs typeface="Arial" charset="0"/>
              </a:rPr>
              <a:t>C.  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Determine the truth value of the conditional statement. If </a:t>
            </a:r>
            <a:r>
              <a:rPr 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true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, explain your reasoning. If </a:t>
            </a:r>
            <a:r>
              <a:rPr 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false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, give a counterexample.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When a rectangle has an obtuse angle, it is a parallelogram.</a:t>
            </a:r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533400" y="4781550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712913" indent="-1368425" fontAlgn="base">
              <a:spcBef>
                <a:spcPct val="20000"/>
              </a:spcBef>
              <a:spcAft>
                <a:spcPct val="0"/>
              </a:spcAft>
              <a:tabLst>
                <a:tab pos="1943100" algn="l"/>
              </a:tabLst>
            </a:pPr>
            <a:r>
              <a:rPr lang="en-US" sz="2400" b="1">
                <a:solidFill>
                  <a:srgbClr val="00539D"/>
                </a:solidFill>
              </a:rPr>
              <a:t>Answer:	</a:t>
            </a:r>
            <a:r>
              <a:rPr lang="en-US" sz="2400">
                <a:solidFill>
                  <a:srgbClr val="E01B22"/>
                </a:solidFill>
              </a:rPr>
              <a:t>So, the conditional statement is true.</a:t>
            </a:r>
          </a:p>
        </p:txBody>
      </p:sp>
      <p:sp>
        <p:nvSpPr>
          <p:cNvPr id="145414" name="Text Box 6"/>
          <p:cNvSpPr txBox="1">
            <a:spLocks noChangeArrowheads="1"/>
          </p:cNvSpPr>
          <p:nvPr/>
        </p:nvSpPr>
        <p:spPr bwMode="auto">
          <a:xfrm>
            <a:off x="533400" y="3594100"/>
            <a:ext cx="8347075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>
              <a:defRPr>
                <a:solidFill>
                  <a:schemeClr val="tx1"/>
                </a:solidFill>
                <a:latin typeface="Arial" charset="0"/>
              </a:defRPr>
            </a:lvl1pPr>
            <a:lvl2pPr marL="1489075">
              <a:defRPr>
                <a:solidFill>
                  <a:schemeClr val="tx1"/>
                </a:solidFill>
                <a:latin typeface="Arial" charset="0"/>
              </a:defRPr>
            </a:lvl2pPr>
            <a:lvl3pPr marL="1603375">
              <a:defRPr>
                <a:solidFill>
                  <a:schemeClr val="tx1"/>
                </a:solidFill>
                <a:latin typeface="Arial" charset="0"/>
              </a:defRPr>
            </a:lvl3pPr>
            <a:lvl4pPr marL="1717675">
              <a:defRPr>
                <a:solidFill>
                  <a:schemeClr val="tx1"/>
                </a:solidFill>
                <a:latin typeface="Arial" charset="0"/>
              </a:defRPr>
            </a:lvl4pPr>
            <a:lvl5pPr marL="1831975">
              <a:defRPr>
                <a:solidFill>
                  <a:schemeClr val="tx1"/>
                </a:solidFill>
                <a:latin typeface="Arial" charset="0"/>
              </a:defRPr>
            </a:lvl5pPr>
            <a:lvl6pPr marL="228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46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03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60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</a:rPr>
              <a:t>The hypothesis is false, since a rectangle can never have an obtuse angle. A conditional with a  false hypothesis is always true.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69466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5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5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5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5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2" grpId="0" build="p" autoUpdateAnimBg="0" advAuto="0"/>
      <p:bldP spid="145413" grpId="0" build="p" autoUpdateAnimBg="0"/>
      <p:bldP spid="145414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467600" y="3581400"/>
            <a:ext cx="12192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15715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</a:t>
            </a:r>
          </a:p>
        </p:txBody>
      </p:sp>
      <p:sp>
        <p:nvSpPr>
          <p:cNvPr id="115719" name="Oval 7"/>
          <p:cNvSpPr>
            <a:spLocks noChangeArrowheads="1"/>
          </p:cNvSpPr>
          <p:nvPr/>
        </p:nvSpPr>
        <p:spPr bwMode="auto">
          <a:xfrm>
            <a:off x="990600" y="3505200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15720" name="Picture 8" descr="Check Prog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712788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21" name="Picture 9" descr="CheckPoint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722" name="TPQuestion"/>
          <p:cNvSpPr>
            <a:spLocks noChangeArrowheads="1"/>
          </p:cNvSpPr>
          <p:nvPr/>
        </p:nvSpPr>
        <p:spPr bwMode="auto">
          <a:xfrm>
            <a:off x="533400" y="1504950"/>
            <a:ext cx="8305800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E01B22"/>
                </a:solidFill>
                <a:cs typeface="Arial" charset="0"/>
              </a:rPr>
              <a:t>A.</a:t>
            </a:r>
            <a:r>
              <a:rPr lang="en-US" sz="2400" b="1">
                <a:solidFill>
                  <a:srgbClr val="00539D"/>
                </a:solidFill>
                <a:cs typeface="Arial" charset="0"/>
              </a:rPr>
              <a:t> </a:t>
            </a:r>
            <a:r>
              <a:rPr lang="en-US" sz="2400" b="1">
                <a:solidFill>
                  <a:srgbClr val="00539D"/>
                </a:solidFill>
              </a:rPr>
              <a:t>Determine the truth value of the conditional statement. If </a:t>
            </a:r>
            <a:r>
              <a:rPr lang="en-US" sz="2400" b="1" i="1">
                <a:solidFill>
                  <a:srgbClr val="00539D"/>
                </a:solidFill>
              </a:rPr>
              <a:t>true</a:t>
            </a:r>
            <a:r>
              <a:rPr lang="en-US" sz="2400" b="1">
                <a:solidFill>
                  <a:srgbClr val="00539D"/>
                </a:solidFill>
              </a:rPr>
              <a:t>, explain your reasoning. If </a:t>
            </a:r>
            <a:r>
              <a:rPr lang="en-US" sz="2400" b="1" i="1">
                <a:solidFill>
                  <a:srgbClr val="00539D"/>
                </a:solidFill>
              </a:rPr>
              <a:t>false</a:t>
            </a:r>
            <a:r>
              <a:rPr lang="en-US" sz="2400" b="1">
                <a:solidFill>
                  <a:srgbClr val="00539D"/>
                </a:solidFill>
              </a:rPr>
              <a:t>, give a counterexample.</a:t>
            </a:r>
            <a:br>
              <a:rPr lang="en-US" sz="2400" b="1">
                <a:solidFill>
                  <a:srgbClr val="00539D"/>
                </a:solidFill>
              </a:rPr>
            </a:br>
            <a:r>
              <a:rPr lang="en-US" sz="2400" b="1">
                <a:solidFill>
                  <a:srgbClr val="00539D"/>
                </a:solidFill>
              </a:rPr>
              <a:t>The product of whole numbers is greater than or equal to 0</a:t>
            </a:r>
            <a:r>
              <a:rPr lang="en-US" sz="2400" b="1" i="1">
                <a:solidFill>
                  <a:srgbClr val="00539D"/>
                </a:solidFill>
              </a:rPr>
              <a:t>.</a:t>
            </a:r>
          </a:p>
        </p:txBody>
      </p:sp>
      <p:sp>
        <p:nvSpPr>
          <p:cNvPr id="115723" name="c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00125" y="3521075"/>
            <a:ext cx="4333875" cy="201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A.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True; when the hypothesis is true, the conclusion is also true.</a:t>
            </a:r>
          </a:p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B.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False; –3 </a:t>
            </a:r>
            <a:r>
              <a:rPr lang="pt-BR" sz="2400" b="1">
                <a:solidFill>
                  <a:srgbClr val="000000"/>
                </a:solidFill>
                <a:cs typeface="Arial" charset="0"/>
                <a:sym typeface="Symbol" pitchFamily="18" charset="2"/>
              </a:rPr>
              <a:t>● 4 = –12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497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5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9" grpId="0" animBg="1"/>
      <p:bldP spid="115722" grpId="0" build="p" autoUpdateAnimBg="0" advAuto="0"/>
      <p:bldP spid="115723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467600" y="3581400"/>
            <a:ext cx="12192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46435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</a:t>
            </a:r>
          </a:p>
        </p:txBody>
      </p:sp>
      <p:sp>
        <p:nvSpPr>
          <p:cNvPr id="146436" name="Oval 4"/>
          <p:cNvSpPr>
            <a:spLocks noChangeArrowheads="1"/>
          </p:cNvSpPr>
          <p:nvPr/>
        </p:nvSpPr>
        <p:spPr bwMode="auto">
          <a:xfrm>
            <a:off x="990600" y="5153025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46437" name="Picture 5" descr="Check Prog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712788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438" name="Picture 6" descr="CheckPoint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442" name="TPQuestion"/>
          <p:cNvSpPr>
            <a:spLocks noChangeArrowheads="1"/>
          </p:cNvSpPr>
          <p:nvPr/>
        </p:nvSpPr>
        <p:spPr bwMode="auto">
          <a:xfrm>
            <a:off x="533400" y="1504950"/>
            <a:ext cx="83058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E01B22"/>
                </a:solidFill>
                <a:cs typeface="Arial" charset="0"/>
              </a:rPr>
              <a:t>B.</a:t>
            </a:r>
            <a:r>
              <a:rPr lang="en-US" sz="2400" b="1">
                <a:solidFill>
                  <a:srgbClr val="00539D"/>
                </a:solidFill>
                <a:cs typeface="Arial" charset="0"/>
              </a:rPr>
              <a:t> </a:t>
            </a:r>
            <a:r>
              <a:rPr lang="en-US" sz="2400" b="1">
                <a:solidFill>
                  <a:srgbClr val="00539D"/>
                </a:solidFill>
              </a:rPr>
              <a:t>Determine the truth value of the conditional statement. If </a:t>
            </a:r>
            <a:r>
              <a:rPr lang="en-US" sz="2400" b="1" i="1">
                <a:solidFill>
                  <a:srgbClr val="00539D"/>
                </a:solidFill>
              </a:rPr>
              <a:t>true</a:t>
            </a:r>
            <a:r>
              <a:rPr lang="en-US" sz="2400" b="1">
                <a:solidFill>
                  <a:srgbClr val="00539D"/>
                </a:solidFill>
              </a:rPr>
              <a:t>, explain your reasoning. If </a:t>
            </a:r>
            <a:r>
              <a:rPr lang="en-US" sz="2400" b="1" i="1">
                <a:solidFill>
                  <a:srgbClr val="00539D"/>
                </a:solidFill>
              </a:rPr>
              <a:t>false</a:t>
            </a:r>
            <a:r>
              <a:rPr lang="en-US" sz="2400" b="1">
                <a:solidFill>
                  <a:srgbClr val="00539D"/>
                </a:solidFill>
              </a:rPr>
              <a:t>, give a counterexample.</a:t>
            </a:r>
            <a:br>
              <a:rPr lang="en-US" sz="2400" b="1">
                <a:solidFill>
                  <a:srgbClr val="00539D"/>
                </a:solidFill>
              </a:rPr>
            </a:br>
            <a:r>
              <a:rPr lang="en-US" sz="2400" b="1">
                <a:solidFill>
                  <a:srgbClr val="00539D"/>
                </a:solidFill>
              </a:rPr>
              <a:t>If yesterday was Tuesday, then today is Monday.</a:t>
            </a:r>
          </a:p>
        </p:txBody>
      </p:sp>
      <p:sp>
        <p:nvSpPr>
          <p:cNvPr id="146443" name="c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00125" y="3581400"/>
            <a:ext cx="4486275" cy="234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A.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True; when the hypothesis is true, the conclusion is false.</a:t>
            </a:r>
          </a:p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B.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False; today is Wednesday.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313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6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6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6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6" grpId="0" animBg="1"/>
      <p:bldP spid="146442" grpId="0" build="p" autoUpdateAnimBg="0" advAuto="0"/>
      <p:bldP spid="146443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467600" y="3581400"/>
            <a:ext cx="12192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47459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</a:t>
            </a:r>
          </a:p>
        </p:txBody>
      </p:sp>
      <p:sp>
        <p:nvSpPr>
          <p:cNvPr id="147460" name="Oval 4"/>
          <p:cNvSpPr>
            <a:spLocks noChangeArrowheads="1"/>
          </p:cNvSpPr>
          <p:nvPr/>
        </p:nvSpPr>
        <p:spPr bwMode="auto">
          <a:xfrm>
            <a:off x="990600" y="3552825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47461" name="Picture 5" descr="Check Prog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712788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462" name="Picture 6" descr="CheckPoint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466" name="TPQuestion"/>
          <p:cNvSpPr>
            <a:spLocks noChangeArrowheads="1"/>
          </p:cNvSpPr>
          <p:nvPr/>
        </p:nvSpPr>
        <p:spPr bwMode="auto">
          <a:xfrm>
            <a:off x="533400" y="1504950"/>
            <a:ext cx="8305800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E01B22"/>
                </a:solidFill>
                <a:cs typeface="Arial" charset="0"/>
              </a:rPr>
              <a:t>C.</a:t>
            </a:r>
            <a:r>
              <a:rPr lang="en-US" sz="2400" b="1">
                <a:solidFill>
                  <a:srgbClr val="00539D"/>
                </a:solidFill>
                <a:cs typeface="Arial" charset="0"/>
              </a:rPr>
              <a:t> </a:t>
            </a:r>
            <a:r>
              <a:rPr lang="en-US" sz="2400" b="1">
                <a:solidFill>
                  <a:srgbClr val="00539D"/>
                </a:solidFill>
              </a:rPr>
              <a:t>Determine the truth value of the conditional statement. If </a:t>
            </a:r>
            <a:r>
              <a:rPr lang="en-US" sz="2400" b="1" i="1">
                <a:solidFill>
                  <a:srgbClr val="00539D"/>
                </a:solidFill>
              </a:rPr>
              <a:t>true</a:t>
            </a:r>
            <a:r>
              <a:rPr lang="en-US" sz="2400" b="1">
                <a:solidFill>
                  <a:srgbClr val="00539D"/>
                </a:solidFill>
              </a:rPr>
              <a:t>, explain your reasoning. If </a:t>
            </a:r>
            <a:r>
              <a:rPr lang="en-US" sz="2400" b="1" i="1">
                <a:solidFill>
                  <a:srgbClr val="00539D"/>
                </a:solidFill>
              </a:rPr>
              <a:t>false</a:t>
            </a:r>
            <a:r>
              <a:rPr lang="en-US" sz="2400" b="1">
                <a:solidFill>
                  <a:srgbClr val="00539D"/>
                </a:solidFill>
              </a:rPr>
              <a:t>, give a counterexample.</a:t>
            </a:r>
            <a:br>
              <a:rPr lang="en-US" sz="2400" b="1">
                <a:solidFill>
                  <a:srgbClr val="00539D"/>
                </a:solidFill>
              </a:rPr>
            </a:br>
            <a:r>
              <a:rPr lang="en-US" sz="2400" b="1">
                <a:solidFill>
                  <a:srgbClr val="00539D"/>
                </a:solidFill>
              </a:rPr>
              <a:t>If a triangle has four right angles, then it is a rectangle.</a:t>
            </a:r>
          </a:p>
        </p:txBody>
      </p:sp>
      <p:sp>
        <p:nvSpPr>
          <p:cNvPr id="147467" name="c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00125" y="3581400"/>
            <a:ext cx="5248275" cy="234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A.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True; the hypothesis is false, and a conditional with a false hypothesis is always true.</a:t>
            </a:r>
          </a:p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B.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False; a right triangle has one right angle.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072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7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7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0" grpId="0" animBg="1"/>
      <p:bldP spid="147466" grpId="0" build="p" autoUpdateAnimBg="0" advAuto="0"/>
      <p:bldP spid="147467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03" name="Picture 7" descr="GEOM-CH02-107-A-K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495425"/>
            <a:ext cx="8239125" cy="389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29366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Then/Now</a:t>
            </a:r>
          </a:p>
        </p:txBody>
      </p:sp>
      <p:pic>
        <p:nvPicPr>
          <p:cNvPr id="4102" name="Picture 6" descr="Th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742950"/>
            <a:ext cx="42418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12800" y="1828800"/>
            <a:ext cx="7620000" cy="227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>
                <a:solidFill>
                  <a:srgbClr val="000000"/>
                </a:solidFill>
              </a:rPr>
              <a:t>You used logic and Venn diagrams to determine truth values of negations, conjunctions, and disjunctions. (Lesson 2–2)</a:t>
            </a:r>
          </a:p>
        </p:txBody>
      </p:sp>
      <p:pic>
        <p:nvPicPr>
          <p:cNvPr id="4108" name="Picture 12" descr="N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3352800"/>
            <a:ext cx="42418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812800" y="4362450"/>
            <a:ext cx="7620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6075" indent="-346075">
              <a:defRPr>
                <a:solidFill>
                  <a:schemeClr val="tx1"/>
                </a:solidFill>
                <a:latin typeface="Arial" charset="0"/>
              </a:defRPr>
            </a:lvl1pPr>
            <a:lvl2pPr marL="46037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Analyze statements in if-then form.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812800" y="5000625"/>
            <a:ext cx="762000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6075" indent="-346075">
              <a:defRPr>
                <a:solidFill>
                  <a:schemeClr val="tx1"/>
                </a:solidFill>
                <a:latin typeface="Arial" charset="0"/>
              </a:defRPr>
            </a:lvl1pPr>
            <a:lvl2pPr marL="46037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Write the converse, inverse, and contrapositive of if-then statements.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128262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0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0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3" name="Picture 5" descr="GEOM-CH02-108-A-K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495425"/>
            <a:ext cx="8239125" cy="159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22158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4</a:t>
            </a:r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4457700" y="771525"/>
            <a:ext cx="4229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EC1D24"/>
                </a:solidFill>
              </a:rPr>
              <a:t>Related Conditionals</a:t>
            </a: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876300" y="1514475"/>
            <a:ext cx="4686300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E01B22"/>
                </a:solidFill>
              </a:rPr>
              <a:t>NATURE</a:t>
            </a:r>
            <a:r>
              <a:rPr lang="en-US" sz="2400" b="1">
                <a:solidFill>
                  <a:srgbClr val="00539D"/>
                </a:solidFill>
              </a:rPr>
              <a:t>  Write the converse, inverse, and contrapositive of the following true statement. Determine the truth value of each statement. If a statement is false, give a counterexample.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 i="1">
                <a:solidFill>
                  <a:srgbClr val="00539D"/>
                </a:solidFill>
              </a:rPr>
              <a:t>Bats are animals that can fly.</a:t>
            </a:r>
          </a:p>
        </p:txBody>
      </p:sp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5562600" y="1447800"/>
            <a:ext cx="3048000" cy="3048000"/>
          </a:xfrm>
          <a:prstGeom prst="rect">
            <a:avLst/>
          </a:prstGeom>
          <a:noFill/>
          <a:ln w="25400">
            <a:solidFill>
              <a:srgbClr val="E01B2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Bats are not birds, </a:t>
            </a:r>
            <a:br>
              <a:rPr lang="en-US" sz="2400">
                <a:solidFill>
                  <a:srgbClr val="000000"/>
                </a:solidFill>
              </a:rPr>
            </a:br>
            <a:r>
              <a:rPr lang="en-US" sz="2400">
                <a:solidFill>
                  <a:srgbClr val="000000"/>
                </a:solidFill>
              </a:rPr>
              <a:t>they are mammals.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Bats have modified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hands and arms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that serve as wings.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They are the only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mammals that </a:t>
            </a:r>
            <a:br>
              <a:rPr lang="en-US" sz="2400">
                <a:solidFill>
                  <a:srgbClr val="000000"/>
                </a:solidFill>
              </a:rPr>
            </a:br>
            <a:r>
              <a:rPr lang="en-US" sz="2400">
                <a:solidFill>
                  <a:srgbClr val="000000"/>
                </a:solidFill>
              </a:rPr>
              <a:t>can fly.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601250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3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 build="p" autoUpdateAnimBg="0" advAuto="0"/>
      <p:bldP spid="93190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4</a:t>
            </a:r>
          </a:p>
        </p:txBody>
      </p:sp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4457700" y="771525"/>
            <a:ext cx="4229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EC1D24"/>
                </a:solidFill>
              </a:rPr>
              <a:t>Related Conditionals</a:t>
            </a:r>
          </a:p>
        </p:txBody>
      </p:sp>
      <p:sp>
        <p:nvSpPr>
          <p:cNvPr id="94216" name="Text Box 8"/>
          <p:cNvSpPr txBox="1">
            <a:spLocks noChangeArrowheads="1"/>
          </p:cNvSpPr>
          <p:nvPr/>
        </p:nvSpPr>
        <p:spPr bwMode="auto">
          <a:xfrm>
            <a:off x="533400" y="1528763"/>
            <a:ext cx="8077200" cy="169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43200" indent="-2400300">
              <a:defRPr>
                <a:solidFill>
                  <a:schemeClr val="tx1"/>
                </a:solidFill>
                <a:latin typeface="Arial" charset="0"/>
              </a:defRPr>
            </a:lvl1pPr>
            <a:lvl2pPr marL="2857500">
              <a:defRPr>
                <a:solidFill>
                  <a:schemeClr val="tx1"/>
                </a:solidFill>
                <a:latin typeface="Arial" charset="0"/>
              </a:defRPr>
            </a:lvl2pPr>
            <a:lvl3pPr marL="2971800">
              <a:defRPr>
                <a:solidFill>
                  <a:schemeClr val="tx1"/>
                </a:solidFill>
                <a:latin typeface="Arial" charset="0"/>
              </a:defRPr>
            </a:lvl3pPr>
            <a:lvl4pPr marL="3086100">
              <a:defRPr>
                <a:solidFill>
                  <a:schemeClr val="tx1"/>
                </a:solidFill>
                <a:latin typeface="Arial" charset="0"/>
              </a:defRPr>
            </a:lvl4pPr>
            <a:lvl5pPr marL="3200400">
              <a:defRPr>
                <a:solidFill>
                  <a:schemeClr val="tx1"/>
                </a:solidFill>
                <a:latin typeface="Arial" charset="0"/>
              </a:defRPr>
            </a:lvl5pPr>
            <a:lvl6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57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5029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i="1">
                <a:solidFill>
                  <a:srgbClr val="000000"/>
                </a:solidFill>
              </a:rPr>
              <a:t>Conditional:	</a:t>
            </a:r>
            <a:r>
              <a:rPr lang="en-US" sz="2400">
                <a:solidFill>
                  <a:srgbClr val="000000"/>
                </a:solidFill>
              </a:rPr>
              <a:t>First, rewrite the conditional in </a:t>
            </a:r>
            <a:br>
              <a:rPr lang="en-US" sz="2400">
                <a:solidFill>
                  <a:srgbClr val="000000"/>
                </a:solidFill>
              </a:rPr>
            </a:br>
            <a:r>
              <a:rPr lang="en-US" sz="2400">
                <a:solidFill>
                  <a:srgbClr val="000000"/>
                </a:solidFill>
              </a:rPr>
              <a:t>if-then form.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</a:rPr>
              <a:t>	</a:t>
            </a:r>
            <a:r>
              <a:rPr lang="en-US" sz="2400" i="1">
                <a:solidFill>
                  <a:srgbClr val="000000"/>
                </a:solidFill>
              </a:rPr>
              <a:t>If an animal is a bat, then it can fly.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</a:rPr>
              <a:t>	This statement is true.</a:t>
            </a: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94217" name="Text Box 9"/>
          <p:cNvSpPr txBox="1">
            <a:spLocks noChangeArrowheads="1"/>
          </p:cNvSpPr>
          <p:nvPr/>
        </p:nvSpPr>
        <p:spPr bwMode="auto">
          <a:xfrm>
            <a:off x="533400" y="3429000"/>
            <a:ext cx="8347075" cy="169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43200" indent="-2400300">
              <a:defRPr>
                <a:solidFill>
                  <a:schemeClr val="tx1"/>
                </a:solidFill>
                <a:latin typeface="Arial" charset="0"/>
              </a:defRPr>
            </a:lvl1pPr>
            <a:lvl2pPr marL="2857500">
              <a:defRPr>
                <a:solidFill>
                  <a:schemeClr val="tx1"/>
                </a:solidFill>
                <a:latin typeface="Arial" charset="0"/>
              </a:defRPr>
            </a:lvl2pPr>
            <a:lvl3pPr marL="2971800">
              <a:defRPr>
                <a:solidFill>
                  <a:schemeClr val="tx1"/>
                </a:solidFill>
                <a:latin typeface="Arial" charset="0"/>
              </a:defRPr>
            </a:lvl3pPr>
            <a:lvl4pPr marL="3086100">
              <a:defRPr>
                <a:solidFill>
                  <a:schemeClr val="tx1"/>
                </a:solidFill>
                <a:latin typeface="Arial" charset="0"/>
              </a:defRPr>
            </a:lvl4pPr>
            <a:lvl5pPr marL="3200400">
              <a:defRPr>
                <a:solidFill>
                  <a:schemeClr val="tx1"/>
                </a:solidFill>
                <a:latin typeface="Arial" charset="0"/>
              </a:defRPr>
            </a:lvl5pPr>
            <a:lvl6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57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5029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i="1">
                <a:solidFill>
                  <a:srgbClr val="000000"/>
                </a:solidFill>
              </a:rPr>
              <a:t>Converse:	</a:t>
            </a:r>
            <a:r>
              <a:rPr lang="en-US" sz="2400">
                <a:solidFill>
                  <a:srgbClr val="000000"/>
                </a:solidFill>
              </a:rPr>
              <a:t>If an animal can fly, then it is a bat.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</a:rPr>
              <a:t>	</a:t>
            </a:r>
            <a:r>
              <a:rPr lang="en-US" sz="2400" i="1">
                <a:solidFill>
                  <a:srgbClr val="000000"/>
                </a:solidFill>
              </a:rPr>
              <a:t>Counterexample</a:t>
            </a:r>
            <a:r>
              <a:rPr lang="en-US" sz="2400">
                <a:solidFill>
                  <a:srgbClr val="000000"/>
                </a:solidFill>
              </a:rPr>
              <a:t>: A bird is an animal that can fly, but it is not a bat.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</a:rPr>
              <a:t>	The converse is false.</a:t>
            </a:r>
            <a:endParaRPr lang="en-US" sz="2400" i="1">
              <a:solidFill>
                <a:srgbClr val="000000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197054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4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4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4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4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4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6" grpId="0" build="p" autoUpdateAnimBg="0"/>
      <p:bldP spid="94217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4</a:t>
            </a:r>
          </a:p>
        </p:txBody>
      </p:sp>
      <p:sp>
        <p:nvSpPr>
          <p:cNvPr id="157699" name="Text Box 3"/>
          <p:cNvSpPr txBox="1">
            <a:spLocks noChangeArrowheads="1"/>
          </p:cNvSpPr>
          <p:nvPr/>
        </p:nvSpPr>
        <p:spPr bwMode="auto">
          <a:xfrm>
            <a:off x="4457700" y="771525"/>
            <a:ext cx="4229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EC1D24"/>
                </a:solidFill>
              </a:rPr>
              <a:t>Related Conditionals</a:t>
            </a:r>
          </a:p>
        </p:txBody>
      </p:sp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533400" y="1528763"/>
            <a:ext cx="7924800" cy="202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43200" indent="-2400300">
              <a:defRPr>
                <a:solidFill>
                  <a:schemeClr val="tx1"/>
                </a:solidFill>
                <a:latin typeface="Arial" charset="0"/>
              </a:defRPr>
            </a:lvl1pPr>
            <a:lvl2pPr marL="2857500">
              <a:defRPr>
                <a:solidFill>
                  <a:schemeClr val="tx1"/>
                </a:solidFill>
                <a:latin typeface="Arial" charset="0"/>
              </a:defRPr>
            </a:lvl2pPr>
            <a:lvl3pPr marL="2971800">
              <a:defRPr>
                <a:solidFill>
                  <a:schemeClr val="tx1"/>
                </a:solidFill>
                <a:latin typeface="Arial" charset="0"/>
              </a:defRPr>
            </a:lvl3pPr>
            <a:lvl4pPr marL="3086100">
              <a:defRPr>
                <a:solidFill>
                  <a:schemeClr val="tx1"/>
                </a:solidFill>
                <a:latin typeface="Arial" charset="0"/>
              </a:defRPr>
            </a:lvl4pPr>
            <a:lvl5pPr marL="3200400">
              <a:defRPr>
                <a:solidFill>
                  <a:schemeClr val="tx1"/>
                </a:solidFill>
                <a:latin typeface="Arial" charset="0"/>
              </a:defRPr>
            </a:lvl5pPr>
            <a:lvl6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57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5029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i="1">
                <a:solidFill>
                  <a:srgbClr val="000000"/>
                </a:solidFill>
              </a:rPr>
              <a:t>Inverse:	</a:t>
            </a:r>
            <a:r>
              <a:rPr lang="en-US" sz="2400">
                <a:solidFill>
                  <a:srgbClr val="000000"/>
                </a:solidFill>
              </a:rPr>
              <a:t>If an animal is not a bat, then it cannot fly.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</a:rPr>
              <a:t>	</a:t>
            </a:r>
            <a:r>
              <a:rPr lang="en-US" sz="2400" i="1">
                <a:solidFill>
                  <a:srgbClr val="000000"/>
                </a:solidFill>
              </a:rPr>
              <a:t>Counterexample</a:t>
            </a:r>
            <a:r>
              <a:rPr lang="en-US" sz="2400">
                <a:solidFill>
                  <a:srgbClr val="000000"/>
                </a:solidFill>
              </a:rPr>
              <a:t>: A bird is not a bat, but it is an animal that can fly.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</a:rPr>
              <a:t>	The inverse is false.</a:t>
            </a: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157703" name="Text Box 7"/>
          <p:cNvSpPr txBox="1">
            <a:spLocks noChangeArrowheads="1"/>
          </p:cNvSpPr>
          <p:nvPr/>
        </p:nvSpPr>
        <p:spPr bwMode="auto">
          <a:xfrm>
            <a:off x="533400" y="3810000"/>
            <a:ext cx="7848600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43200" indent="-2400300">
              <a:defRPr>
                <a:solidFill>
                  <a:schemeClr val="tx1"/>
                </a:solidFill>
                <a:latin typeface="Arial" charset="0"/>
              </a:defRPr>
            </a:lvl1pPr>
            <a:lvl2pPr marL="2857500">
              <a:defRPr>
                <a:solidFill>
                  <a:schemeClr val="tx1"/>
                </a:solidFill>
                <a:latin typeface="Arial" charset="0"/>
              </a:defRPr>
            </a:lvl2pPr>
            <a:lvl3pPr marL="2971800">
              <a:defRPr>
                <a:solidFill>
                  <a:schemeClr val="tx1"/>
                </a:solidFill>
                <a:latin typeface="Arial" charset="0"/>
              </a:defRPr>
            </a:lvl3pPr>
            <a:lvl4pPr marL="3086100">
              <a:defRPr>
                <a:solidFill>
                  <a:schemeClr val="tx1"/>
                </a:solidFill>
                <a:latin typeface="Arial" charset="0"/>
              </a:defRPr>
            </a:lvl4pPr>
            <a:lvl5pPr marL="3200400">
              <a:defRPr>
                <a:solidFill>
                  <a:schemeClr val="tx1"/>
                </a:solidFill>
                <a:latin typeface="Arial" charset="0"/>
              </a:defRPr>
            </a:lvl5pPr>
            <a:lvl6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57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5029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i="1">
                <a:solidFill>
                  <a:srgbClr val="000000"/>
                </a:solidFill>
              </a:rPr>
              <a:t>Contrapositive:	</a:t>
            </a:r>
            <a:r>
              <a:rPr lang="en-US" sz="2400">
                <a:solidFill>
                  <a:srgbClr val="000000"/>
                </a:solidFill>
              </a:rPr>
              <a:t>If an animal cannot fly, then it is not a bat.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</a:rPr>
              <a:t>	The converse is true.</a:t>
            </a:r>
            <a:endParaRPr lang="en-US" sz="2400" i="1">
              <a:solidFill>
                <a:srgbClr val="000000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9644039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7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7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7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7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7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2" grpId="0" build="p" autoUpdateAnimBg="0"/>
      <p:bldP spid="157703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4</a:t>
            </a:r>
          </a:p>
        </p:txBody>
      </p:sp>
      <p:sp>
        <p:nvSpPr>
          <p:cNvPr id="156677" name="Text Box 5"/>
          <p:cNvSpPr txBox="1">
            <a:spLocks noChangeArrowheads="1"/>
          </p:cNvSpPr>
          <p:nvPr/>
        </p:nvSpPr>
        <p:spPr bwMode="auto">
          <a:xfrm>
            <a:off x="4457700" y="771525"/>
            <a:ext cx="4229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EC1D24"/>
                </a:solidFill>
              </a:rPr>
              <a:t>Related Conditionals</a:t>
            </a:r>
          </a:p>
        </p:txBody>
      </p:sp>
      <p:sp>
        <p:nvSpPr>
          <p:cNvPr id="156679" name="Text Box 7"/>
          <p:cNvSpPr txBox="1">
            <a:spLocks noChangeArrowheads="1"/>
          </p:cNvSpPr>
          <p:nvPr/>
        </p:nvSpPr>
        <p:spPr bwMode="auto">
          <a:xfrm>
            <a:off x="381000" y="1524000"/>
            <a:ext cx="8382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28800" indent="-1371600">
              <a:defRPr>
                <a:solidFill>
                  <a:schemeClr val="tx1"/>
                </a:solidFill>
                <a:latin typeface="Arial" charset="0"/>
              </a:defRPr>
            </a:lvl1pPr>
            <a:lvl2pPr marL="2857500">
              <a:defRPr>
                <a:solidFill>
                  <a:schemeClr val="tx1"/>
                </a:solidFill>
                <a:latin typeface="Arial" charset="0"/>
              </a:defRPr>
            </a:lvl2pPr>
            <a:lvl3pPr marL="2971800">
              <a:defRPr>
                <a:solidFill>
                  <a:schemeClr val="tx1"/>
                </a:solidFill>
                <a:latin typeface="Arial" charset="0"/>
              </a:defRPr>
            </a:lvl3pPr>
            <a:lvl4pPr marL="3086100">
              <a:defRPr>
                <a:solidFill>
                  <a:schemeClr val="tx1"/>
                </a:solidFill>
                <a:latin typeface="Arial" charset="0"/>
              </a:defRPr>
            </a:lvl4pPr>
            <a:lvl5pPr marL="3200400">
              <a:defRPr>
                <a:solidFill>
                  <a:schemeClr val="tx1"/>
                </a:solidFill>
                <a:latin typeface="Arial" charset="0"/>
              </a:defRPr>
            </a:lvl5pPr>
            <a:lvl6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57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5029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b="1">
                <a:solidFill>
                  <a:srgbClr val="00539D"/>
                </a:solidFill>
              </a:rPr>
              <a:t>Check</a:t>
            </a:r>
            <a:r>
              <a:rPr lang="en-US" sz="2400" i="1">
                <a:solidFill>
                  <a:srgbClr val="000000"/>
                </a:solidFill>
              </a:rPr>
              <a:t>	</a:t>
            </a:r>
            <a:r>
              <a:rPr lang="en-US" sz="2400">
                <a:solidFill>
                  <a:srgbClr val="000000"/>
                </a:solidFill>
              </a:rPr>
              <a:t>Check to see that logically equivalent statements have the same truth value.</a:t>
            </a:r>
            <a:endParaRPr lang="en-US" sz="2400">
              <a:solidFill>
                <a:srgbClr val="EC1D24"/>
              </a:solidFill>
              <a:sym typeface="Wingdings 2" pitchFamily="18" charset="2"/>
            </a:endParaRPr>
          </a:p>
        </p:txBody>
      </p:sp>
      <p:sp>
        <p:nvSpPr>
          <p:cNvPr id="156680" name="Text Box 8"/>
          <p:cNvSpPr txBox="1">
            <a:spLocks noChangeArrowheads="1"/>
          </p:cNvSpPr>
          <p:nvPr/>
        </p:nvSpPr>
        <p:spPr bwMode="auto">
          <a:xfrm>
            <a:off x="2209800" y="2514600"/>
            <a:ext cx="6400800" cy="9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</a:rPr>
              <a:t>Both the conditional and contrapositive </a:t>
            </a:r>
            <a:br>
              <a:rPr lang="en-US" sz="2400">
                <a:solidFill>
                  <a:srgbClr val="000000"/>
                </a:solidFill>
              </a:rPr>
            </a:br>
            <a:r>
              <a:rPr lang="en-US" sz="2400">
                <a:solidFill>
                  <a:srgbClr val="000000"/>
                </a:solidFill>
              </a:rPr>
              <a:t>are true. </a:t>
            </a:r>
            <a:r>
              <a:rPr lang="en-US" sz="2400" b="1">
                <a:solidFill>
                  <a:srgbClr val="EC1D24"/>
                </a:solidFill>
                <a:sym typeface="Wingdings 2" pitchFamily="18" charset="2"/>
              </a:rPr>
              <a:t></a:t>
            </a:r>
            <a:r>
              <a:rPr lang="en-US" sz="2400">
                <a:solidFill>
                  <a:srgbClr val="000000"/>
                </a:solidFill>
                <a:sym typeface="Wingdings 2" pitchFamily="18" charset="2"/>
              </a:rPr>
              <a:t> </a:t>
            </a:r>
            <a:br>
              <a:rPr lang="en-US" sz="2400">
                <a:solidFill>
                  <a:srgbClr val="000000"/>
                </a:solidFill>
                <a:sym typeface="Wingdings 2" pitchFamily="18" charset="2"/>
              </a:rPr>
            </a:br>
            <a:endParaRPr lang="en-US">
              <a:solidFill>
                <a:srgbClr val="000000"/>
              </a:solidFill>
            </a:endParaRPr>
          </a:p>
        </p:txBody>
      </p:sp>
      <p:sp>
        <p:nvSpPr>
          <p:cNvPr id="156681" name="Text Box 9"/>
          <p:cNvSpPr txBox="1">
            <a:spLocks noChangeArrowheads="1"/>
          </p:cNvSpPr>
          <p:nvPr/>
        </p:nvSpPr>
        <p:spPr bwMode="auto">
          <a:xfrm>
            <a:off x="2209800" y="3429000"/>
            <a:ext cx="624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Both the converse and inverse are false. </a:t>
            </a:r>
            <a:r>
              <a:rPr lang="en-US" sz="2400" b="1">
                <a:solidFill>
                  <a:srgbClr val="EC1D24"/>
                </a:solidFill>
                <a:sym typeface="Wingdings 2" pitchFamily="18" charset="2"/>
              </a:rPr>
              <a:t>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4236740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6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6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9" grpId="0" build="p" autoUpdateAnimBg="0"/>
      <p:bldP spid="156680" grpId="0"/>
      <p:bldP spid="15668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467600" y="3581400"/>
            <a:ext cx="12192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16739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4</a:t>
            </a:r>
          </a:p>
        </p:txBody>
      </p:sp>
      <p:sp>
        <p:nvSpPr>
          <p:cNvPr id="116743" name="Oval 7"/>
          <p:cNvSpPr>
            <a:spLocks noChangeArrowheads="1"/>
          </p:cNvSpPr>
          <p:nvPr/>
        </p:nvSpPr>
        <p:spPr bwMode="auto">
          <a:xfrm>
            <a:off x="904875" y="3400425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16744" name="Picture 8" descr="Check Prog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712788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45" name="Picture 9" descr="CheckPoint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746" name="c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3400425"/>
            <a:ext cx="5153025" cy="294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 fontAlgn="base">
              <a:lnSpc>
                <a:spcPct val="90000"/>
              </a:lnSpc>
              <a:spcBef>
                <a:spcPct val="40000"/>
              </a:spcBef>
              <a:spcAft>
                <a:spcPct val="40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A.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All 4 statements are true.</a:t>
            </a:r>
          </a:p>
          <a:p>
            <a:pPr marL="533400" indent="-533400" fontAlgn="base">
              <a:lnSpc>
                <a:spcPct val="90000"/>
              </a:lnSpc>
              <a:spcBef>
                <a:spcPct val="40000"/>
              </a:spcBef>
              <a:spcAft>
                <a:spcPct val="40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B.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Only the conditional and contrapositive are true.</a:t>
            </a:r>
          </a:p>
          <a:p>
            <a:pPr marL="533400" indent="-533400" fontAlgn="base">
              <a:lnSpc>
                <a:spcPct val="90000"/>
              </a:lnSpc>
              <a:spcBef>
                <a:spcPct val="40000"/>
              </a:spcBef>
              <a:spcAft>
                <a:spcPct val="40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C.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Only the converse and inverse are true.</a:t>
            </a:r>
          </a:p>
          <a:p>
            <a:pPr marL="533400" indent="-533400" fontAlgn="base">
              <a:lnSpc>
                <a:spcPct val="90000"/>
              </a:lnSpc>
              <a:spcBef>
                <a:spcPct val="40000"/>
              </a:spcBef>
              <a:spcAft>
                <a:spcPct val="40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D.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All 4 statements are false.</a:t>
            </a:r>
          </a:p>
        </p:txBody>
      </p:sp>
      <p:sp>
        <p:nvSpPr>
          <p:cNvPr id="116747" name="TPQuestion"/>
          <p:cNvSpPr>
            <a:spLocks noChangeArrowheads="1"/>
          </p:cNvSpPr>
          <p:nvPr/>
        </p:nvSpPr>
        <p:spPr bwMode="auto">
          <a:xfrm>
            <a:off x="533400" y="1504950"/>
            <a:ext cx="8305800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539D"/>
                </a:solidFill>
              </a:rPr>
              <a:t>Write the converse, inverse, and contrapositive of the statement </a:t>
            </a:r>
            <a:r>
              <a:rPr lang="en-US" sz="2400" b="1" i="1">
                <a:solidFill>
                  <a:srgbClr val="00539D"/>
                </a:solidFill>
              </a:rPr>
              <a:t>The sum of the measures of two complementary angles is 90.</a:t>
            </a:r>
            <a:r>
              <a:rPr lang="en-US" sz="2400" b="1">
                <a:solidFill>
                  <a:srgbClr val="00539D"/>
                </a:solidFill>
              </a:rPr>
              <a:t> Which of the following correctly describes the truth values of the four statements?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337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6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3" grpId="0" animBg="1"/>
      <p:bldP spid="116746" grpId="0" autoUpdateAnimBg="0"/>
      <p:bldP spid="116747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 of the Lesson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151812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Vocabulary</a:t>
            </a:r>
          </a:p>
        </p:txBody>
      </p:sp>
      <p:pic>
        <p:nvPicPr>
          <p:cNvPr id="88069" name="Picture 5" descr="New Voc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742950"/>
            <a:ext cx="42418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812800" y="1828800"/>
            <a:ext cx="4140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6075" indent="-346075">
              <a:defRPr>
                <a:solidFill>
                  <a:schemeClr val="tx1"/>
                </a:solidFill>
                <a:latin typeface="Arial" charset="0"/>
              </a:defRPr>
            </a:lvl1pPr>
            <a:lvl2pPr marL="46037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conditional statement</a:t>
            </a:r>
          </a:p>
        </p:txBody>
      </p:sp>
      <p:sp>
        <p:nvSpPr>
          <p:cNvPr id="88073" name="Text Box 9"/>
          <p:cNvSpPr txBox="1">
            <a:spLocks noChangeArrowheads="1"/>
          </p:cNvSpPr>
          <p:nvPr/>
        </p:nvSpPr>
        <p:spPr bwMode="auto">
          <a:xfrm>
            <a:off x="812800" y="2470150"/>
            <a:ext cx="3987800" cy="36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6075" indent="-346075">
              <a:defRPr>
                <a:solidFill>
                  <a:schemeClr val="tx1"/>
                </a:solidFill>
                <a:latin typeface="Arial" charset="0"/>
              </a:defRPr>
            </a:lvl1pPr>
            <a:lvl2pPr marL="46037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if-then statement</a:t>
            </a:r>
          </a:p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hypothesis</a:t>
            </a:r>
          </a:p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conclusion</a:t>
            </a:r>
          </a:p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related conditionals</a:t>
            </a:r>
          </a:p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converse</a:t>
            </a:r>
          </a:p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inverse</a:t>
            </a:r>
          </a:p>
        </p:txBody>
      </p:sp>
      <p:sp>
        <p:nvSpPr>
          <p:cNvPr id="88074" name="Text Box 10"/>
          <p:cNvSpPr txBox="1">
            <a:spLocks noChangeArrowheads="1"/>
          </p:cNvSpPr>
          <p:nvPr/>
        </p:nvSpPr>
        <p:spPr bwMode="auto">
          <a:xfrm>
            <a:off x="5080000" y="1828800"/>
            <a:ext cx="3606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6075" indent="-346075">
              <a:defRPr>
                <a:solidFill>
                  <a:schemeClr val="tx1"/>
                </a:solidFill>
                <a:latin typeface="Arial" charset="0"/>
              </a:defRPr>
            </a:lvl1pPr>
            <a:lvl2pPr marL="46037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contrapositive</a:t>
            </a:r>
          </a:p>
        </p:txBody>
      </p:sp>
      <p:sp>
        <p:nvSpPr>
          <p:cNvPr id="88075" name="Text Box 11"/>
          <p:cNvSpPr txBox="1">
            <a:spLocks noChangeArrowheads="1"/>
          </p:cNvSpPr>
          <p:nvPr/>
        </p:nvSpPr>
        <p:spPr bwMode="auto">
          <a:xfrm>
            <a:off x="5080000" y="2476500"/>
            <a:ext cx="3606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6075" indent="-346075">
              <a:defRPr>
                <a:solidFill>
                  <a:schemeClr val="tx1"/>
                </a:solidFill>
                <a:latin typeface="Arial" charset="0"/>
              </a:defRPr>
            </a:lvl1pPr>
            <a:lvl2pPr marL="46037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logically equivalent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801261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07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8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8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8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8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8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8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807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8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3" grpId="0" build="p"/>
      <p:bldP spid="8807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5" name="Picture 9" descr="GEOM-CH02-105-A-K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495425"/>
            <a:ext cx="8239125" cy="385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38934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1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EC1D24"/>
                </a:solidFill>
              </a:rPr>
              <a:t>Identify the Hypothesis and Conclusion</a:t>
            </a:r>
          </a:p>
        </p:txBody>
      </p:sp>
      <p:sp>
        <p:nvSpPr>
          <p:cNvPr id="5903" name="Rectangle 783"/>
          <p:cNvSpPr>
            <a:spLocks noChangeArrowheads="1"/>
          </p:cNvSpPr>
          <p:nvPr/>
        </p:nvSpPr>
        <p:spPr bwMode="auto">
          <a:xfrm>
            <a:off x="876300" y="1503363"/>
            <a:ext cx="77057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E01B22"/>
                </a:solidFill>
                <a:ea typeface="Times New Roman" pitchFamily="18" charset="0"/>
                <a:cs typeface="Arial" charset="0"/>
              </a:rPr>
              <a:t>A.  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Identify the hypothesis and conclusion of the following statement.</a:t>
            </a:r>
          </a:p>
        </p:txBody>
      </p:sp>
      <p:sp>
        <p:nvSpPr>
          <p:cNvPr id="5904" name="Rectangle 784"/>
          <p:cNvSpPr>
            <a:spLocks noChangeArrowheads="1"/>
          </p:cNvSpPr>
          <p:nvPr/>
        </p:nvSpPr>
        <p:spPr bwMode="auto">
          <a:xfrm>
            <a:off x="533400" y="4781550"/>
            <a:ext cx="82296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712913" indent="-1368425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400" b="1">
                <a:solidFill>
                  <a:srgbClr val="00539D"/>
                </a:solidFill>
              </a:rPr>
              <a:t>Answer:	</a:t>
            </a:r>
            <a:r>
              <a:rPr lang="en-US" sz="2400">
                <a:solidFill>
                  <a:srgbClr val="E01B22"/>
                </a:solidFill>
              </a:rPr>
              <a:t>Hypothesis: A polygon has 6 sides.</a:t>
            </a:r>
            <a:br>
              <a:rPr lang="en-US" sz="2400">
                <a:solidFill>
                  <a:srgbClr val="E01B22"/>
                </a:solidFill>
              </a:rPr>
            </a:br>
            <a:r>
              <a:rPr lang="en-US" sz="2400">
                <a:solidFill>
                  <a:srgbClr val="E01B22"/>
                </a:solidFill>
              </a:rPr>
              <a:t>Conclusion: It is a hexagon.</a:t>
            </a:r>
          </a:p>
        </p:txBody>
      </p:sp>
      <p:sp>
        <p:nvSpPr>
          <p:cNvPr id="5905" name="Text Box 785"/>
          <p:cNvSpPr txBox="1">
            <a:spLocks noChangeArrowheads="1"/>
          </p:cNvSpPr>
          <p:nvPr/>
        </p:nvSpPr>
        <p:spPr bwMode="auto">
          <a:xfrm>
            <a:off x="533400" y="3273425"/>
            <a:ext cx="7831138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>
              <a:defRPr>
                <a:solidFill>
                  <a:schemeClr val="tx1"/>
                </a:solidFill>
                <a:latin typeface="Arial" charset="0"/>
              </a:defRPr>
            </a:lvl1pPr>
            <a:lvl2pPr marL="1489075">
              <a:defRPr>
                <a:solidFill>
                  <a:schemeClr val="tx1"/>
                </a:solidFill>
                <a:latin typeface="Arial" charset="0"/>
              </a:defRPr>
            </a:lvl2pPr>
            <a:lvl3pPr marL="1603375">
              <a:defRPr>
                <a:solidFill>
                  <a:schemeClr val="tx1"/>
                </a:solidFill>
                <a:latin typeface="Arial" charset="0"/>
              </a:defRPr>
            </a:lvl3pPr>
            <a:lvl4pPr marL="1717675">
              <a:defRPr>
                <a:solidFill>
                  <a:schemeClr val="tx1"/>
                </a:solidFill>
                <a:latin typeface="Arial" charset="0"/>
              </a:defRPr>
            </a:lvl4pPr>
            <a:lvl5pPr marL="1831975">
              <a:defRPr>
                <a:solidFill>
                  <a:schemeClr val="tx1"/>
                </a:solidFill>
                <a:latin typeface="Arial" charset="0"/>
              </a:defRPr>
            </a:lvl5pPr>
            <a:lvl6pPr marL="228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46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03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60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</a:rPr>
              <a:t>If a polygon has 6 sides, then it is a hexagon.</a:t>
            </a:r>
          </a:p>
        </p:txBody>
      </p:sp>
      <p:sp>
        <p:nvSpPr>
          <p:cNvPr id="5906" name="Text Box 786"/>
          <p:cNvSpPr txBox="1">
            <a:spLocks noChangeArrowheads="1"/>
          </p:cNvSpPr>
          <p:nvPr/>
        </p:nvSpPr>
        <p:spPr bwMode="auto">
          <a:xfrm>
            <a:off x="533400" y="2498725"/>
            <a:ext cx="7831138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>
              <a:defRPr>
                <a:solidFill>
                  <a:schemeClr val="tx1"/>
                </a:solidFill>
                <a:latin typeface="Arial" charset="0"/>
              </a:defRPr>
            </a:lvl1pPr>
            <a:lvl2pPr marL="1489075">
              <a:defRPr>
                <a:solidFill>
                  <a:schemeClr val="tx1"/>
                </a:solidFill>
                <a:latin typeface="Arial" charset="0"/>
              </a:defRPr>
            </a:lvl2pPr>
            <a:lvl3pPr marL="1603375">
              <a:defRPr>
                <a:solidFill>
                  <a:schemeClr val="tx1"/>
                </a:solidFill>
                <a:latin typeface="Arial" charset="0"/>
              </a:defRPr>
            </a:lvl3pPr>
            <a:lvl4pPr marL="1717675">
              <a:defRPr>
                <a:solidFill>
                  <a:schemeClr val="tx1"/>
                </a:solidFill>
                <a:latin typeface="Arial" charset="0"/>
              </a:defRPr>
            </a:lvl4pPr>
            <a:lvl5pPr marL="1831975">
              <a:defRPr>
                <a:solidFill>
                  <a:schemeClr val="tx1"/>
                </a:solidFill>
                <a:latin typeface="Arial" charset="0"/>
              </a:defRPr>
            </a:lvl5pPr>
            <a:lvl6pPr marL="228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46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03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60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b="1">
                <a:solidFill>
                  <a:srgbClr val="00539D"/>
                </a:solidFill>
              </a:rPr>
              <a:t>If a polygon has 6 sides, then it is a hexagon.</a:t>
            </a:r>
            <a:endParaRPr lang="en-US" sz="2400">
              <a:solidFill>
                <a:srgbClr val="00539D"/>
              </a:solidFill>
            </a:endParaRPr>
          </a:p>
        </p:txBody>
      </p:sp>
      <p:grpSp>
        <p:nvGrpSpPr>
          <p:cNvPr id="5907" name="Group 787"/>
          <p:cNvGrpSpPr>
            <a:grpSpLocks/>
          </p:cNvGrpSpPr>
          <p:nvPr/>
        </p:nvGrpSpPr>
        <p:grpSpPr bwMode="auto">
          <a:xfrm>
            <a:off x="1300163" y="3690938"/>
            <a:ext cx="2890837" cy="576262"/>
            <a:chOff x="819" y="2325"/>
            <a:chExt cx="1821" cy="363"/>
          </a:xfrm>
        </p:grpSpPr>
        <p:sp>
          <p:nvSpPr>
            <p:cNvPr id="5908" name="Text Box 788"/>
            <p:cNvSpPr txBox="1">
              <a:spLocks noChangeArrowheads="1"/>
            </p:cNvSpPr>
            <p:nvPr/>
          </p:nvSpPr>
          <p:spPr bwMode="auto">
            <a:xfrm>
              <a:off x="1189" y="2423"/>
              <a:ext cx="1451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5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>
                  <a:solidFill>
                    <a:srgbClr val="000000"/>
                  </a:solidFill>
                  <a:sym typeface="Symbol" pitchFamily="18" charset="2"/>
                </a:rPr>
                <a:t>hypothesis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5909" name="AutoShape 789"/>
            <p:cNvSpPr>
              <a:spLocks/>
            </p:cNvSpPr>
            <p:nvPr/>
          </p:nvSpPr>
          <p:spPr bwMode="auto">
            <a:xfrm rot="5400000">
              <a:off x="1690" y="1454"/>
              <a:ext cx="73" cy="1815"/>
            </a:xfrm>
            <a:prstGeom prst="rightBracket">
              <a:avLst>
                <a:gd name="adj" fmla="val 207192"/>
              </a:avLst>
            </a:prstGeom>
            <a:noFill/>
            <a:ln w="28575">
              <a:solidFill>
                <a:srgbClr val="E01B2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910" name="Group 790"/>
          <p:cNvGrpSpPr>
            <a:grpSpLocks/>
          </p:cNvGrpSpPr>
          <p:nvPr/>
        </p:nvGrpSpPr>
        <p:grpSpPr bwMode="auto">
          <a:xfrm>
            <a:off x="5027613" y="3652838"/>
            <a:ext cx="2535237" cy="614362"/>
            <a:chOff x="3167" y="2301"/>
            <a:chExt cx="1597" cy="387"/>
          </a:xfrm>
        </p:grpSpPr>
        <p:sp>
          <p:nvSpPr>
            <p:cNvPr id="5911" name="Text Box 791"/>
            <p:cNvSpPr txBox="1">
              <a:spLocks noChangeArrowheads="1"/>
            </p:cNvSpPr>
            <p:nvPr/>
          </p:nvSpPr>
          <p:spPr bwMode="auto">
            <a:xfrm>
              <a:off x="3264" y="2423"/>
              <a:ext cx="1500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5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>
                  <a:solidFill>
                    <a:srgbClr val="000000"/>
                  </a:solidFill>
                  <a:sym typeface="Symbol" pitchFamily="18" charset="2"/>
                </a:rPr>
                <a:t>conclusion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5912" name="AutoShape 792"/>
            <p:cNvSpPr>
              <a:spLocks/>
            </p:cNvSpPr>
            <p:nvPr/>
          </p:nvSpPr>
          <p:spPr bwMode="auto">
            <a:xfrm rot="5400000">
              <a:off x="3730" y="1738"/>
              <a:ext cx="97" cy="1223"/>
            </a:xfrm>
            <a:prstGeom prst="rightBracket">
              <a:avLst>
                <a:gd name="adj" fmla="val 105069"/>
              </a:avLst>
            </a:prstGeom>
            <a:noFill/>
            <a:ln w="28575">
              <a:solidFill>
                <a:srgbClr val="E01B2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9972056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3" grpId="0" build="p" autoUpdateAnimBg="0" advAuto="0"/>
      <p:bldP spid="5904" grpId="0" build="p" autoUpdateAnimBg="0"/>
      <p:bldP spid="5905" grpId="0" autoUpdateAnimBg="0"/>
      <p:bldP spid="590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1</a:t>
            </a:r>
          </a:p>
        </p:txBody>
      </p:sp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EC1D24"/>
                </a:solidFill>
              </a:rPr>
              <a:t>Identify the Hypothesis and Conclusion</a:t>
            </a:r>
          </a:p>
        </p:txBody>
      </p:sp>
      <p:sp>
        <p:nvSpPr>
          <p:cNvPr id="142340" name="Rectangle 4"/>
          <p:cNvSpPr>
            <a:spLocks noChangeArrowheads="1"/>
          </p:cNvSpPr>
          <p:nvPr/>
        </p:nvSpPr>
        <p:spPr bwMode="auto">
          <a:xfrm>
            <a:off x="876300" y="1503363"/>
            <a:ext cx="77057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E01B22"/>
                </a:solidFill>
                <a:ea typeface="Times New Roman" pitchFamily="18" charset="0"/>
                <a:cs typeface="Arial" charset="0"/>
              </a:rPr>
              <a:t>B.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 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Identify the hypothesis and conclusion of the following statement.</a:t>
            </a:r>
          </a:p>
        </p:txBody>
      </p:sp>
      <p:sp>
        <p:nvSpPr>
          <p:cNvPr id="142341" name="Text Box 5"/>
          <p:cNvSpPr txBox="1">
            <a:spLocks noChangeArrowheads="1"/>
          </p:cNvSpPr>
          <p:nvPr/>
        </p:nvSpPr>
        <p:spPr bwMode="auto">
          <a:xfrm>
            <a:off x="533400" y="2495550"/>
            <a:ext cx="80772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Tamika will advance to the next level of play if she completes the maze in her computer game.</a:t>
            </a:r>
          </a:p>
        </p:txBody>
      </p:sp>
      <p:sp>
        <p:nvSpPr>
          <p:cNvPr id="142342" name="Rectangle 6"/>
          <p:cNvSpPr>
            <a:spLocks noChangeArrowheads="1"/>
          </p:cNvSpPr>
          <p:nvPr/>
        </p:nvSpPr>
        <p:spPr bwMode="auto">
          <a:xfrm>
            <a:off x="533400" y="4648200"/>
            <a:ext cx="82296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712913" indent="-1368425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400" b="1">
                <a:solidFill>
                  <a:srgbClr val="00539D"/>
                </a:solidFill>
              </a:rPr>
              <a:t>Answer:	</a:t>
            </a:r>
            <a:r>
              <a:rPr lang="en-US" sz="2400">
                <a:solidFill>
                  <a:srgbClr val="E01B22"/>
                </a:solidFill>
              </a:rPr>
              <a:t>Hypothesis: Tamika completes the maze in her computer game.</a:t>
            </a:r>
            <a:br>
              <a:rPr lang="en-US" sz="2400">
                <a:solidFill>
                  <a:srgbClr val="E01B22"/>
                </a:solidFill>
              </a:rPr>
            </a:br>
            <a:r>
              <a:rPr lang="en-US" sz="2400">
                <a:solidFill>
                  <a:srgbClr val="E01B22"/>
                </a:solidFill>
              </a:rPr>
              <a:t>Conclusion: She will advance to the next level of play.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385330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2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2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2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0" grpId="0" build="p" autoUpdateAnimBg="0" advAuto="0"/>
      <p:bldP spid="142341" grpId="0" build="p" autoUpdateAnimBg="0"/>
      <p:bldP spid="142342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467600" y="3581400"/>
            <a:ext cx="12192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1366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1</a:t>
            </a:r>
          </a:p>
        </p:txBody>
      </p:sp>
      <p:sp>
        <p:nvSpPr>
          <p:cNvPr id="113672" name="Oval 8"/>
          <p:cNvSpPr>
            <a:spLocks noChangeArrowheads="1"/>
          </p:cNvSpPr>
          <p:nvPr/>
        </p:nvSpPr>
        <p:spPr bwMode="auto">
          <a:xfrm>
            <a:off x="895350" y="3981450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13673" name="Picture 9" descr="Check Prog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712788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74" name="Picture 10" descr="CheckPoint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75" name="c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3048000"/>
            <a:ext cx="5029200" cy="326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 fontAlgn="base">
              <a:lnSpc>
                <a:spcPct val="90000"/>
              </a:lnSpc>
              <a:spcBef>
                <a:spcPct val="40000"/>
              </a:spcBef>
              <a:spcAft>
                <a:spcPct val="40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A.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Hypothesis: You will cry.</a:t>
            </a:r>
            <a:br>
              <a:rPr lang="pt-BR" sz="2400" b="1">
                <a:solidFill>
                  <a:srgbClr val="000000"/>
                </a:solidFill>
                <a:sym typeface="Symbol" pitchFamily="18" charset="2"/>
              </a:rPr>
            </a:b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Conclusion: You are a baby.</a:t>
            </a:r>
          </a:p>
          <a:p>
            <a:pPr marL="533400" indent="-533400" fontAlgn="base">
              <a:lnSpc>
                <a:spcPct val="90000"/>
              </a:lnSpc>
              <a:spcBef>
                <a:spcPct val="40000"/>
              </a:spcBef>
              <a:spcAft>
                <a:spcPct val="40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B.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Hypothesis: You are a baby.</a:t>
            </a:r>
            <a:br>
              <a:rPr lang="pt-BR" sz="2400" b="1">
                <a:solidFill>
                  <a:srgbClr val="000000"/>
                </a:solidFill>
                <a:sym typeface="Symbol" pitchFamily="18" charset="2"/>
              </a:rPr>
            </a:b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Conclusion: You will cry.</a:t>
            </a:r>
          </a:p>
          <a:p>
            <a:pPr marL="533400" indent="-533400" fontAlgn="base">
              <a:lnSpc>
                <a:spcPct val="90000"/>
              </a:lnSpc>
              <a:spcBef>
                <a:spcPct val="40000"/>
              </a:spcBef>
              <a:spcAft>
                <a:spcPct val="40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C.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Hypothesis: Babies cry.</a:t>
            </a:r>
            <a:br>
              <a:rPr lang="pt-BR" sz="2400" b="1">
                <a:solidFill>
                  <a:srgbClr val="000000"/>
                </a:solidFill>
                <a:sym typeface="Symbol" pitchFamily="18" charset="2"/>
              </a:rPr>
            </a:b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Conclusion: You are a baby.</a:t>
            </a:r>
          </a:p>
          <a:p>
            <a:pPr marL="533400" indent="-533400" fontAlgn="base">
              <a:lnSpc>
                <a:spcPct val="90000"/>
              </a:lnSpc>
              <a:spcBef>
                <a:spcPct val="40000"/>
              </a:spcBef>
              <a:spcAft>
                <a:spcPct val="40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D.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none of the above</a:t>
            </a:r>
          </a:p>
        </p:txBody>
      </p:sp>
      <p:sp>
        <p:nvSpPr>
          <p:cNvPr id="113676" name="TPQuestion"/>
          <p:cNvSpPr>
            <a:spLocks noChangeArrowheads="1"/>
          </p:cNvSpPr>
          <p:nvPr/>
        </p:nvSpPr>
        <p:spPr bwMode="auto">
          <a:xfrm>
            <a:off x="533400" y="1504950"/>
            <a:ext cx="83058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E01B22"/>
                </a:solidFill>
                <a:cs typeface="Arial" charset="0"/>
              </a:rPr>
              <a:t>A.</a:t>
            </a:r>
            <a:r>
              <a:rPr lang="en-US" sz="2400" b="1">
                <a:solidFill>
                  <a:srgbClr val="00539D"/>
                </a:solidFill>
                <a:cs typeface="Arial" charset="0"/>
              </a:rPr>
              <a:t>  Which of the choices correctly identifies the hypothesis and conclusion of the given conditional?</a:t>
            </a:r>
            <a:br>
              <a:rPr lang="en-US" sz="2400" b="1">
                <a:solidFill>
                  <a:srgbClr val="00539D"/>
                </a:solidFill>
                <a:cs typeface="Arial" charset="0"/>
              </a:rPr>
            </a:br>
            <a:r>
              <a:rPr lang="en-US" sz="2400" b="1">
                <a:solidFill>
                  <a:srgbClr val="00539D"/>
                </a:solidFill>
                <a:cs typeface="Arial" charset="0"/>
              </a:rPr>
              <a:t/>
            </a:r>
            <a:br>
              <a:rPr lang="en-US" sz="2400" b="1">
                <a:solidFill>
                  <a:srgbClr val="00539D"/>
                </a:solidFill>
                <a:cs typeface="Arial" charset="0"/>
              </a:rPr>
            </a:br>
            <a:r>
              <a:rPr lang="en-US" sz="2400" b="1">
                <a:solidFill>
                  <a:srgbClr val="00539D"/>
                </a:solidFill>
                <a:cs typeface="Arial" charset="0"/>
              </a:rPr>
              <a:t>If you are a baby, then you will cry.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667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3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3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2" grpId="0" animBg="1"/>
      <p:bldP spid="113675" grpId="0" autoUpdateAnimBg="0"/>
      <p:bldP spid="113676" grpId="0" build="p" autoUpdateAnimBg="0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467600" y="3581400"/>
            <a:ext cx="12192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4336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1</a:t>
            </a:r>
          </a:p>
        </p:txBody>
      </p:sp>
      <p:sp>
        <p:nvSpPr>
          <p:cNvPr id="143365" name="Oval 5"/>
          <p:cNvSpPr>
            <a:spLocks noChangeArrowheads="1"/>
          </p:cNvSpPr>
          <p:nvPr/>
        </p:nvSpPr>
        <p:spPr bwMode="auto">
          <a:xfrm>
            <a:off x="876300" y="2843213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43366" name="Picture 6" descr="Check Prog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712788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67" name="Picture 7" descr="CheckPoint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70" name="c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2886075"/>
            <a:ext cx="6115050" cy="347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539D"/>
              </a:buClr>
            </a:pPr>
            <a:r>
              <a:rPr lang="pt-BR" sz="2000" b="1">
                <a:solidFill>
                  <a:srgbClr val="00539D"/>
                </a:solidFill>
                <a:sym typeface="Symbol" pitchFamily="18" charset="2"/>
              </a:rPr>
              <a:t>A.</a:t>
            </a:r>
            <a:r>
              <a:rPr lang="pt-BR" sz="2000" b="1">
                <a:solidFill>
                  <a:srgbClr val="000000"/>
                </a:solidFill>
                <a:sym typeface="Symbol" pitchFamily="18" charset="2"/>
              </a:rPr>
              <a:t>	Hypothesis: You want to find the distance between 2 points.</a:t>
            </a:r>
            <a:br>
              <a:rPr lang="pt-BR" sz="2000" b="1">
                <a:solidFill>
                  <a:srgbClr val="000000"/>
                </a:solidFill>
                <a:sym typeface="Symbol" pitchFamily="18" charset="2"/>
              </a:rPr>
            </a:br>
            <a:r>
              <a:rPr lang="pt-BR" sz="2000" b="1">
                <a:solidFill>
                  <a:srgbClr val="000000"/>
                </a:solidFill>
                <a:sym typeface="Symbol" pitchFamily="18" charset="2"/>
              </a:rPr>
              <a:t>Conclusion: You can use the Distance Formula.</a:t>
            </a:r>
          </a:p>
          <a:p>
            <a:pPr marL="533400" indent="-53340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539D"/>
              </a:buClr>
            </a:pPr>
            <a:r>
              <a:rPr lang="pt-BR" sz="2000" b="1">
                <a:solidFill>
                  <a:srgbClr val="00539D"/>
                </a:solidFill>
                <a:sym typeface="Symbol" pitchFamily="18" charset="2"/>
              </a:rPr>
              <a:t>B.</a:t>
            </a:r>
            <a:r>
              <a:rPr lang="pt-BR" sz="2000" b="1">
                <a:solidFill>
                  <a:srgbClr val="000000"/>
                </a:solidFill>
                <a:sym typeface="Symbol" pitchFamily="18" charset="2"/>
              </a:rPr>
              <a:t>	Hypothesis: You are taking geometry.</a:t>
            </a:r>
            <a:br>
              <a:rPr lang="pt-BR" sz="2000" b="1">
                <a:solidFill>
                  <a:srgbClr val="000000"/>
                </a:solidFill>
                <a:sym typeface="Symbol" pitchFamily="18" charset="2"/>
              </a:rPr>
            </a:br>
            <a:r>
              <a:rPr lang="pt-BR" sz="2000" b="1">
                <a:solidFill>
                  <a:srgbClr val="000000"/>
                </a:solidFill>
                <a:sym typeface="Symbol" pitchFamily="18" charset="2"/>
              </a:rPr>
              <a:t>Conclusion: You learned the Distance Formula.</a:t>
            </a:r>
          </a:p>
          <a:p>
            <a:pPr marL="533400" indent="-53340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539D"/>
              </a:buClr>
            </a:pPr>
            <a:r>
              <a:rPr lang="pt-BR" sz="2000" b="1">
                <a:solidFill>
                  <a:srgbClr val="00539D"/>
                </a:solidFill>
                <a:sym typeface="Symbol" pitchFamily="18" charset="2"/>
              </a:rPr>
              <a:t>C.</a:t>
            </a:r>
            <a:r>
              <a:rPr lang="pt-BR" sz="2000" b="1">
                <a:solidFill>
                  <a:srgbClr val="000000"/>
                </a:solidFill>
                <a:sym typeface="Symbol" pitchFamily="18" charset="2"/>
              </a:rPr>
              <a:t>	Hypothesis: You used the Distance Formula.</a:t>
            </a:r>
            <a:br>
              <a:rPr lang="pt-BR" sz="2000" b="1">
                <a:solidFill>
                  <a:srgbClr val="000000"/>
                </a:solidFill>
                <a:sym typeface="Symbol" pitchFamily="18" charset="2"/>
              </a:rPr>
            </a:br>
            <a:r>
              <a:rPr lang="pt-BR" sz="2000" b="1">
                <a:solidFill>
                  <a:srgbClr val="000000"/>
                </a:solidFill>
                <a:sym typeface="Symbol" pitchFamily="18" charset="2"/>
              </a:rPr>
              <a:t>Conclusion: You found the distance between 2 points.</a:t>
            </a:r>
          </a:p>
          <a:p>
            <a:pPr marL="533400" indent="-53340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539D"/>
              </a:buClr>
            </a:pPr>
            <a:r>
              <a:rPr lang="pt-BR" sz="2000" b="1">
                <a:solidFill>
                  <a:srgbClr val="00539D"/>
                </a:solidFill>
                <a:sym typeface="Symbol" pitchFamily="18" charset="2"/>
              </a:rPr>
              <a:t>D.</a:t>
            </a:r>
            <a:r>
              <a:rPr lang="pt-BR" sz="2000" b="1">
                <a:solidFill>
                  <a:srgbClr val="000000"/>
                </a:solidFill>
                <a:sym typeface="Symbol" pitchFamily="18" charset="2"/>
              </a:rPr>
              <a:t>	none of the above</a:t>
            </a:r>
          </a:p>
        </p:txBody>
      </p:sp>
      <p:sp>
        <p:nvSpPr>
          <p:cNvPr id="143371" name="TPQuestion"/>
          <p:cNvSpPr>
            <a:spLocks noChangeArrowheads="1"/>
          </p:cNvSpPr>
          <p:nvPr/>
        </p:nvSpPr>
        <p:spPr bwMode="auto">
          <a:xfrm>
            <a:off x="533400" y="1323975"/>
            <a:ext cx="83058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E01B22"/>
                </a:solidFill>
                <a:cs typeface="Arial" charset="0"/>
              </a:rPr>
              <a:t>B.</a:t>
            </a:r>
            <a:r>
              <a:rPr lang="en-US" sz="2000" b="1">
                <a:solidFill>
                  <a:srgbClr val="00539D"/>
                </a:solidFill>
                <a:cs typeface="Arial" charset="0"/>
              </a:rPr>
              <a:t>  Which of the choices correctly identifies the hypothesis and conclusion of the given conditional?</a:t>
            </a:r>
            <a:br>
              <a:rPr lang="en-US" sz="2000" b="1">
                <a:solidFill>
                  <a:srgbClr val="00539D"/>
                </a:solidFill>
                <a:cs typeface="Arial" charset="0"/>
              </a:rPr>
            </a:br>
            <a:r>
              <a:rPr lang="en-US" sz="2000" b="1">
                <a:solidFill>
                  <a:srgbClr val="00539D"/>
                </a:solidFill>
                <a:cs typeface="Arial" charset="0"/>
              </a:rPr>
              <a:t/>
            </a:r>
            <a:br>
              <a:rPr lang="en-US" sz="2000" b="1">
                <a:solidFill>
                  <a:srgbClr val="00539D"/>
                </a:solidFill>
                <a:cs typeface="Arial" charset="0"/>
              </a:rPr>
            </a:br>
            <a:r>
              <a:rPr lang="en-US" sz="2000" b="1">
                <a:solidFill>
                  <a:srgbClr val="00539D"/>
                </a:solidFill>
                <a:cs typeface="Arial" charset="0"/>
              </a:rPr>
              <a:t>To find the distance between two points, you can use the Distance Formula.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476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3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5" grpId="0" animBg="1"/>
      <p:bldP spid="143370" grpId="0" autoUpdateAnimBg="0"/>
      <p:bldP spid="143371" grpId="0" build="p" autoUpdateAnimBg="0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EC1D24"/>
                </a:solidFill>
              </a:rPr>
              <a:t>Write a Conditional in If-Then Form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876300" y="1503363"/>
            <a:ext cx="80010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E01B22"/>
                </a:solidFill>
                <a:ea typeface="Times New Roman" pitchFamily="18" charset="0"/>
                <a:cs typeface="Arial" charset="0"/>
              </a:rPr>
              <a:t>A.  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Identify the hypothesis and conclusion of the following statement. Then write the statement in the if-then form.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33400" y="2819400"/>
            <a:ext cx="80772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00539D"/>
                </a:solidFill>
              </a:rPr>
              <a:t>Measured distance is positive.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533400" y="4114800"/>
            <a:ext cx="82296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712913" indent="-1368425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400" b="1">
                <a:solidFill>
                  <a:srgbClr val="00539D"/>
                </a:solidFill>
              </a:rPr>
              <a:t>Answer:	</a:t>
            </a:r>
            <a:r>
              <a:rPr lang="en-US" sz="2400">
                <a:solidFill>
                  <a:srgbClr val="E01B22"/>
                </a:solidFill>
              </a:rPr>
              <a:t>Hypothesis: A distance is measured.</a:t>
            </a:r>
            <a:br>
              <a:rPr lang="en-US" sz="2400">
                <a:solidFill>
                  <a:srgbClr val="E01B22"/>
                </a:solidFill>
              </a:rPr>
            </a:br>
            <a:r>
              <a:rPr lang="en-US" sz="2400">
                <a:solidFill>
                  <a:srgbClr val="E01B22"/>
                </a:solidFill>
              </a:rPr>
              <a:t>Conclusion: It is positive.</a:t>
            </a:r>
            <a:br>
              <a:rPr lang="en-US" sz="2400">
                <a:solidFill>
                  <a:srgbClr val="E01B22"/>
                </a:solidFill>
              </a:rPr>
            </a:br>
            <a:r>
              <a:rPr lang="en-US" sz="2400">
                <a:solidFill>
                  <a:srgbClr val="E01B22"/>
                </a:solidFill>
              </a:rPr>
              <a:t>If a distance is measured, then it is positive.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504597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build="p" autoUpdateAnimBg="0" advAuto="0"/>
      <p:bldP spid="6150" grpId="0" build="p" autoUpdateAnimBg="0" advAuto="0"/>
      <p:bldP spid="6151" grpId="0" build="p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7"/>
  <p:tag name="SLIDEGUID" val="4FD60BC90BEC42CF8EEB71B47D4155D4"/>
  <p:tag name="VALUES" val="Correct¤Incorrect¤Incorrect¤Incorrect"/>
  <p:tag name="TOTALRESPONSES" val="5"/>
  <p:tag name="SLICED" val="False"/>
  <p:tag name="RESPONSES" val="NA,1,5,1;1;1;3;2;"/>
  <p:tag name="CHARTSTRINGSTD" val="3 1 1 0"/>
  <p:tag name="CHARTSTRINGREV" val="0 1 1 3"/>
  <p:tag name="CHARTSTRINGSTDPER" val="0.6 0.2 0.2 0"/>
  <p:tag name="CHARTSTRINGREVPER" val="0 0.2 0.2 0.6"/>
  <p:tag name="QUESTIONALIAS" val="Example 1"/>
  <p:tag name="ANSWERSALIAS" val="A¤B¤C¤D"/>
  <p:tag name="RESPONSESGATHERED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32"/>
  <p:tag name="BULLETTYPE" val="ppBulletAlphaUCPeriod"/>
  <p:tag name="ANSWERTEXT" val="A&#10;B&#10;C&#10;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7"/>
  <p:tag name="SLIDEGUID" val="763036F1F41841B5A1B0F85EC6EBD574"/>
  <p:tag name="VALUES" val="Incorrect¤Correct¤Incorrect¤Incorrect"/>
  <p:tag name="TOTALRESPONSES" val="5"/>
  <p:tag name="SLICED" val="False"/>
  <p:tag name="RESPONSES" val="NA,1,5,4;3;4;3;1;"/>
  <p:tag name="CHARTSTRINGSTD" val="1 0 2 2"/>
  <p:tag name="CHARTSTRINGREV" val="2 2 0 1"/>
  <p:tag name="CHARTSTRINGSTDPER" val="0.2 0 0.4 0.4"/>
  <p:tag name="CHARTSTRINGREVPER" val="0.4 0.4 0 0.2"/>
  <p:tag name="QUESTIONALIAS" val="Example 2"/>
  <p:tag name="ANSWERSALIAS" val="A¤B¤C¤D"/>
  <p:tag name="RESPONSESGATHERED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32"/>
  <p:tag name="BULLETTYPE" val="ppBulletAlphaUCPeriod"/>
  <p:tag name="ANSWERTEXT" val="A&#10;B&#10;C&#10;D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8"/>
  <p:tag name="SLIDEGUID" val="CB915058A5A8472C93106328B582A792"/>
  <p:tag name="VALUES" val="Incorrect¤Incorrect¤Correct¤Incorrect"/>
  <p:tag name="TOTALRESPONSES" val="5"/>
  <p:tag name="SLICED" val="False"/>
  <p:tag name="RESPONSES" val="NA,1,5,1;3;1;4;1;"/>
  <p:tag name="CHARTSTRINGSTD" val="3 0 1 1"/>
  <p:tag name="CHARTSTRINGREV" val="1 1 0 3"/>
  <p:tag name="CHARTSTRINGSTDPER" val="0.6 0 0.2 0.2"/>
  <p:tag name="CHARTSTRINGREVPER" val="0.2 0.2 0 0.6"/>
  <p:tag name="QUESTIONALIAS" val="Example 2"/>
  <p:tag name="ANSWERSALIAS" val="A¤B¤C¤D"/>
  <p:tag name="RESPONSESGATHERED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32"/>
  <p:tag name="BULLETTYPE" val="ppBulletAlphaUCPeriod"/>
  <p:tag name="ANSWERTEXT" val="A&#10;B&#10;C&#10;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7"/>
  <p:tag name="SLIDEGUID" val="A374C315D0D94FC1A78229D8376ED540"/>
  <p:tag name="VALUES" val="Correct¤Incorrect"/>
  <p:tag name="TOTALRESPONSES" val="5"/>
  <p:tag name="SLICED" val="False"/>
  <p:tag name="RESPONSES" val="NA,1,5,2;2;2;1;2;"/>
  <p:tag name="CHARTSTRINGSTD" val="1 4"/>
  <p:tag name="CHARTSTRINGREV" val="4 1"/>
  <p:tag name="CHARTSTRINGSTDPER" val="0.2 0.8"/>
  <p:tag name="CHARTSTRINGREVPER" val="0.8 0.2"/>
  <p:tag name="QUESTIONALIAS" val="Example 3"/>
  <p:tag name="ANSWERSALIAS" val="A¤B"/>
  <p:tag name="RESPONSESGATHERED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4"/>
  <p:tag name="FONTSIZE" val="32"/>
  <p:tag name="BULLETTYPE" val="ppBulletAlphaUCPeriod"/>
  <p:tag name="ANSWERTEXT" val="A&#10;B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8"/>
  <p:tag name="SLIDEGUID" val="E31DA235EA4547CF99F88291EFEBAC35"/>
  <p:tag name="TOTALRESPONSES" val="5"/>
  <p:tag name="SLICED" val="False"/>
  <p:tag name="RESPONSES" val="NA,1,5,2;2;2;2;2;"/>
  <p:tag name="CHARTSTRINGSTD" val="0 5"/>
  <p:tag name="CHARTSTRINGREV" val="5 0"/>
  <p:tag name="CHARTSTRINGSTDPER" val="0 1"/>
  <p:tag name="CHARTSTRINGREVPER" val="1 0"/>
  <p:tag name="VALUES" val="Incorrect¤Correct"/>
  <p:tag name="QUESTIONALIAS" val="Example 3"/>
  <p:tag name="ANSWERSALIAS" val="A¤B"/>
  <p:tag name="RESPONSESGATHERED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4"/>
  <p:tag name="FONTSIZE" val="32"/>
  <p:tag name="BULLETTYPE" val="ppBulletAlphaUCPeriod"/>
  <p:tag name="ANSWERTEXT" val="A&#10;B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9"/>
  <p:tag name="SLIDEGUID" val="E32924EF573F433483D1C6A53794A994"/>
  <p:tag name="VALUES" val="Correct¤Incorrect"/>
  <p:tag name="TOTALRESPONSES" val="5"/>
  <p:tag name="SLICED" val="False"/>
  <p:tag name="RESPONSES" val="NA,1,5,1;1;1;2;1;"/>
  <p:tag name="CHARTSTRINGSTD" val="4 1"/>
  <p:tag name="CHARTSTRINGREV" val="1 4"/>
  <p:tag name="CHARTSTRINGSTDPER" val="0.8 0.2"/>
  <p:tag name="CHARTSTRINGREVPER" val="0.2 0.8"/>
  <p:tag name="QUESTIONALIAS" val="Example 3"/>
  <p:tag name="ANSWERSALIAS" val="A¤B"/>
  <p:tag name="RESPONSESGATHERED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4"/>
  <p:tag name="FONTSIZE" val="32"/>
  <p:tag name="BULLETTYPE" val="ppBulletAlphaUCPeriod"/>
  <p:tag name="ANSWERTEXT" val="A&#10;B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7"/>
  <p:tag name="SLIDEGUID" val="05E72300D2AA48239E797BC23141D212"/>
  <p:tag name="TOTALRESPONSES" val="5"/>
  <p:tag name="SLICED" val="False"/>
  <p:tag name="RESPONSES" val="NA,1,5,1;2;4;1;1;"/>
  <p:tag name="CHARTSTRINGSTD" val="3 1 0 1"/>
  <p:tag name="CHARTSTRINGREV" val="1 0 1 3"/>
  <p:tag name="CHARTSTRINGSTDPER" val="0.6 0.2 0 0.2"/>
  <p:tag name="CHARTSTRINGREVPER" val="0.2 0 0.2 0.6"/>
  <p:tag name="VALUES" val="Correct¤Incorrect¤Incorrect¤Incorrect"/>
  <p:tag name="QUESTIONALIAS" val="Example 4"/>
  <p:tag name="ANSWERSALIAS" val="A¤B¤C¤D"/>
  <p:tag name="RESPONSESGATHERED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32"/>
  <p:tag name="BULLETTYPE" val="ppBulletAlphaUCPeriod"/>
  <p:tag name="ANSWERTEXT" val="A&#10;B&#10;C&#10;D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6"/>
  <p:tag name="SLIDEGUID" val="10402C18D5024B34B2D5723FE403CB47"/>
  <p:tag name="VALUES" val="Incorrect¤Correct¤Incorrect¤Incorrect"/>
  <p:tag name="TOTALRESPONSES" val="5"/>
  <p:tag name="SLICED" val="False"/>
  <p:tag name="RESPONSES" val="NA,1,5,3;3;3;3;4;"/>
  <p:tag name="CHARTSTRINGSTD" val="0 0 4 1"/>
  <p:tag name="CHARTSTRINGREV" val="1 4 0 0"/>
  <p:tag name="CHARTSTRINGSTDPER" val="0 0 0.8 0.2"/>
  <p:tag name="CHARTSTRINGREVPER" val="0.2 0.8 0 0"/>
  <p:tag name="QUESTIONALIAS" val="Example 1"/>
  <p:tag name="ANSWERSALIAS" val="A¤B¤C¤D"/>
  <p:tag name="RESPONSESGATHERED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32"/>
  <p:tag name="BULLETTYPE" val="ppBulletAlphaUCPeriod"/>
  <p:tag name="ANSWERTEXT" val="A&#10;B&#10;C&#10;D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heme/theme1.xml><?xml version="1.0" encoding="utf-8"?>
<a:theme xmlns:a="http://schemas.openxmlformats.org/drawingml/2006/main" name="3_Default Design">
  <a:themeElements>
    <a:clrScheme name="3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E01B18"/>
      </a:hlink>
      <a:folHlink>
        <a:srgbClr val="E01B22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Default Design">
  <a:themeElements>
    <a:clrScheme name="5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Default Design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Default Design">
  <a:themeElements>
    <a:clrScheme name="7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Default Design">
  <a:themeElements>
    <a:clrScheme name="8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1_Default Design">
  <a:themeElements>
    <a:clrScheme name="1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8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E01B18"/>
    </a:hlink>
    <a:folHlink>
      <a:srgbClr val="E01B22"/>
    </a:folHlink>
  </a:clrScheme>
</a:themeOverride>
</file>

<file path=ppt/theme/themeOverride2.xml><?xml version="1.0" encoding="utf-8"?>
<a:themeOverride xmlns:a="http://schemas.openxmlformats.org/drawingml/2006/main">
  <a:clrScheme name="8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E01B18"/>
    </a:hlink>
    <a:folHlink>
      <a:srgbClr val="E01B22"/>
    </a:folHlink>
  </a:clrScheme>
</a:themeOverride>
</file>

<file path=ppt/theme/themeOverride3.xml><?xml version="1.0" encoding="utf-8"?>
<a:themeOverride xmlns:a="http://schemas.openxmlformats.org/drawingml/2006/main">
  <a:clrScheme name="8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E01B18"/>
    </a:hlink>
    <a:folHlink>
      <a:srgbClr val="E01B2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763</Words>
  <Application>Microsoft Office PowerPoint</Application>
  <PresentationFormat>On-screen Show (4:3)</PresentationFormat>
  <Paragraphs>160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3_Default Design</vt:lpstr>
      <vt:lpstr>4_Default Design</vt:lpstr>
      <vt:lpstr>2_Default Design</vt:lpstr>
      <vt:lpstr>5_Default Design</vt:lpstr>
      <vt:lpstr>6_Default Design</vt:lpstr>
      <vt:lpstr>7_Default Design</vt:lpstr>
      <vt:lpstr>8_Default Design</vt:lpstr>
      <vt:lpstr>11_Default Design</vt:lpstr>
      <vt:lpstr>Splash Screen</vt:lpstr>
      <vt:lpstr>Then/Now</vt:lpstr>
      <vt:lpstr>Vocabulary</vt:lpstr>
      <vt:lpstr>Concept</vt:lpstr>
      <vt:lpstr>Example 1</vt:lpstr>
      <vt:lpstr>Example 1</vt:lpstr>
      <vt:lpstr>Example 1</vt:lpstr>
      <vt:lpstr>Example 1</vt:lpstr>
      <vt:lpstr>Example 2</vt:lpstr>
      <vt:lpstr>Example 2</vt:lpstr>
      <vt:lpstr>Example 2</vt:lpstr>
      <vt:lpstr>Example 2</vt:lpstr>
      <vt:lpstr>Example 3</vt:lpstr>
      <vt:lpstr>Example 3</vt:lpstr>
      <vt:lpstr>Example 3</vt:lpstr>
      <vt:lpstr>Example 3</vt:lpstr>
      <vt:lpstr>Example 3</vt:lpstr>
      <vt:lpstr>Example 3</vt:lpstr>
      <vt:lpstr>Concept</vt:lpstr>
      <vt:lpstr>Concept</vt:lpstr>
      <vt:lpstr>Example 4</vt:lpstr>
      <vt:lpstr>Example 4</vt:lpstr>
      <vt:lpstr>Example 4</vt:lpstr>
      <vt:lpstr>Example 4</vt:lpstr>
      <vt:lpstr>Example 4</vt:lpstr>
      <vt:lpstr>End of the Lesson</vt:lpstr>
    </vt:vector>
  </TitlesOfParts>
  <Company>SCSD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Splash Screen</dc:title>
  <dc:creator>gcasper</dc:creator>
  <cp:lastModifiedBy>gcasper</cp:lastModifiedBy>
  <cp:revision>1</cp:revision>
  <dcterms:created xsi:type="dcterms:W3CDTF">2012-10-24T15:01:06Z</dcterms:created>
  <dcterms:modified xsi:type="dcterms:W3CDTF">2012-10-24T15:03:53Z</dcterms:modified>
</cp:coreProperties>
</file>