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sldIdLst>
    <p:sldId id="257" r:id="rId8"/>
    <p:sldId id="265" r:id="rId9"/>
    <p:sldId id="266" r:id="rId10"/>
    <p:sldId id="267" r:id="rId11"/>
    <p:sldId id="268" r:id="rId12"/>
    <p:sldId id="269" r:id="rId13"/>
    <p:sldId id="270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0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81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62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170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13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34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6535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566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149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3343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6288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2385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141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6061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0885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5760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8364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128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82014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530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542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8707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2856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8930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7167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49095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6730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727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393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989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47085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466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075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06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948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40725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54447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20536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598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5700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458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078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65656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628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020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5670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9008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78402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84462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49630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248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509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6741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6464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67535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66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573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395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4332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86304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647870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98000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4323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48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049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8539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705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9506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233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43430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4322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345861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185534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67743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584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18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1752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5653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glencoe.mcgraw-hill.com/sites/0078884845/" TargetMode="Externa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hyperlink" Target="10Math_GEOM_CR03.ppt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image" Target="../media/image8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9.png"/><Relationship Id="rId18" Type="http://schemas.openxmlformats.org/officeDocument/2006/relationships/image" Target="../media/image10.png"/><Relationship Id="rId26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2.pn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4.png"/><Relationship Id="rId25" Type="http://schemas.openxmlformats.org/officeDocument/2006/relationships/hyperlink" Target="10Math_GEOM_CR03.ppt" TargetMode="External"/><Relationship Id="rId2" Type="http://schemas.openxmlformats.org/officeDocument/2006/relationships/slideLayout" Target="../slideLayouts/slideLayout13.xml"/><Relationship Id="rId16" Type="http://schemas.openxmlformats.org/officeDocument/2006/relationships/hyperlink" Target="http://glencoe.mcgraw-hill.com/sites/0078884845/" TargetMode="External"/><Relationship Id="rId20" Type="http://schemas.openxmlformats.org/officeDocument/2006/relationships/slide" Target="../slides/slide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Relationship Id="rId22" Type="http://schemas.openxmlformats.org/officeDocument/2006/relationships/image" Target="../media/image1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27.xml"/><Relationship Id="rId15" Type="http://schemas.openxmlformats.org/officeDocument/2006/relationships/hyperlink" Target="http://glencoe.mcgraw-hill.com/sites/0078884845/" TargetMode="External"/><Relationship Id="rId23" Type="http://schemas.openxmlformats.org/officeDocument/2006/relationships/hyperlink" Target="10Math_GEOM_CR03.ppt" TargetMode="External"/><Relationship Id="rId10" Type="http://schemas.openxmlformats.org/officeDocument/2006/relationships/slideLayout" Target="../slideLayouts/slideLayout32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Relationship Id="rId22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10.png"/><Relationship Id="rId25" Type="http://schemas.openxmlformats.org/officeDocument/2006/relationships/image" Target="../media/image14.pn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38.xml"/><Relationship Id="rId15" Type="http://schemas.openxmlformats.org/officeDocument/2006/relationships/hyperlink" Target="http://glencoe.mcgraw-hill.com/sites/0078884845/" TargetMode="External"/><Relationship Id="rId23" Type="http://schemas.openxmlformats.org/officeDocument/2006/relationships/hyperlink" Target="10Math_GEOM_CR03.ppt" TargetMode="External"/><Relationship Id="rId10" Type="http://schemas.openxmlformats.org/officeDocument/2006/relationships/slideLayout" Target="../slideLayouts/slideLayout43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Relationship Id="rId22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47.xml"/><Relationship Id="rId21" Type="http://schemas.openxmlformats.org/officeDocument/2006/relationships/image" Target="../media/image15.png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7" Type="http://schemas.openxmlformats.org/officeDocument/2006/relationships/image" Target="../media/image10.png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4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hyperlink" Target="10Math_GEOM_CR03.ppt" TargetMode="External"/><Relationship Id="rId5" Type="http://schemas.openxmlformats.org/officeDocument/2006/relationships/slideLayout" Target="../slideLayouts/slideLayout49.xml"/><Relationship Id="rId15" Type="http://schemas.openxmlformats.org/officeDocument/2006/relationships/hyperlink" Target="http://glencoe.mcgraw-hill.com/sites/0078884845/" TargetMode="External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54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Relationship Id="rId22" Type="http://schemas.openxmlformats.org/officeDocument/2006/relationships/image" Target="../media/image7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58.xml"/><Relationship Id="rId21" Type="http://schemas.openxmlformats.org/officeDocument/2006/relationships/image" Target="../media/image16.png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17" Type="http://schemas.openxmlformats.org/officeDocument/2006/relationships/image" Target="../media/image10.png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4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openxmlformats.org/officeDocument/2006/relationships/hyperlink" Target="10Math_GEOM_CR03.ppt" TargetMode="External"/><Relationship Id="rId5" Type="http://schemas.openxmlformats.org/officeDocument/2006/relationships/slideLayout" Target="../slideLayouts/slideLayout60.xml"/><Relationship Id="rId15" Type="http://schemas.openxmlformats.org/officeDocument/2006/relationships/hyperlink" Target="http://glencoe.mcgraw-hill.com/sites/0078884845/" TargetMode="External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65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Relationship Id="rId22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7.jpeg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69.xml"/><Relationship Id="rId21" Type="http://schemas.openxmlformats.org/officeDocument/2006/relationships/image" Target="../media/image18.png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17" Type="http://schemas.openxmlformats.org/officeDocument/2006/relationships/hyperlink" Target="http://glencoe.mcgraw-hill.com/sites/0078884845/" TargetMode="External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2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24" Type="http://schemas.openxmlformats.org/officeDocument/2006/relationships/hyperlink" Target="10Math_GEOM_CR03.ppt" TargetMode="Externa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1.png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76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" Target="../slides/slide1.xml"/><Relationship Id="rId22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12" name="Picture 24" descr="09_Geom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6" name="BORDER_2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67" b="2942"/>
          <a:stretch>
            <a:fillRect/>
          </a:stretch>
        </p:blipFill>
        <p:spPr bwMode="hidden">
          <a:xfrm>
            <a:off x="1752600" y="6067425"/>
            <a:ext cx="7391400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37897" name="EXIT" descr="09_PAlg-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288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GLOBE" descr="09_PAlg-Online">
            <a:hlinkClick r:id="rId16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0" name="Picture 12" descr="Lesson Menu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685800"/>
            <a:ext cx="3683000" cy="110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7" name="CR" descr="09_PAlg-Ch Resources">
            <a:hlinkClick r:id="rId19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5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13" name="Picture 25" descr="LNHeader3-1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14" name="Picture 26" descr="09_GEOM LTHeader 03-01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674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05" name="Picture 21" descr="5Min Check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657225"/>
            <a:ext cx="6792912" cy="62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08" name="Picture 24" descr="09_Geom Int_01A"/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2" name="BORDER_2" descr="09_Pre-Algbra Nav_Ba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4" name="GLOBE" descr="09_PAlg-Online">
            <a:hlinkClick r:id="rId16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41997" name="Picture 13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8" name="Picture 14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00" name="Picture 16" descr="09_PAlg-Home">
            <a:hlinkClick r:id="rId20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9" name="Picture 5" descr="CheckPointICON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76288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003" name="Text Box 19"/>
          <p:cNvSpPr txBox="1">
            <a:spLocks noChangeArrowheads="1"/>
          </p:cNvSpPr>
          <p:nvPr userDrawn="1"/>
        </p:nvSpPr>
        <p:spPr bwMode="auto">
          <a:xfrm>
            <a:off x="3886200" y="800100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18984C"/>
                </a:solidFill>
              </a:rPr>
              <a:t>Over Chapter 2</a:t>
            </a:r>
          </a:p>
        </p:txBody>
      </p:sp>
      <p:pic>
        <p:nvPicPr>
          <p:cNvPr id="42009" name="Picture 25" descr="LNHeader3-1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10" name="Picture 26" descr="09_GEOM LTHeader 03-01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11" name="CR" descr="09_PAlg-Ch Resources">
            <a:hlinkClick r:id="rId25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29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91" name="Picture 23" descr="09_Geom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3" name="BORDER_2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4" name="GLOBE" descr="09_PAlg-Online">
            <a:hlinkClick r:id="rId15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32781" name="Picture 13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2" name="Picture 14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6" name="Picture 18" descr="09_PAlg-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92" name="Picture 24" descr="LNHeader3-1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93" name="Picture 25" descr="09_GEOM LTHeader 03-01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94" name="CR" descr="09_PAlg-Ch Resources">
            <a:hlinkClick r:id="rId23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31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46" name="Picture 14" descr="09_Geom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5" name="BORDER_2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6" name="GLOBE" descr="09_PAlg-Online">
            <a:hlinkClick r:id="rId15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69639" name="Picture 7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0" name="Picture 8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1" name="Picture 9" descr="09_PAlg-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7" name="Picture 15" descr="LNHeader3-1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8" name="Picture 16" descr="09_GEOM LTHeader 03-01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51" name="CR" descr="09_PAlg-Ch Resources">
            <a:hlinkClick r:id="rId23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53" name="Picture 21" descr="Example_1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738938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396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70" name="Picture 14" descr="09_Geom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59" name="BORDER_2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0" name="GLOBE" descr="09_PAlg-Online">
            <a:hlinkClick r:id="rId15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70663" name="Picture 7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4" name="Picture 8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5" name="Picture 9" descr="09_PAlg-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7" name="Picture 11" descr="Example_2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738938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1" name="Picture 15" descr="LNHeader3-1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2" name="Picture 16" descr="09_GEOM LTHeader 03-01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3" name="CR" descr="09_PAlg-Ch Resources">
            <a:hlinkClick r:id="rId24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513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4" name="Picture 14" descr="09_Geom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3" name="BORDER_2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4" name="GLOBE" descr="09_PAlg-Online">
            <a:hlinkClick r:id="rId15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71687" name="Picture 7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8" name="Picture 8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9" name="Picture 9" descr="09_PAlg-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1" name="Picture 11" descr="Example_3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738938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5" name="Picture 15" descr="LNHeader3-1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6" name="Picture 16" descr="09_GEOM LTHeader 03-01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7" name="CR" descr="09_PAlg-Ch Resources">
            <a:hlinkClick r:id="rId24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10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48" name="Picture 24" descr="09_Geom EndO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47" name="Picture 23" descr="09_Geom Int_01A">
            <a:hlinkClick r:id="rId14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27" name="BORDER_2" descr="09_Pre-Algbra Nav_Bar">
            <a:hlinkClick r:id="rId14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28" name="GLOBE" descr="09_PAlg-Online">
            <a:hlinkClick r:id="rId17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431" name="Picture 7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3" name="Picture 9" descr="09_PAlg-Home">
            <a:hlinkClick r:id="rId14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8" name="Picture 14" descr="09_PAlg-ForwardDEAD">
            <a:hlinkClick r:id="" action="ppaction://noaction" highlightClick="1" endSnd="1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42" name="Picture 18" descr="LNHeader3-1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43" name="Picture 19" descr="09_GEOM LTHeader 03-01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44" name="CR" descr="09_PAlg-Ch Resources">
            <a:hlinkClick r:id="rId24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158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29.jpe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3.jpeg"/><Relationship Id="rId5" Type="http://schemas.openxmlformats.org/officeDocument/2006/relationships/image" Target="../media/image28.png"/><Relationship Id="rId4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29.jpe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3.jpeg"/><Relationship Id="rId5" Type="http://schemas.openxmlformats.org/officeDocument/2006/relationships/image" Target="../media/image28.png"/><Relationship Id="rId4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29.jpe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3.jpeg"/><Relationship Id="rId5" Type="http://schemas.openxmlformats.org/officeDocument/2006/relationships/image" Target="../media/image28.png"/><Relationship Id="rId4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29.jpe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13.jpeg"/><Relationship Id="rId5" Type="http://schemas.openxmlformats.org/officeDocument/2006/relationships/image" Target="../media/image28.png"/><Relationship Id="rId4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Relationship Id="rId4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image" Target="../media/image31.jpe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13.jpeg"/><Relationship Id="rId5" Type="http://schemas.openxmlformats.org/officeDocument/2006/relationships/image" Target="../media/image28.png"/><Relationship Id="rId4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image" Target="../media/image31.jpe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13.jpeg"/><Relationship Id="rId5" Type="http://schemas.openxmlformats.org/officeDocument/2006/relationships/image" Target="../media/image28.png"/><Relationship Id="rId4" Type="http://schemas.openxmlformats.org/officeDocument/2006/relationships/slideLayout" Target="../slideLayouts/slideLayout5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image" Target="../media/image31.jpe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13.jpeg"/><Relationship Id="rId5" Type="http://schemas.openxmlformats.org/officeDocument/2006/relationships/image" Target="../media/image28.png"/><Relationship Id="rId4" Type="http://schemas.openxmlformats.org/officeDocument/2006/relationships/slideLayout" Target="../slideLayouts/slideLayout5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8.xml"/><Relationship Id="rId1" Type="http://schemas.openxmlformats.org/officeDocument/2006/relationships/tags" Target="../tags/tag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13" name="Picture 49" descr="09_GEOM NA Splash Fla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902" name="Picture 38" descr="09_GEOM Splash ARM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64444" r="63020" b="18889"/>
          <a:stretch>
            <a:fillRect/>
          </a:stretch>
        </p:blipFill>
        <p:spPr bwMode="ltGray">
          <a:xfrm>
            <a:off x="4076700" y="4419600"/>
            <a:ext cx="16287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Splash Screen</a:t>
            </a:r>
          </a:p>
        </p:txBody>
      </p:sp>
      <p:pic>
        <p:nvPicPr>
          <p:cNvPr id="36907" name="Picture 43" descr="LNHeader3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4648200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908" name="Picture 44" descr="09_GEOM LTHeader 03-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4884738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575897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</a:t>
            </a:r>
          </a:p>
        </p:txBody>
      </p:sp>
      <p:sp>
        <p:nvSpPr>
          <p:cNvPr id="143363" name="Text Box 3"/>
          <p:cNvSpPr txBox="1">
            <a:spLocks noChangeArrowheads="1"/>
          </p:cNvSpPr>
          <p:nvPr/>
        </p:nvSpPr>
        <p:spPr bwMode="auto">
          <a:xfrm>
            <a:off x="2628900" y="771525"/>
            <a:ext cx="59817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CD0000"/>
                </a:solidFill>
              </a:rPr>
              <a:t>Classify Angle Pair Relationships</a:t>
            </a:r>
            <a:endParaRPr lang="en-US" sz="2000">
              <a:solidFill>
                <a:srgbClr val="00000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000" b="1">
              <a:solidFill>
                <a:srgbClr val="EC1D24"/>
              </a:solidFill>
            </a:endParaRPr>
          </a:p>
        </p:txBody>
      </p:sp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876300" y="1543050"/>
            <a:ext cx="7705725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E01B22"/>
                </a:solidFill>
              </a:rPr>
              <a:t>B.</a:t>
            </a:r>
            <a:r>
              <a:rPr lang="en-US" sz="2400" b="1">
                <a:solidFill>
                  <a:srgbClr val="00539D"/>
                </a:solidFill>
              </a:rPr>
              <a:t> Classify the relationship between </a:t>
            </a:r>
            <a:r>
              <a:rPr lang="en-US" sz="2400" b="1">
                <a:solidFill>
                  <a:srgbClr val="00539D"/>
                </a:solidFill>
                <a:cs typeface="Arial" charset="0"/>
                <a:sym typeface="Symbol" pitchFamily="18" charset="2"/>
              </a:rPr>
              <a:t></a:t>
            </a:r>
            <a:r>
              <a:rPr lang="en-US" sz="2400" b="1">
                <a:solidFill>
                  <a:srgbClr val="00539D"/>
                </a:solidFill>
              </a:rPr>
              <a:t>1 and </a:t>
            </a:r>
            <a:r>
              <a:rPr lang="en-US" sz="2400" b="1">
                <a:solidFill>
                  <a:srgbClr val="00539D"/>
                </a:solidFill>
                <a:cs typeface="Arial" charset="0"/>
                <a:sym typeface="Symbol" pitchFamily="18" charset="2"/>
              </a:rPr>
              <a:t></a:t>
            </a:r>
            <a:r>
              <a:rPr lang="en-US" sz="2400" b="1">
                <a:solidFill>
                  <a:srgbClr val="00539D"/>
                </a:solidFill>
              </a:rPr>
              <a:t>7 as </a:t>
            </a:r>
            <a:r>
              <a:rPr lang="en-US" sz="2400" b="1" i="1">
                <a:solidFill>
                  <a:srgbClr val="00539D"/>
                </a:solidFill>
              </a:rPr>
              <a:t>alternate interior, alternate exterior, corresponding,</a:t>
            </a:r>
            <a:r>
              <a:rPr lang="en-US" sz="2400" b="1">
                <a:solidFill>
                  <a:srgbClr val="00539D"/>
                </a:solidFill>
              </a:rPr>
              <a:t> or </a:t>
            </a:r>
            <a:r>
              <a:rPr lang="en-US" sz="2400" b="1" i="1">
                <a:solidFill>
                  <a:srgbClr val="00539D"/>
                </a:solidFill>
              </a:rPr>
              <a:t>consecutive interior</a:t>
            </a:r>
            <a:r>
              <a:rPr lang="en-US" sz="2400" b="1">
                <a:solidFill>
                  <a:srgbClr val="00539D"/>
                </a:solidFill>
              </a:rPr>
              <a:t> angles.</a:t>
            </a:r>
          </a:p>
        </p:txBody>
      </p:sp>
      <p:pic>
        <p:nvPicPr>
          <p:cNvPr id="143365" name="Picture 5" descr="03-01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743200"/>
            <a:ext cx="31337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66" name="Rectangle 6"/>
          <p:cNvSpPr>
            <a:spLocks noChangeArrowheads="1"/>
          </p:cNvSpPr>
          <p:nvPr/>
        </p:nvSpPr>
        <p:spPr bwMode="auto">
          <a:xfrm>
            <a:off x="533400" y="5181600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714500" indent="-1370013" fontAlgn="base">
              <a:spcBef>
                <a:spcPct val="20000"/>
              </a:spcBef>
              <a:spcAft>
                <a:spcPct val="60000"/>
              </a:spcAft>
              <a:buClr>
                <a:srgbClr val="FFFFFF"/>
              </a:buClr>
            </a:pPr>
            <a:r>
              <a:rPr lang="en-US" sz="2400" b="1">
                <a:solidFill>
                  <a:srgbClr val="00539D"/>
                </a:solidFill>
              </a:rPr>
              <a:t>Answer:</a:t>
            </a:r>
            <a:r>
              <a:rPr lang="en-US" sz="2400">
                <a:solidFill>
                  <a:srgbClr val="E01B22"/>
                </a:solidFill>
              </a:rPr>
              <a:t> 	alternate exterior</a:t>
            </a:r>
            <a:endParaRPr lang="en-US" sz="2400" i="1">
              <a:solidFill>
                <a:srgbClr val="E01B2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57641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6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</a:t>
            </a:r>
          </a:p>
        </p:txBody>
      </p:sp>
      <p:sp>
        <p:nvSpPr>
          <p:cNvPr id="144387" name="Text Box 3"/>
          <p:cNvSpPr txBox="1">
            <a:spLocks noChangeArrowheads="1"/>
          </p:cNvSpPr>
          <p:nvPr/>
        </p:nvSpPr>
        <p:spPr bwMode="auto">
          <a:xfrm>
            <a:off x="2628900" y="771525"/>
            <a:ext cx="59817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CD0000"/>
                </a:solidFill>
              </a:rPr>
              <a:t>Classify Angle Pair Relationships</a:t>
            </a:r>
            <a:endParaRPr lang="en-US" sz="2000">
              <a:solidFill>
                <a:srgbClr val="00000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000" b="1">
              <a:solidFill>
                <a:srgbClr val="EC1D24"/>
              </a:solidFill>
            </a:endParaRPr>
          </a:p>
        </p:txBody>
      </p:sp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876300" y="1543050"/>
            <a:ext cx="7705725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E01B22"/>
                </a:solidFill>
              </a:rPr>
              <a:t>C.</a:t>
            </a:r>
            <a:r>
              <a:rPr lang="en-US" sz="2400" b="1">
                <a:solidFill>
                  <a:srgbClr val="00539D"/>
                </a:solidFill>
              </a:rPr>
              <a:t> Classify the relationship between </a:t>
            </a:r>
            <a:r>
              <a:rPr lang="en-US" sz="2400" b="1">
                <a:solidFill>
                  <a:srgbClr val="00539D"/>
                </a:solidFill>
                <a:cs typeface="Arial" charset="0"/>
                <a:sym typeface="Symbol" pitchFamily="18" charset="2"/>
              </a:rPr>
              <a:t></a:t>
            </a:r>
            <a:r>
              <a:rPr lang="en-US" sz="2400" b="1">
                <a:solidFill>
                  <a:srgbClr val="00539D"/>
                </a:solidFill>
              </a:rPr>
              <a:t>3 and </a:t>
            </a:r>
            <a:r>
              <a:rPr lang="en-US" sz="2400" b="1">
                <a:solidFill>
                  <a:srgbClr val="00539D"/>
                </a:solidFill>
                <a:cs typeface="Arial" charset="0"/>
                <a:sym typeface="Symbol" pitchFamily="18" charset="2"/>
              </a:rPr>
              <a:t></a:t>
            </a:r>
            <a:r>
              <a:rPr lang="en-US" sz="2400" b="1">
                <a:solidFill>
                  <a:srgbClr val="00539D"/>
                </a:solidFill>
              </a:rPr>
              <a:t>8 as </a:t>
            </a:r>
            <a:r>
              <a:rPr lang="en-US" sz="2400" b="1" i="1">
                <a:solidFill>
                  <a:srgbClr val="00539D"/>
                </a:solidFill>
              </a:rPr>
              <a:t>alternate interior, alternate exterior, corresponding,</a:t>
            </a:r>
            <a:r>
              <a:rPr lang="en-US" sz="2400" b="1">
                <a:solidFill>
                  <a:srgbClr val="00539D"/>
                </a:solidFill>
              </a:rPr>
              <a:t> or </a:t>
            </a:r>
            <a:r>
              <a:rPr lang="en-US" sz="2400" b="1" i="1">
                <a:solidFill>
                  <a:srgbClr val="00539D"/>
                </a:solidFill>
              </a:rPr>
              <a:t>consecutive interior</a:t>
            </a:r>
            <a:r>
              <a:rPr lang="en-US" sz="2400" b="1">
                <a:solidFill>
                  <a:srgbClr val="00539D"/>
                </a:solidFill>
              </a:rPr>
              <a:t> angles.</a:t>
            </a:r>
          </a:p>
        </p:txBody>
      </p:sp>
      <p:pic>
        <p:nvPicPr>
          <p:cNvPr id="144389" name="Picture 5" descr="03-01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743200"/>
            <a:ext cx="31337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390" name="Rectangle 6"/>
          <p:cNvSpPr>
            <a:spLocks noChangeArrowheads="1"/>
          </p:cNvSpPr>
          <p:nvPr/>
        </p:nvSpPr>
        <p:spPr bwMode="auto">
          <a:xfrm>
            <a:off x="533400" y="5181600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714500" indent="-1370013" fontAlgn="base">
              <a:spcBef>
                <a:spcPct val="20000"/>
              </a:spcBef>
              <a:spcAft>
                <a:spcPct val="60000"/>
              </a:spcAft>
              <a:buClr>
                <a:srgbClr val="FFFFFF"/>
              </a:buClr>
            </a:pPr>
            <a:r>
              <a:rPr lang="en-US" sz="2400" b="1">
                <a:solidFill>
                  <a:srgbClr val="00539D"/>
                </a:solidFill>
              </a:rPr>
              <a:t>Answer:</a:t>
            </a:r>
            <a:r>
              <a:rPr lang="en-US" sz="2400">
                <a:solidFill>
                  <a:srgbClr val="E01B22"/>
                </a:solidFill>
              </a:rPr>
              <a:t> 	consecutive interior</a:t>
            </a:r>
            <a:endParaRPr lang="en-US" sz="2400" i="1">
              <a:solidFill>
                <a:srgbClr val="E01B2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526360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438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</a:t>
            </a:r>
          </a:p>
        </p:txBody>
      </p:sp>
      <p:sp>
        <p:nvSpPr>
          <p:cNvPr id="145411" name="Text Box 3"/>
          <p:cNvSpPr txBox="1">
            <a:spLocks noChangeArrowheads="1"/>
          </p:cNvSpPr>
          <p:nvPr/>
        </p:nvSpPr>
        <p:spPr bwMode="auto">
          <a:xfrm>
            <a:off x="2628900" y="771525"/>
            <a:ext cx="59817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CD0000"/>
                </a:solidFill>
              </a:rPr>
              <a:t>Classify Angle Pair Relationships</a:t>
            </a:r>
            <a:endParaRPr lang="en-US" sz="2000">
              <a:solidFill>
                <a:srgbClr val="00000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000" b="1">
              <a:solidFill>
                <a:srgbClr val="EC1D24"/>
              </a:solidFill>
            </a:endParaRPr>
          </a:p>
        </p:txBody>
      </p:sp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876300" y="1543050"/>
            <a:ext cx="7705725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E01B22"/>
                </a:solidFill>
              </a:rPr>
              <a:t>D.</a:t>
            </a:r>
            <a:r>
              <a:rPr lang="en-US" sz="2400" b="1">
                <a:solidFill>
                  <a:srgbClr val="00539D"/>
                </a:solidFill>
              </a:rPr>
              <a:t> Classify the relationship between </a:t>
            </a:r>
            <a:r>
              <a:rPr lang="en-US" sz="2400" b="1">
                <a:solidFill>
                  <a:srgbClr val="00539D"/>
                </a:solidFill>
                <a:cs typeface="Arial" charset="0"/>
                <a:sym typeface="Symbol" pitchFamily="18" charset="2"/>
              </a:rPr>
              <a:t></a:t>
            </a:r>
            <a:r>
              <a:rPr lang="en-US" sz="2400" b="1">
                <a:solidFill>
                  <a:srgbClr val="00539D"/>
                </a:solidFill>
              </a:rPr>
              <a:t>3 and </a:t>
            </a:r>
            <a:r>
              <a:rPr lang="en-US" sz="2400" b="1">
                <a:solidFill>
                  <a:srgbClr val="00539D"/>
                </a:solidFill>
                <a:cs typeface="Arial" charset="0"/>
                <a:sym typeface="Symbol" pitchFamily="18" charset="2"/>
              </a:rPr>
              <a:t></a:t>
            </a:r>
            <a:r>
              <a:rPr lang="en-US" sz="2400" b="1">
                <a:solidFill>
                  <a:srgbClr val="00539D"/>
                </a:solidFill>
              </a:rPr>
              <a:t>5 as </a:t>
            </a:r>
            <a:r>
              <a:rPr lang="en-US" sz="2400" b="1" i="1">
                <a:solidFill>
                  <a:srgbClr val="00539D"/>
                </a:solidFill>
              </a:rPr>
              <a:t>alternate interior, alternate exterior, corresponding,</a:t>
            </a:r>
            <a:r>
              <a:rPr lang="en-US" sz="2400" b="1">
                <a:solidFill>
                  <a:srgbClr val="00539D"/>
                </a:solidFill>
              </a:rPr>
              <a:t> or </a:t>
            </a:r>
            <a:r>
              <a:rPr lang="en-US" sz="2400" b="1" i="1">
                <a:solidFill>
                  <a:srgbClr val="00539D"/>
                </a:solidFill>
              </a:rPr>
              <a:t>consecutive interior</a:t>
            </a:r>
            <a:r>
              <a:rPr lang="en-US" sz="2400" b="1">
                <a:solidFill>
                  <a:srgbClr val="00539D"/>
                </a:solidFill>
              </a:rPr>
              <a:t> angles.</a:t>
            </a:r>
          </a:p>
        </p:txBody>
      </p:sp>
      <p:pic>
        <p:nvPicPr>
          <p:cNvPr id="145413" name="Picture 5" descr="03-01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743200"/>
            <a:ext cx="31337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414" name="Rectangle 6"/>
          <p:cNvSpPr>
            <a:spLocks noChangeArrowheads="1"/>
          </p:cNvSpPr>
          <p:nvPr/>
        </p:nvSpPr>
        <p:spPr bwMode="auto">
          <a:xfrm>
            <a:off x="533400" y="5181600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714500" indent="-1370013" fontAlgn="base">
              <a:spcBef>
                <a:spcPct val="20000"/>
              </a:spcBef>
              <a:spcAft>
                <a:spcPct val="60000"/>
              </a:spcAft>
              <a:buClr>
                <a:srgbClr val="FFFFFF"/>
              </a:buClr>
            </a:pPr>
            <a:r>
              <a:rPr lang="en-US" sz="2400" b="1">
                <a:solidFill>
                  <a:srgbClr val="00539D"/>
                </a:solidFill>
              </a:rPr>
              <a:t>Answer:</a:t>
            </a:r>
            <a:r>
              <a:rPr lang="en-US" sz="2400">
                <a:solidFill>
                  <a:srgbClr val="E01B22"/>
                </a:solidFill>
              </a:rPr>
              <a:t> 	alternate interior</a:t>
            </a:r>
            <a:endParaRPr lang="en-US" sz="2400" i="1">
              <a:solidFill>
                <a:srgbClr val="E01B2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62858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54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467600" y="3581400"/>
            <a:ext cx="12192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1469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2a</a:t>
            </a:r>
          </a:p>
        </p:txBody>
      </p:sp>
      <p:sp>
        <p:nvSpPr>
          <p:cNvPr id="114693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57250" y="2336800"/>
            <a:ext cx="4324350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A.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alternate interior</a:t>
            </a:r>
          </a:p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B.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alternate exterior</a:t>
            </a:r>
          </a:p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C.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corresponding</a:t>
            </a:r>
          </a:p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D.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consecutive interior</a:t>
            </a:r>
          </a:p>
        </p:txBody>
      </p:sp>
      <p:sp>
        <p:nvSpPr>
          <p:cNvPr id="114694" name="TPQuestion"/>
          <p:cNvSpPr>
            <a:spLocks noChangeArrowheads="1"/>
          </p:cNvSpPr>
          <p:nvPr/>
        </p:nvSpPr>
        <p:spPr bwMode="auto">
          <a:xfrm>
            <a:off x="476250" y="1285875"/>
            <a:ext cx="49339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E01B22"/>
                </a:solidFill>
              </a:rPr>
              <a:t>A. </a:t>
            </a:r>
            <a:r>
              <a:rPr lang="en-US" sz="2400" b="1">
                <a:solidFill>
                  <a:srgbClr val="00539D"/>
                </a:solidFill>
              </a:rPr>
              <a:t>Classify the relationship between </a:t>
            </a:r>
            <a:r>
              <a:rPr lang="en-US" sz="2400" b="1">
                <a:solidFill>
                  <a:srgbClr val="00539D"/>
                </a:solidFill>
                <a:cs typeface="Arial" charset="0"/>
                <a:sym typeface="Symbol" pitchFamily="18" charset="2"/>
              </a:rPr>
              <a:t></a:t>
            </a:r>
            <a:r>
              <a:rPr lang="en-US" sz="2400" b="1">
                <a:solidFill>
                  <a:srgbClr val="00539D"/>
                </a:solidFill>
              </a:rPr>
              <a:t>4 and </a:t>
            </a:r>
            <a:r>
              <a:rPr lang="en-US" sz="2400" b="1">
                <a:solidFill>
                  <a:srgbClr val="00539D"/>
                </a:solidFill>
                <a:cs typeface="Arial" charset="0"/>
                <a:sym typeface="Symbol" pitchFamily="18" charset="2"/>
              </a:rPr>
              <a:t></a:t>
            </a:r>
            <a:r>
              <a:rPr lang="en-US" sz="2400" b="1">
                <a:solidFill>
                  <a:srgbClr val="00539D"/>
                </a:solidFill>
              </a:rPr>
              <a:t>5.</a:t>
            </a:r>
          </a:p>
        </p:txBody>
      </p:sp>
      <p:sp>
        <p:nvSpPr>
          <p:cNvPr id="114695" name="Oval 7"/>
          <p:cNvSpPr>
            <a:spLocks noChangeArrowheads="1"/>
          </p:cNvSpPr>
          <p:nvPr/>
        </p:nvSpPr>
        <p:spPr bwMode="auto">
          <a:xfrm>
            <a:off x="857250" y="5124450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14696" name="Picture 8" descr="Check Prog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712788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97" name="Picture 9" descr="CheckPoint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98" name="Picture 10" descr="3-1-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371600"/>
            <a:ext cx="3009900" cy="231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773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4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3" grpId="0" autoUpdateAnimBg="0"/>
      <p:bldP spid="114694" grpId="0" autoUpdateAnimBg="0"/>
      <p:bldP spid="11469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467600" y="3581400"/>
            <a:ext cx="12192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4950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2b</a:t>
            </a:r>
          </a:p>
        </p:txBody>
      </p:sp>
      <p:sp>
        <p:nvSpPr>
          <p:cNvPr id="149509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57250" y="2336800"/>
            <a:ext cx="4324350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A.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alternate interior</a:t>
            </a:r>
          </a:p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B.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alternate exterior</a:t>
            </a:r>
          </a:p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C.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corresponding</a:t>
            </a:r>
          </a:p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D.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consecutive interior</a:t>
            </a:r>
          </a:p>
        </p:txBody>
      </p:sp>
      <p:sp>
        <p:nvSpPr>
          <p:cNvPr id="149510" name="TPQuestion"/>
          <p:cNvSpPr>
            <a:spLocks noChangeArrowheads="1"/>
          </p:cNvSpPr>
          <p:nvPr/>
        </p:nvSpPr>
        <p:spPr bwMode="auto">
          <a:xfrm>
            <a:off x="476250" y="1285875"/>
            <a:ext cx="49339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E01B22"/>
                </a:solidFill>
              </a:rPr>
              <a:t>B. </a:t>
            </a:r>
            <a:r>
              <a:rPr lang="en-US" sz="2400" b="1">
                <a:solidFill>
                  <a:srgbClr val="00539D"/>
                </a:solidFill>
              </a:rPr>
              <a:t>Classify the relationship between </a:t>
            </a:r>
            <a:r>
              <a:rPr lang="en-US" sz="2400" b="1">
                <a:solidFill>
                  <a:srgbClr val="00539D"/>
                </a:solidFill>
                <a:cs typeface="Arial" charset="0"/>
                <a:sym typeface="Symbol" pitchFamily="18" charset="2"/>
              </a:rPr>
              <a:t></a:t>
            </a:r>
            <a:r>
              <a:rPr lang="en-US" sz="2400" b="1">
                <a:solidFill>
                  <a:srgbClr val="00539D"/>
                </a:solidFill>
              </a:rPr>
              <a:t>7 and </a:t>
            </a:r>
            <a:r>
              <a:rPr lang="en-US" sz="2400" b="1">
                <a:solidFill>
                  <a:srgbClr val="00539D"/>
                </a:solidFill>
                <a:cs typeface="Arial" charset="0"/>
                <a:sym typeface="Symbol" pitchFamily="18" charset="2"/>
              </a:rPr>
              <a:t></a:t>
            </a:r>
            <a:r>
              <a:rPr lang="en-US" sz="2400" b="1">
                <a:solidFill>
                  <a:srgbClr val="00539D"/>
                </a:solidFill>
              </a:rPr>
              <a:t>9.</a:t>
            </a:r>
          </a:p>
        </p:txBody>
      </p:sp>
      <p:sp>
        <p:nvSpPr>
          <p:cNvPr id="149511" name="Oval 7"/>
          <p:cNvSpPr>
            <a:spLocks noChangeArrowheads="1"/>
          </p:cNvSpPr>
          <p:nvPr/>
        </p:nvSpPr>
        <p:spPr bwMode="auto">
          <a:xfrm>
            <a:off x="857250" y="4181475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49512" name="Picture 8" descr="Check Prog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712788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513" name="Picture 9" descr="CheckPoint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514" name="Picture 10" descr="3-1-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371600"/>
            <a:ext cx="3009900" cy="231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135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9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9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9" grpId="0" autoUpdateAnimBg="0"/>
      <p:bldP spid="149510" grpId="0" autoUpdateAnimBg="0"/>
      <p:bldP spid="1495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467600" y="3581400"/>
            <a:ext cx="12192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5053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2c</a:t>
            </a:r>
          </a:p>
        </p:txBody>
      </p:sp>
      <p:sp>
        <p:nvSpPr>
          <p:cNvPr id="150533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57250" y="2336800"/>
            <a:ext cx="4324350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A.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alternate interior</a:t>
            </a:r>
          </a:p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B.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alternate exterior</a:t>
            </a:r>
          </a:p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C.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corresponding</a:t>
            </a:r>
          </a:p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D.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consecutive interior</a:t>
            </a:r>
          </a:p>
        </p:txBody>
      </p:sp>
      <p:sp>
        <p:nvSpPr>
          <p:cNvPr id="150534" name="TPQuestion"/>
          <p:cNvSpPr>
            <a:spLocks noChangeArrowheads="1"/>
          </p:cNvSpPr>
          <p:nvPr/>
        </p:nvSpPr>
        <p:spPr bwMode="auto">
          <a:xfrm>
            <a:off x="476250" y="1285875"/>
            <a:ext cx="49339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E01B22"/>
                </a:solidFill>
              </a:rPr>
              <a:t>C. </a:t>
            </a:r>
            <a:r>
              <a:rPr lang="en-US" sz="2400" b="1">
                <a:solidFill>
                  <a:srgbClr val="00539D"/>
                </a:solidFill>
              </a:rPr>
              <a:t>Classify the relationship between </a:t>
            </a:r>
            <a:r>
              <a:rPr lang="en-US" sz="2400" b="1">
                <a:solidFill>
                  <a:srgbClr val="00539D"/>
                </a:solidFill>
                <a:cs typeface="Arial" charset="0"/>
                <a:sym typeface="Symbol" pitchFamily="18" charset="2"/>
              </a:rPr>
              <a:t>4</a:t>
            </a:r>
            <a:r>
              <a:rPr lang="en-US" sz="2400" b="1">
                <a:solidFill>
                  <a:srgbClr val="00539D"/>
                </a:solidFill>
              </a:rPr>
              <a:t> and </a:t>
            </a:r>
            <a:r>
              <a:rPr lang="en-US" sz="2400" b="1">
                <a:solidFill>
                  <a:srgbClr val="00539D"/>
                </a:solidFill>
                <a:cs typeface="Arial" charset="0"/>
                <a:sym typeface="Symbol" pitchFamily="18" charset="2"/>
              </a:rPr>
              <a:t>7.</a:t>
            </a:r>
            <a:endParaRPr lang="en-US" sz="2400" b="1">
              <a:solidFill>
                <a:srgbClr val="00539D"/>
              </a:solidFill>
            </a:endParaRPr>
          </a:p>
        </p:txBody>
      </p:sp>
      <p:sp>
        <p:nvSpPr>
          <p:cNvPr id="150535" name="Oval 7"/>
          <p:cNvSpPr>
            <a:spLocks noChangeArrowheads="1"/>
          </p:cNvSpPr>
          <p:nvPr/>
        </p:nvSpPr>
        <p:spPr bwMode="auto">
          <a:xfrm>
            <a:off x="857250" y="3248025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50536" name="Picture 8" descr="Check Prog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712788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537" name="Picture 9" descr="CheckPoint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538" name="Picture 10" descr="3-1-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371600"/>
            <a:ext cx="3009900" cy="231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238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3" grpId="0" autoUpdateAnimBg="0"/>
      <p:bldP spid="150534" grpId="0" autoUpdateAnimBg="0"/>
      <p:bldP spid="1505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467600" y="3581400"/>
            <a:ext cx="12192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51555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2d</a:t>
            </a:r>
          </a:p>
        </p:txBody>
      </p:sp>
      <p:sp>
        <p:nvSpPr>
          <p:cNvPr id="151557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57250" y="2336800"/>
            <a:ext cx="4324350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A.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alternate interior</a:t>
            </a:r>
          </a:p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B.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alternate exterior</a:t>
            </a:r>
          </a:p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C.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corresponding</a:t>
            </a:r>
          </a:p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D.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consecutive interior</a:t>
            </a:r>
          </a:p>
        </p:txBody>
      </p:sp>
      <p:sp>
        <p:nvSpPr>
          <p:cNvPr id="151558" name="TPQuestion"/>
          <p:cNvSpPr>
            <a:spLocks noChangeArrowheads="1"/>
          </p:cNvSpPr>
          <p:nvPr/>
        </p:nvSpPr>
        <p:spPr bwMode="auto">
          <a:xfrm>
            <a:off x="476250" y="1285875"/>
            <a:ext cx="49339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E01B22"/>
                </a:solidFill>
              </a:rPr>
              <a:t>D. </a:t>
            </a:r>
            <a:r>
              <a:rPr lang="en-US" sz="2400" b="1">
                <a:solidFill>
                  <a:srgbClr val="00539D"/>
                </a:solidFill>
              </a:rPr>
              <a:t>Classify the relationship between </a:t>
            </a:r>
            <a:r>
              <a:rPr lang="en-US" sz="2400" b="1">
                <a:solidFill>
                  <a:srgbClr val="00539D"/>
                </a:solidFill>
                <a:cs typeface="Arial" charset="0"/>
                <a:sym typeface="Symbol" pitchFamily="18" charset="2"/>
              </a:rPr>
              <a:t>2</a:t>
            </a:r>
            <a:r>
              <a:rPr lang="en-US" sz="2400" b="1">
                <a:solidFill>
                  <a:srgbClr val="00539D"/>
                </a:solidFill>
              </a:rPr>
              <a:t> and </a:t>
            </a:r>
            <a:r>
              <a:rPr lang="en-US" sz="2400" b="1">
                <a:solidFill>
                  <a:srgbClr val="00539D"/>
                </a:solidFill>
                <a:cs typeface="Arial" charset="0"/>
                <a:sym typeface="Symbol" pitchFamily="18" charset="2"/>
              </a:rPr>
              <a:t>11.</a:t>
            </a:r>
            <a:endParaRPr lang="en-US" sz="2400" b="1">
              <a:solidFill>
                <a:srgbClr val="00539D"/>
              </a:solidFill>
            </a:endParaRPr>
          </a:p>
        </p:txBody>
      </p:sp>
      <p:sp>
        <p:nvSpPr>
          <p:cNvPr id="151559" name="Oval 7"/>
          <p:cNvSpPr>
            <a:spLocks noChangeArrowheads="1"/>
          </p:cNvSpPr>
          <p:nvPr/>
        </p:nvSpPr>
        <p:spPr bwMode="auto">
          <a:xfrm>
            <a:off x="857250" y="2324100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51560" name="Picture 8" descr="Check Prog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712788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561" name="Picture 9" descr="CheckPoint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562" name="Picture 10" descr="3-1-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371600"/>
            <a:ext cx="3009900" cy="231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905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7" grpId="0" autoUpdateAnimBg="0"/>
      <p:bldP spid="151558" grpId="0" autoUpdateAnimBg="0"/>
      <p:bldP spid="15155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628900" y="771525"/>
            <a:ext cx="59817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CD0000"/>
                </a:solidFill>
              </a:rPr>
              <a:t>Identify Transversals and Classify Angle Pairs</a:t>
            </a:r>
            <a:endParaRPr lang="en-US" sz="2000">
              <a:solidFill>
                <a:srgbClr val="00000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000" b="1">
              <a:solidFill>
                <a:srgbClr val="EC1D24"/>
              </a:solidFill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876300" y="1543050"/>
            <a:ext cx="7705725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E01B22"/>
                </a:solidFill>
              </a:rPr>
              <a:t>A. BUS STATION</a:t>
            </a:r>
            <a:r>
              <a:rPr lang="en-US" sz="2400" b="1">
                <a:solidFill>
                  <a:srgbClr val="00539D"/>
                </a:solidFill>
              </a:rPr>
              <a:t> The driveways at a bus station are shown. Identify the transversal connecting </a:t>
            </a:r>
            <a:r>
              <a:rPr lang="en-US" sz="2400" b="1">
                <a:solidFill>
                  <a:srgbClr val="00539D"/>
                </a:solidFill>
                <a:cs typeface="Arial" charset="0"/>
                <a:sym typeface="Symbol" pitchFamily="18" charset="2"/>
              </a:rPr>
              <a:t>1</a:t>
            </a:r>
            <a:r>
              <a:rPr lang="en-US" sz="2400" b="1">
                <a:solidFill>
                  <a:srgbClr val="00539D"/>
                </a:solidFill>
              </a:rPr>
              <a:t> and </a:t>
            </a:r>
            <a:r>
              <a:rPr lang="en-US" sz="2400" b="1">
                <a:solidFill>
                  <a:srgbClr val="00539D"/>
                </a:solidFill>
                <a:cs typeface="Arial" charset="0"/>
                <a:sym typeface="Symbol" pitchFamily="18" charset="2"/>
              </a:rPr>
              <a:t>2</a:t>
            </a:r>
            <a:r>
              <a:rPr lang="en-US" sz="2400" b="1">
                <a:solidFill>
                  <a:srgbClr val="00539D"/>
                </a:solidFill>
              </a:rPr>
              <a:t>. Then classify the relationship between the pair of angles.</a:t>
            </a:r>
          </a:p>
        </p:txBody>
      </p:sp>
      <p:pic>
        <p:nvPicPr>
          <p:cNvPr id="9221" name="Picture 5" descr="03-01-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755900"/>
            <a:ext cx="3505200" cy="236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533400" y="5257800"/>
            <a:ext cx="7924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714500" indent="-1370013" fontAlgn="base">
              <a:lnSpc>
                <a:spcPct val="90000"/>
              </a:lnSpc>
              <a:spcBef>
                <a:spcPct val="20000"/>
              </a:spcBef>
              <a:spcAft>
                <a:spcPct val="60000"/>
              </a:spcAft>
              <a:buClr>
                <a:srgbClr val="FFFFFF"/>
              </a:buClr>
            </a:pPr>
            <a:r>
              <a:rPr lang="en-US" sz="2400" b="1">
                <a:solidFill>
                  <a:srgbClr val="00539D"/>
                </a:solidFill>
              </a:rPr>
              <a:t>Answer:</a:t>
            </a:r>
            <a:r>
              <a:rPr lang="en-US" sz="2400">
                <a:solidFill>
                  <a:srgbClr val="E01B22"/>
                </a:solidFill>
              </a:rPr>
              <a:t> 	The transversal connecting </a:t>
            </a:r>
            <a:r>
              <a:rPr lang="en-US" sz="2400">
                <a:solidFill>
                  <a:srgbClr val="E01B22"/>
                </a:solidFill>
                <a:sym typeface="Symbol" pitchFamily="18" charset="2"/>
              </a:rPr>
              <a:t>1 and 2 is line </a:t>
            </a:r>
            <a:r>
              <a:rPr lang="en-US" sz="2400" i="1">
                <a:solidFill>
                  <a:srgbClr val="E01B22"/>
                </a:solidFill>
                <a:sym typeface="Symbol" pitchFamily="18" charset="2"/>
              </a:rPr>
              <a:t>v</a:t>
            </a:r>
            <a:r>
              <a:rPr lang="en-US" sz="2400">
                <a:solidFill>
                  <a:srgbClr val="E01B22"/>
                </a:solidFill>
                <a:sym typeface="Symbol" pitchFamily="18" charset="2"/>
              </a:rPr>
              <a:t>. These are corresponding angles.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766135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</a:t>
            </a:r>
          </a:p>
        </p:txBody>
      </p:sp>
      <p:sp>
        <p:nvSpPr>
          <p:cNvPr id="152579" name="Text Box 3"/>
          <p:cNvSpPr txBox="1">
            <a:spLocks noChangeArrowheads="1"/>
          </p:cNvSpPr>
          <p:nvPr/>
        </p:nvSpPr>
        <p:spPr bwMode="auto">
          <a:xfrm>
            <a:off x="2628900" y="771525"/>
            <a:ext cx="59817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CD0000"/>
                </a:solidFill>
              </a:rPr>
              <a:t>Identify Transversals and Classify Angle Pairs</a:t>
            </a:r>
            <a:endParaRPr lang="en-US" sz="2000">
              <a:solidFill>
                <a:srgbClr val="00000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000" b="1">
              <a:solidFill>
                <a:srgbClr val="EC1D24"/>
              </a:solidFill>
            </a:endParaRPr>
          </a:p>
        </p:txBody>
      </p:sp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876300" y="1543050"/>
            <a:ext cx="7705725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E01B22"/>
                </a:solidFill>
              </a:rPr>
              <a:t>B. BUS STATION</a:t>
            </a:r>
            <a:r>
              <a:rPr lang="en-US" sz="2400" b="1">
                <a:solidFill>
                  <a:srgbClr val="00539D"/>
                </a:solidFill>
              </a:rPr>
              <a:t> The driveways at a bus station are shown. Identify the transversal connecting </a:t>
            </a:r>
            <a:r>
              <a:rPr lang="en-US" sz="2400" b="1">
                <a:solidFill>
                  <a:srgbClr val="00539D"/>
                </a:solidFill>
                <a:cs typeface="Arial" charset="0"/>
                <a:sym typeface="Symbol" pitchFamily="18" charset="2"/>
              </a:rPr>
              <a:t>2</a:t>
            </a:r>
            <a:r>
              <a:rPr lang="en-US" sz="2400" b="1">
                <a:solidFill>
                  <a:srgbClr val="00539D"/>
                </a:solidFill>
              </a:rPr>
              <a:t> and </a:t>
            </a:r>
            <a:r>
              <a:rPr lang="en-US" sz="2400" b="1">
                <a:solidFill>
                  <a:srgbClr val="00539D"/>
                </a:solidFill>
                <a:cs typeface="Arial" charset="0"/>
                <a:sym typeface="Symbol" pitchFamily="18" charset="2"/>
              </a:rPr>
              <a:t>3</a:t>
            </a:r>
            <a:r>
              <a:rPr lang="en-US" sz="2400" b="1">
                <a:solidFill>
                  <a:srgbClr val="00539D"/>
                </a:solidFill>
              </a:rPr>
              <a:t>. Then classify the relationship between the pair of angles.</a:t>
            </a:r>
          </a:p>
        </p:txBody>
      </p:sp>
      <p:pic>
        <p:nvPicPr>
          <p:cNvPr id="152581" name="Picture 5" descr="03-01-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755900"/>
            <a:ext cx="3505200" cy="236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2582" name="Rectangle 6"/>
          <p:cNvSpPr>
            <a:spLocks noChangeArrowheads="1"/>
          </p:cNvSpPr>
          <p:nvPr/>
        </p:nvSpPr>
        <p:spPr bwMode="auto">
          <a:xfrm>
            <a:off x="533400" y="5257800"/>
            <a:ext cx="7924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714500" indent="-1370013" fontAlgn="base">
              <a:lnSpc>
                <a:spcPct val="90000"/>
              </a:lnSpc>
              <a:spcBef>
                <a:spcPct val="20000"/>
              </a:spcBef>
              <a:spcAft>
                <a:spcPct val="60000"/>
              </a:spcAft>
              <a:buClr>
                <a:srgbClr val="FFFFFF"/>
              </a:buClr>
            </a:pPr>
            <a:r>
              <a:rPr lang="en-US" sz="2400" b="1">
                <a:solidFill>
                  <a:srgbClr val="00539D"/>
                </a:solidFill>
              </a:rPr>
              <a:t>Answer:</a:t>
            </a:r>
            <a:r>
              <a:rPr lang="en-US" sz="2400">
                <a:solidFill>
                  <a:srgbClr val="E01B22"/>
                </a:solidFill>
              </a:rPr>
              <a:t> 	The transversal connecting </a:t>
            </a:r>
            <a:r>
              <a:rPr lang="en-US" sz="2400">
                <a:solidFill>
                  <a:srgbClr val="E01B22"/>
                </a:solidFill>
                <a:sym typeface="Symbol" pitchFamily="18" charset="2"/>
              </a:rPr>
              <a:t>2 and 3 is line </a:t>
            </a:r>
            <a:r>
              <a:rPr lang="en-US" sz="2400" i="1">
                <a:solidFill>
                  <a:srgbClr val="E01B22"/>
                </a:solidFill>
                <a:sym typeface="Symbol" pitchFamily="18" charset="2"/>
              </a:rPr>
              <a:t>v</a:t>
            </a:r>
            <a:r>
              <a:rPr lang="en-US" sz="2400">
                <a:solidFill>
                  <a:srgbClr val="E01B22"/>
                </a:solidFill>
                <a:sym typeface="Symbol" pitchFamily="18" charset="2"/>
              </a:rPr>
              <a:t>. These are alternate interior angles.</a:t>
            </a:r>
            <a:endParaRPr lang="en-US" sz="2400" i="1">
              <a:solidFill>
                <a:srgbClr val="E01B2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246107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258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2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2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</a:t>
            </a:r>
          </a:p>
        </p:txBody>
      </p:sp>
      <p:sp>
        <p:nvSpPr>
          <p:cNvPr id="153603" name="Text Box 3"/>
          <p:cNvSpPr txBox="1">
            <a:spLocks noChangeArrowheads="1"/>
          </p:cNvSpPr>
          <p:nvPr/>
        </p:nvSpPr>
        <p:spPr bwMode="auto">
          <a:xfrm>
            <a:off x="2628900" y="771525"/>
            <a:ext cx="59817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CD0000"/>
                </a:solidFill>
              </a:rPr>
              <a:t>Identify Transversals and Classify Angle Pairs</a:t>
            </a:r>
            <a:endParaRPr lang="en-US" sz="2000">
              <a:solidFill>
                <a:srgbClr val="00000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000" b="1">
              <a:solidFill>
                <a:srgbClr val="EC1D24"/>
              </a:solidFill>
            </a:endParaRPr>
          </a:p>
        </p:txBody>
      </p:sp>
      <p:sp>
        <p:nvSpPr>
          <p:cNvPr id="153604" name="Rectangle 4"/>
          <p:cNvSpPr>
            <a:spLocks noChangeArrowheads="1"/>
          </p:cNvSpPr>
          <p:nvPr/>
        </p:nvSpPr>
        <p:spPr bwMode="auto">
          <a:xfrm>
            <a:off x="876300" y="1543050"/>
            <a:ext cx="7705725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E01B22"/>
                </a:solidFill>
              </a:rPr>
              <a:t>C. BUS STATION</a:t>
            </a:r>
            <a:r>
              <a:rPr lang="en-US" sz="2400" b="1">
                <a:solidFill>
                  <a:srgbClr val="00539D"/>
                </a:solidFill>
              </a:rPr>
              <a:t> The driveways at a bus station are shown. Identify the transversal connecting </a:t>
            </a:r>
            <a:r>
              <a:rPr lang="en-US" sz="2400" b="1">
                <a:solidFill>
                  <a:srgbClr val="00539D"/>
                </a:solidFill>
                <a:cs typeface="Arial" charset="0"/>
                <a:sym typeface="Symbol" pitchFamily="18" charset="2"/>
              </a:rPr>
              <a:t>4</a:t>
            </a:r>
            <a:r>
              <a:rPr lang="en-US" sz="2400" b="1">
                <a:solidFill>
                  <a:srgbClr val="00539D"/>
                </a:solidFill>
              </a:rPr>
              <a:t> and </a:t>
            </a:r>
            <a:r>
              <a:rPr lang="en-US" sz="2400" b="1">
                <a:solidFill>
                  <a:srgbClr val="00539D"/>
                </a:solidFill>
                <a:cs typeface="Arial" charset="0"/>
                <a:sym typeface="Symbol" pitchFamily="18" charset="2"/>
              </a:rPr>
              <a:t>5</a:t>
            </a:r>
            <a:r>
              <a:rPr lang="en-US" sz="2400" b="1">
                <a:solidFill>
                  <a:srgbClr val="00539D"/>
                </a:solidFill>
              </a:rPr>
              <a:t>. Then classify the relationship between the pair of angles.</a:t>
            </a:r>
          </a:p>
        </p:txBody>
      </p:sp>
      <p:pic>
        <p:nvPicPr>
          <p:cNvPr id="153605" name="Picture 5" descr="03-01-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755900"/>
            <a:ext cx="3505200" cy="236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06" name="Rectangle 6"/>
          <p:cNvSpPr>
            <a:spLocks noChangeArrowheads="1"/>
          </p:cNvSpPr>
          <p:nvPr/>
        </p:nvSpPr>
        <p:spPr bwMode="auto">
          <a:xfrm>
            <a:off x="533400" y="5257800"/>
            <a:ext cx="79248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714500" indent="-1370013" fontAlgn="base">
              <a:lnSpc>
                <a:spcPct val="90000"/>
              </a:lnSpc>
              <a:spcBef>
                <a:spcPct val="20000"/>
              </a:spcBef>
              <a:spcAft>
                <a:spcPct val="60000"/>
              </a:spcAft>
              <a:buClr>
                <a:srgbClr val="FFFFFF"/>
              </a:buClr>
            </a:pPr>
            <a:r>
              <a:rPr lang="en-US" sz="2400" b="1">
                <a:solidFill>
                  <a:srgbClr val="00539D"/>
                </a:solidFill>
              </a:rPr>
              <a:t>Answer:</a:t>
            </a:r>
            <a:r>
              <a:rPr lang="en-US" sz="2400">
                <a:solidFill>
                  <a:srgbClr val="E01B22"/>
                </a:solidFill>
              </a:rPr>
              <a:t> 	The transversal connecting </a:t>
            </a:r>
            <a:r>
              <a:rPr lang="en-US" sz="2400">
                <a:solidFill>
                  <a:srgbClr val="E01B22"/>
                </a:solidFill>
                <a:sym typeface="Symbol" pitchFamily="18" charset="2"/>
              </a:rPr>
              <a:t>4 and 5 is line </a:t>
            </a:r>
            <a:r>
              <a:rPr lang="en-US" sz="2400" i="1">
                <a:solidFill>
                  <a:srgbClr val="E01B22"/>
                </a:solidFill>
                <a:sym typeface="Symbol" pitchFamily="18" charset="2"/>
              </a:rPr>
              <a:t>y</a:t>
            </a:r>
            <a:r>
              <a:rPr lang="en-US" sz="2400">
                <a:solidFill>
                  <a:srgbClr val="E01B22"/>
                </a:solidFill>
                <a:sym typeface="Symbol" pitchFamily="18" charset="2"/>
              </a:rPr>
              <a:t>. These are consecutive interior angles.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305818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0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Then/Now</a:t>
            </a:r>
          </a:p>
        </p:txBody>
      </p:sp>
      <p:pic>
        <p:nvPicPr>
          <p:cNvPr id="4102" name="Picture 6" descr="Th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742950"/>
            <a:ext cx="42418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12800" y="1828800"/>
            <a:ext cx="7620000" cy="227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>
                <a:solidFill>
                  <a:srgbClr val="000000"/>
                </a:solidFill>
              </a:rPr>
              <a:t>You used angle and line segment relationships to prove theorems. (Lesson 2–8)</a:t>
            </a:r>
          </a:p>
        </p:txBody>
      </p:sp>
      <p:pic>
        <p:nvPicPr>
          <p:cNvPr id="4108" name="Picture 12" descr="N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3048000"/>
            <a:ext cx="42418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812800" y="4057650"/>
            <a:ext cx="762000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6075" indent="-346075">
              <a:defRPr>
                <a:solidFill>
                  <a:schemeClr val="tx1"/>
                </a:solidFill>
                <a:latin typeface="Arial" charset="0"/>
              </a:defRPr>
            </a:lvl1pPr>
            <a:lvl2pPr marL="46037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Identify relationships between two lines or two planes.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812800" y="5086350"/>
            <a:ext cx="762000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6075" indent="-346075">
              <a:defRPr>
                <a:solidFill>
                  <a:schemeClr val="tx1"/>
                </a:solidFill>
                <a:latin typeface="Arial" charset="0"/>
              </a:defRPr>
            </a:lvl1pPr>
            <a:lvl2pPr marL="46037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Name angle pairs formed by parallel lines and transversals.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606861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0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0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467600" y="3581400"/>
            <a:ext cx="12192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15715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3a</a:t>
            </a:r>
          </a:p>
        </p:txBody>
      </p:sp>
      <p:sp>
        <p:nvSpPr>
          <p:cNvPr id="115717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57250" y="2974975"/>
            <a:ext cx="2790825" cy="250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 fontAlgn="base"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A.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lines </a:t>
            </a:r>
            <a:r>
              <a:rPr lang="pt-BR" sz="2400" b="1" i="1">
                <a:solidFill>
                  <a:srgbClr val="000000"/>
                </a:solidFill>
                <a:sym typeface="Symbol" pitchFamily="18" charset="2"/>
              </a:rPr>
              <a:t>c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, </a:t>
            </a:r>
            <a:r>
              <a:rPr lang="pt-BR" sz="2400" b="1" i="1">
                <a:solidFill>
                  <a:srgbClr val="000000"/>
                </a:solidFill>
                <a:sym typeface="Symbol" pitchFamily="18" charset="2"/>
              </a:rPr>
              <a:t>f</a:t>
            </a:r>
            <a:endParaRPr lang="pt-BR" sz="2400" b="1">
              <a:solidFill>
                <a:srgbClr val="000000"/>
              </a:solidFill>
              <a:sym typeface="Symbol" pitchFamily="18" charset="2"/>
            </a:endParaRPr>
          </a:p>
          <a:p>
            <a:pPr marL="533400" indent="-533400" fontAlgn="base"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B.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lines </a:t>
            </a:r>
            <a:r>
              <a:rPr lang="pt-BR" sz="2400" b="1" i="1">
                <a:solidFill>
                  <a:srgbClr val="000000"/>
                </a:solidFill>
                <a:sym typeface="Symbol" pitchFamily="18" charset="2"/>
              </a:rPr>
              <a:t>c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, </a:t>
            </a:r>
            <a:r>
              <a:rPr lang="pt-BR" sz="2400" b="1" i="1">
                <a:solidFill>
                  <a:srgbClr val="000000"/>
                </a:solidFill>
                <a:sym typeface="Symbol" pitchFamily="18" charset="2"/>
              </a:rPr>
              <a:t>d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, </a:t>
            </a:r>
            <a:r>
              <a:rPr lang="pt-BR" sz="2400" b="1" i="1">
                <a:solidFill>
                  <a:srgbClr val="000000"/>
                </a:solidFill>
                <a:sym typeface="Symbol" pitchFamily="18" charset="2"/>
              </a:rPr>
              <a:t>e</a:t>
            </a:r>
            <a:endParaRPr lang="pt-BR" sz="2400" b="1">
              <a:solidFill>
                <a:srgbClr val="000000"/>
              </a:solidFill>
              <a:sym typeface="Symbol" pitchFamily="18" charset="2"/>
            </a:endParaRPr>
          </a:p>
          <a:p>
            <a:pPr marL="533400" indent="-533400" fontAlgn="base"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C.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lines </a:t>
            </a:r>
            <a:r>
              <a:rPr lang="pt-BR" sz="2400" b="1" i="1">
                <a:solidFill>
                  <a:srgbClr val="000000"/>
                </a:solidFill>
                <a:sym typeface="Symbol" pitchFamily="18" charset="2"/>
              </a:rPr>
              <a:t>c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, </a:t>
            </a:r>
            <a:r>
              <a:rPr lang="pt-BR" sz="2400" b="1" i="1">
                <a:solidFill>
                  <a:srgbClr val="000000"/>
                </a:solidFill>
                <a:sym typeface="Symbol" pitchFamily="18" charset="2"/>
              </a:rPr>
              <a:t>d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, </a:t>
            </a:r>
            <a:r>
              <a:rPr lang="pt-BR" sz="2400" b="1" i="1">
                <a:solidFill>
                  <a:srgbClr val="000000"/>
                </a:solidFill>
                <a:sym typeface="Symbol" pitchFamily="18" charset="2"/>
              </a:rPr>
              <a:t>f</a:t>
            </a:r>
            <a:endParaRPr lang="pt-BR" sz="2400" b="1">
              <a:solidFill>
                <a:srgbClr val="000000"/>
              </a:solidFill>
              <a:sym typeface="Symbol" pitchFamily="18" charset="2"/>
            </a:endParaRPr>
          </a:p>
          <a:p>
            <a:pPr marL="533400" indent="-533400" fontAlgn="base"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D.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lines </a:t>
            </a:r>
            <a:r>
              <a:rPr lang="pt-BR" sz="2400" b="1" i="1">
                <a:solidFill>
                  <a:srgbClr val="000000"/>
                </a:solidFill>
                <a:sym typeface="Symbol" pitchFamily="18" charset="2"/>
              </a:rPr>
              <a:t>c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, </a:t>
            </a:r>
            <a:r>
              <a:rPr lang="pt-BR" sz="2400" b="1" i="1">
                <a:solidFill>
                  <a:srgbClr val="000000"/>
                </a:solidFill>
                <a:sym typeface="Symbol" pitchFamily="18" charset="2"/>
              </a:rPr>
              <a:t>d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, </a:t>
            </a:r>
            <a:r>
              <a:rPr lang="pt-BR" sz="2400" b="1" i="1">
                <a:solidFill>
                  <a:srgbClr val="000000"/>
                </a:solidFill>
                <a:sym typeface="Symbol" pitchFamily="18" charset="2"/>
              </a:rPr>
              <a:t>e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, </a:t>
            </a:r>
            <a:r>
              <a:rPr lang="pt-BR" sz="2400" b="1" i="1">
                <a:solidFill>
                  <a:srgbClr val="000000"/>
                </a:solidFill>
                <a:sym typeface="Symbol" pitchFamily="18" charset="2"/>
              </a:rPr>
              <a:t>f</a:t>
            </a:r>
            <a:endParaRPr lang="pt-BR" sz="2400" b="1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115718" name="TPQuestion"/>
          <p:cNvSpPr>
            <a:spLocks noChangeArrowheads="1"/>
          </p:cNvSpPr>
          <p:nvPr/>
        </p:nvSpPr>
        <p:spPr bwMode="auto">
          <a:xfrm>
            <a:off x="476250" y="1285875"/>
            <a:ext cx="51816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E01B22"/>
                </a:solidFill>
              </a:rPr>
              <a:t>A. HIKING</a:t>
            </a:r>
            <a:r>
              <a:rPr lang="en-US" sz="2400" b="1">
                <a:solidFill>
                  <a:srgbClr val="00539D"/>
                </a:solidFill>
              </a:rPr>
              <a:t>  A group of nature trails is shown. Identify the sets of lines to which line </a:t>
            </a:r>
            <a:r>
              <a:rPr lang="en-US" sz="2400" b="1" i="1">
                <a:solidFill>
                  <a:srgbClr val="00539D"/>
                </a:solidFill>
              </a:rPr>
              <a:t>a</a:t>
            </a:r>
            <a:r>
              <a:rPr lang="en-US" sz="2400" b="1">
                <a:solidFill>
                  <a:srgbClr val="00539D"/>
                </a:solidFill>
              </a:rPr>
              <a:t> is a transversal.</a:t>
            </a:r>
          </a:p>
        </p:txBody>
      </p:sp>
      <p:sp>
        <p:nvSpPr>
          <p:cNvPr id="115719" name="Oval 7"/>
          <p:cNvSpPr>
            <a:spLocks noChangeArrowheads="1"/>
          </p:cNvSpPr>
          <p:nvPr/>
        </p:nvSpPr>
        <p:spPr bwMode="auto">
          <a:xfrm>
            <a:off x="857250" y="5019675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15720" name="Picture 8" descr="Check Prog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712788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21" name="Picture 9" descr="CheckPoint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22" name="Picture 10" descr="3-1-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20800"/>
            <a:ext cx="242570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453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5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7" grpId="0" autoUpdateAnimBg="0"/>
      <p:bldP spid="115718" grpId="0" autoUpdateAnimBg="0"/>
      <p:bldP spid="1157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467600" y="3581400"/>
            <a:ext cx="12192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5462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3b</a:t>
            </a:r>
          </a:p>
        </p:txBody>
      </p:sp>
      <p:sp>
        <p:nvSpPr>
          <p:cNvPr id="154629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57250" y="2974975"/>
            <a:ext cx="3638550" cy="250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 fontAlgn="base"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A.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no lines</a:t>
            </a:r>
          </a:p>
          <a:p>
            <a:pPr marL="533400" indent="-533400" fontAlgn="base"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B.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lines </a:t>
            </a:r>
            <a:r>
              <a:rPr lang="pt-BR" sz="2400" b="1" i="1">
                <a:solidFill>
                  <a:srgbClr val="000000"/>
                </a:solidFill>
                <a:sym typeface="Symbol" pitchFamily="18" charset="2"/>
              </a:rPr>
              <a:t>c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, </a:t>
            </a:r>
            <a:r>
              <a:rPr lang="pt-BR" sz="2400" b="1" i="1">
                <a:solidFill>
                  <a:srgbClr val="000000"/>
                </a:solidFill>
                <a:sym typeface="Symbol" pitchFamily="18" charset="2"/>
              </a:rPr>
              <a:t>f</a:t>
            </a:r>
            <a:endParaRPr lang="pt-BR" sz="2400" b="1">
              <a:solidFill>
                <a:srgbClr val="000000"/>
              </a:solidFill>
              <a:sym typeface="Symbol" pitchFamily="18" charset="2"/>
            </a:endParaRPr>
          </a:p>
          <a:p>
            <a:pPr marL="533400" indent="-533400" fontAlgn="base"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C.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lines </a:t>
            </a:r>
            <a:r>
              <a:rPr lang="pt-BR" sz="2400" b="1" i="1">
                <a:solidFill>
                  <a:srgbClr val="000000"/>
                </a:solidFill>
                <a:sym typeface="Symbol" pitchFamily="18" charset="2"/>
              </a:rPr>
              <a:t>c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, </a:t>
            </a:r>
            <a:r>
              <a:rPr lang="pt-BR" sz="2400" b="1" i="1">
                <a:solidFill>
                  <a:srgbClr val="000000"/>
                </a:solidFill>
                <a:sym typeface="Symbol" pitchFamily="18" charset="2"/>
              </a:rPr>
              <a:t>d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, </a:t>
            </a:r>
            <a:r>
              <a:rPr lang="pt-BR" sz="2400" b="1" i="1">
                <a:solidFill>
                  <a:srgbClr val="000000"/>
                </a:solidFill>
                <a:sym typeface="Symbol" pitchFamily="18" charset="2"/>
              </a:rPr>
              <a:t>e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, </a:t>
            </a:r>
            <a:r>
              <a:rPr lang="pt-BR" sz="2400" b="1" i="1">
                <a:solidFill>
                  <a:srgbClr val="000000"/>
                </a:solidFill>
                <a:sym typeface="Symbol" pitchFamily="18" charset="2"/>
              </a:rPr>
              <a:t>f</a:t>
            </a:r>
            <a:endParaRPr lang="pt-BR" sz="2400" b="1">
              <a:solidFill>
                <a:srgbClr val="000000"/>
              </a:solidFill>
              <a:sym typeface="Symbol" pitchFamily="18" charset="2"/>
            </a:endParaRPr>
          </a:p>
          <a:p>
            <a:pPr marL="533400" indent="-533400" fontAlgn="base"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D.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lines </a:t>
            </a:r>
            <a:r>
              <a:rPr lang="pt-BR" sz="2400" b="1" i="1">
                <a:solidFill>
                  <a:srgbClr val="000000"/>
                </a:solidFill>
                <a:sym typeface="Symbol" pitchFamily="18" charset="2"/>
              </a:rPr>
              <a:t>a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, </a:t>
            </a:r>
            <a:r>
              <a:rPr lang="pt-BR" sz="2400" b="1" i="1">
                <a:solidFill>
                  <a:srgbClr val="000000"/>
                </a:solidFill>
                <a:sym typeface="Symbol" pitchFamily="18" charset="2"/>
              </a:rPr>
              <a:t>c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, </a:t>
            </a:r>
            <a:r>
              <a:rPr lang="pt-BR" sz="2400" b="1" i="1">
                <a:solidFill>
                  <a:srgbClr val="000000"/>
                </a:solidFill>
                <a:sym typeface="Symbol" pitchFamily="18" charset="2"/>
              </a:rPr>
              <a:t>d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, </a:t>
            </a:r>
            <a:r>
              <a:rPr lang="pt-BR" sz="2400" b="1" i="1">
                <a:solidFill>
                  <a:srgbClr val="000000"/>
                </a:solidFill>
                <a:sym typeface="Symbol" pitchFamily="18" charset="2"/>
              </a:rPr>
              <a:t>e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, </a:t>
            </a:r>
            <a:r>
              <a:rPr lang="pt-BR" sz="2400" b="1" i="1">
                <a:solidFill>
                  <a:srgbClr val="000000"/>
                </a:solidFill>
                <a:sym typeface="Symbol" pitchFamily="18" charset="2"/>
              </a:rPr>
              <a:t>f</a:t>
            </a:r>
            <a:endParaRPr lang="pt-BR" sz="2400" b="1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154630" name="TPQuestion"/>
          <p:cNvSpPr>
            <a:spLocks noChangeArrowheads="1"/>
          </p:cNvSpPr>
          <p:nvPr/>
        </p:nvSpPr>
        <p:spPr bwMode="auto">
          <a:xfrm>
            <a:off x="476250" y="1285875"/>
            <a:ext cx="51816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E01B22"/>
                </a:solidFill>
              </a:rPr>
              <a:t>B. HIKING</a:t>
            </a:r>
            <a:r>
              <a:rPr lang="en-US" sz="2400" b="1">
                <a:solidFill>
                  <a:srgbClr val="00539D"/>
                </a:solidFill>
              </a:rPr>
              <a:t>  A group of nature trails is shown. Identify the sets of lines to which line </a:t>
            </a:r>
            <a:r>
              <a:rPr lang="en-US" sz="2400" b="1" i="1">
                <a:solidFill>
                  <a:srgbClr val="00539D"/>
                </a:solidFill>
              </a:rPr>
              <a:t>b</a:t>
            </a:r>
            <a:r>
              <a:rPr lang="en-US" sz="2400" b="1">
                <a:solidFill>
                  <a:srgbClr val="00539D"/>
                </a:solidFill>
              </a:rPr>
              <a:t> is a transversal.</a:t>
            </a:r>
          </a:p>
        </p:txBody>
      </p:sp>
      <p:sp>
        <p:nvSpPr>
          <p:cNvPr id="154631" name="Oval 7"/>
          <p:cNvSpPr>
            <a:spLocks noChangeArrowheads="1"/>
          </p:cNvSpPr>
          <p:nvPr/>
        </p:nvSpPr>
        <p:spPr bwMode="auto">
          <a:xfrm>
            <a:off x="857250" y="4343400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54632" name="Picture 8" descr="Check Prog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712788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633" name="Picture 9" descr="CheckPoint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634" name="Picture 10" descr="3-1-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20800"/>
            <a:ext cx="242570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927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9" grpId="0" autoUpdateAnimBg="0"/>
      <p:bldP spid="154630" grpId="0" autoUpdateAnimBg="0"/>
      <p:bldP spid="1546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467600" y="3581400"/>
            <a:ext cx="12192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5565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3c</a:t>
            </a:r>
          </a:p>
        </p:txBody>
      </p:sp>
      <p:sp>
        <p:nvSpPr>
          <p:cNvPr id="155653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57250" y="2974975"/>
            <a:ext cx="3638550" cy="250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 fontAlgn="base"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A.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no lines</a:t>
            </a:r>
          </a:p>
          <a:p>
            <a:pPr marL="533400" indent="-533400" fontAlgn="base"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B.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lines </a:t>
            </a:r>
            <a:r>
              <a:rPr lang="pt-BR" sz="2400" b="1" i="1">
                <a:solidFill>
                  <a:srgbClr val="000000"/>
                </a:solidFill>
                <a:sym typeface="Symbol" pitchFamily="18" charset="2"/>
              </a:rPr>
              <a:t>a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, </a:t>
            </a:r>
            <a:r>
              <a:rPr lang="pt-BR" sz="2400" b="1" i="1">
                <a:solidFill>
                  <a:srgbClr val="000000"/>
                </a:solidFill>
                <a:sym typeface="Symbol" pitchFamily="18" charset="2"/>
              </a:rPr>
              <a:t>b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, </a:t>
            </a:r>
            <a:r>
              <a:rPr lang="pt-BR" sz="2400" b="1" i="1">
                <a:solidFill>
                  <a:srgbClr val="000000"/>
                </a:solidFill>
                <a:sym typeface="Symbol" pitchFamily="18" charset="2"/>
              </a:rPr>
              <a:t>d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, </a:t>
            </a:r>
            <a:r>
              <a:rPr lang="pt-BR" sz="2400" b="1" i="1">
                <a:solidFill>
                  <a:srgbClr val="000000"/>
                </a:solidFill>
                <a:sym typeface="Symbol" pitchFamily="18" charset="2"/>
              </a:rPr>
              <a:t>e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, </a:t>
            </a:r>
            <a:r>
              <a:rPr lang="pt-BR" sz="2400" b="1" i="1">
                <a:solidFill>
                  <a:srgbClr val="000000"/>
                </a:solidFill>
                <a:sym typeface="Symbol" pitchFamily="18" charset="2"/>
              </a:rPr>
              <a:t>f</a:t>
            </a:r>
            <a:endParaRPr lang="pt-BR" sz="2400" b="1">
              <a:solidFill>
                <a:srgbClr val="000000"/>
              </a:solidFill>
              <a:sym typeface="Symbol" pitchFamily="18" charset="2"/>
            </a:endParaRPr>
          </a:p>
          <a:p>
            <a:pPr marL="533400" indent="-533400" fontAlgn="base"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C.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lines </a:t>
            </a:r>
            <a:r>
              <a:rPr lang="pt-BR" sz="2400" b="1" i="1">
                <a:solidFill>
                  <a:srgbClr val="000000"/>
                </a:solidFill>
                <a:sym typeface="Symbol" pitchFamily="18" charset="2"/>
              </a:rPr>
              <a:t>a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, </a:t>
            </a:r>
            <a:r>
              <a:rPr lang="pt-BR" sz="2400" b="1" i="1">
                <a:solidFill>
                  <a:srgbClr val="000000"/>
                </a:solidFill>
                <a:sym typeface="Symbol" pitchFamily="18" charset="2"/>
              </a:rPr>
              <a:t>d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, </a:t>
            </a:r>
            <a:r>
              <a:rPr lang="pt-BR" sz="2400" b="1" i="1">
                <a:solidFill>
                  <a:srgbClr val="000000"/>
                </a:solidFill>
                <a:sym typeface="Symbol" pitchFamily="18" charset="2"/>
              </a:rPr>
              <a:t>f</a:t>
            </a:r>
            <a:endParaRPr lang="pt-BR" sz="2400" b="1">
              <a:solidFill>
                <a:srgbClr val="000000"/>
              </a:solidFill>
              <a:sym typeface="Symbol" pitchFamily="18" charset="2"/>
            </a:endParaRPr>
          </a:p>
          <a:p>
            <a:pPr marL="533400" indent="-533400" fontAlgn="base"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D.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lines </a:t>
            </a:r>
            <a:r>
              <a:rPr lang="pt-BR" sz="2400" b="1" i="1">
                <a:solidFill>
                  <a:srgbClr val="000000"/>
                </a:solidFill>
                <a:sym typeface="Symbol" pitchFamily="18" charset="2"/>
              </a:rPr>
              <a:t>a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, </a:t>
            </a:r>
            <a:r>
              <a:rPr lang="pt-BR" sz="2400" b="1" i="1">
                <a:solidFill>
                  <a:srgbClr val="000000"/>
                </a:solidFill>
                <a:sym typeface="Symbol" pitchFamily="18" charset="2"/>
              </a:rPr>
              <a:t>b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, </a:t>
            </a:r>
            <a:r>
              <a:rPr lang="pt-BR" sz="2400" b="1" i="1">
                <a:solidFill>
                  <a:srgbClr val="000000"/>
                </a:solidFill>
                <a:sym typeface="Symbol" pitchFamily="18" charset="2"/>
              </a:rPr>
              <a:t>e</a:t>
            </a:r>
            <a:endParaRPr lang="pt-BR" sz="2400" b="1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155654" name="TPQuestion"/>
          <p:cNvSpPr>
            <a:spLocks noChangeArrowheads="1"/>
          </p:cNvSpPr>
          <p:nvPr/>
        </p:nvSpPr>
        <p:spPr bwMode="auto">
          <a:xfrm>
            <a:off x="476250" y="1285875"/>
            <a:ext cx="51816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E01B22"/>
                </a:solidFill>
              </a:rPr>
              <a:t>C. HIKING</a:t>
            </a:r>
            <a:r>
              <a:rPr lang="en-US" sz="2400" b="1">
                <a:solidFill>
                  <a:srgbClr val="00539D"/>
                </a:solidFill>
              </a:rPr>
              <a:t>  A group of nature trails is shown. Identify the sets of lines to which line </a:t>
            </a:r>
            <a:r>
              <a:rPr lang="en-US" sz="2400" b="1" i="1">
                <a:solidFill>
                  <a:srgbClr val="00539D"/>
                </a:solidFill>
              </a:rPr>
              <a:t>c</a:t>
            </a:r>
            <a:r>
              <a:rPr lang="en-US" sz="2400" b="1">
                <a:solidFill>
                  <a:srgbClr val="00539D"/>
                </a:solidFill>
              </a:rPr>
              <a:t> is a transversal.</a:t>
            </a:r>
          </a:p>
        </p:txBody>
      </p:sp>
      <p:sp>
        <p:nvSpPr>
          <p:cNvPr id="155655" name="Oval 7"/>
          <p:cNvSpPr>
            <a:spLocks noChangeArrowheads="1"/>
          </p:cNvSpPr>
          <p:nvPr/>
        </p:nvSpPr>
        <p:spPr bwMode="auto">
          <a:xfrm>
            <a:off x="857250" y="3648075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55656" name="Picture 8" descr="Check Prog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712788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657" name="Picture 9" descr="CheckPoint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658" name="Picture 10" descr="3-1-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20800"/>
            <a:ext cx="242570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294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5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3" grpId="0" autoUpdateAnimBg="0"/>
      <p:bldP spid="155654" grpId="0" autoUpdateAnimBg="0"/>
      <p:bldP spid="15565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 of the Lesson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3759538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Vocabulary</a:t>
            </a:r>
          </a:p>
        </p:txBody>
      </p:sp>
      <p:pic>
        <p:nvPicPr>
          <p:cNvPr id="88069" name="Picture 5" descr="New Voc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742950"/>
            <a:ext cx="42418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812800" y="1828800"/>
            <a:ext cx="3683000" cy="325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6075" indent="-346075">
              <a:defRPr>
                <a:solidFill>
                  <a:schemeClr val="tx1"/>
                </a:solidFill>
                <a:latin typeface="Arial" charset="0"/>
              </a:defRPr>
            </a:lvl1pPr>
            <a:lvl2pPr marL="46037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parallel lines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skew lines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parallel planes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transversal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interior angles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exterior angles</a:t>
            </a:r>
          </a:p>
        </p:txBody>
      </p:sp>
      <p:sp>
        <p:nvSpPr>
          <p:cNvPr id="88074" name="Text Box 10"/>
          <p:cNvSpPr txBox="1">
            <a:spLocks noChangeArrowheads="1"/>
          </p:cNvSpPr>
          <p:nvPr/>
        </p:nvSpPr>
        <p:spPr bwMode="auto">
          <a:xfrm>
            <a:off x="4927600" y="1828800"/>
            <a:ext cx="3454400" cy="36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6075" indent="-346075">
              <a:defRPr>
                <a:solidFill>
                  <a:schemeClr val="tx1"/>
                </a:solidFill>
                <a:latin typeface="Arial" charset="0"/>
              </a:defRPr>
            </a:lvl1pPr>
            <a:lvl2pPr marL="46037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consecutive interior angles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alternate interior angles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alternate exterior angles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corresponding angles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168835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80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80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80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80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80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8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8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8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8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2" grpId="0" build="p"/>
      <p:bldP spid="8807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5" name="Picture 9" descr="GEOM-CH03-171-A-K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495425"/>
            <a:ext cx="8239125" cy="378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7430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1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2628900" y="771525"/>
            <a:ext cx="59817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CD0000"/>
                </a:solidFill>
              </a:rPr>
              <a:t>Identify Parallel and Skew Relationships</a:t>
            </a:r>
            <a:endParaRPr lang="en-US" sz="2000" b="1">
              <a:solidFill>
                <a:srgbClr val="EC1D24"/>
              </a:solidFill>
            </a:endParaRPr>
          </a:p>
        </p:txBody>
      </p:sp>
      <p:pic>
        <p:nvPicPr>
          <p:cNvPr id="5906" name="Picture 786" descr="03-01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438400"/>
            <a:ext cx="2528888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918" name="Group 798"/>
          <p:cNvGrpSpPr>
            <a:grpSpLocks/>
          </p:cNvGrpSpPr>
          <p:nvPr/>
        </p:nvGrpSpPr>
        <p:grpSpPr bwMode="auto">
          <a:xfrm>
            <a:off x="533400" y="5181600"/>
            <a:ext cx="7924800" cy="457200"/>
            <a:chOff x="336" y="3264"/>
            <a:chExt cx="4992" cy="288"/>
          </a:xfrm>
        </p:grpSpPr>
        <p:sp>
          <p:nvSpPr>
            <p:cNvPr id="5907" name="Rectangle 787"/>
            <p:cNvSpPr>
              <a:spLocks noChangeArrowheads="1"/>
            </p:cNvSpPr>
            <p:nvPr/>
          </p:nvSpPr>
          <p:spPr bwMode="auto">
            <a:xfrm>
              <a:off x="336" y="3264"/>
              <a:ext cx="49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1714500" indent="-1370013" fontAlgn="base">
                <a:spcBef>
                  <a:spcPct val="20000"/>
                </a:spcBef>
                <a:spcAft>
                  <a:spcPct val="60000"/>
                </a:spcAft>
                <a:buClr>
                  <a:srgbClr val="FFFFFF"/>
                </a:buClr>
              </a:pPr>
              <a:r>
                <a:rPr lang="en-US" sz="2400" b="1">
                  <a:solidFill>
                    <a:srgbClr val="00539D"/>
                  </a:solidFill>
                </a:rPr>
                <a:t>Answer:</a:t>
              </a:r>
              <a:r>
                <a:rPr lang="en-US" sz="2400">
                  <a:solidFill>
                    <a:srgbClr val="E01B22"/>
                  </a:solidFill>
                </a:rPr>
                <a:t> 	</a:t>
              </a:r>
              <a:r>
                <a:rPr lang="en-US" sz="2400" i="1">
                  <a:solidFill>
                    <a:srgbClr val="E01B22"/>
                  </a:solidFill>
                </a:rPr>
                <a:t>AD</a:t>
              </a:r>
              <a:r>
                <a:rPr lang="en-US" sz="2400">
                  <a:solidFill>
                    <a:srgbClr val="E01B22"/>
                  </a:solidFill>
                </a:rPr>
                <a:t>, </a:t>
              </a:r>
              <a:r>
                <a:rPr lang="en-US" sz="2400" i="1">
                  <a:solidFill>
                    <a:srgbClr val="E01B22"/>
                  </a:solidFill>
                </a:rPr>
                <a:t>EH</a:t>
              </a:r>
              <a:r>
                <a:rPr lang="en-US" sz="2400">
                  <a:solidFill>
                    <a:srgbClr val="E01B22"/>
                  </a:solidFill>
                </a:rPr>
                <a:t>, </a:t>
              </a:r>
              <a:r>
                <a:rPr lang="en-US" sz="2400" i="1">
                  <a:solidFill>
                    <a:srgbClr val="E01B22"/>
                  </a:solidFill>
                </a:rPr>
                <a:t>FG</a:t>
              </a:r>
            </a:p>
          </p:txBody>
        </p:sp>
        <p:sp>
          <p:nvSpPr>
            <p:cNvPr id="5909" name="Line 789"/>
            <p:cNvSpPr>
              <a:spLocks noChangeShapeType="1"/>
            </p:cNvSpPr>
            <p:nvPr/>
          </p:nvSpPr>
          <p:spPr bwMode="auto">
            <a:xfrm>
              <a:off x="1500" y="3318"/>
              <a:ext cx="240" cy="0"/>
            </a:xfrm>
            <a:prstGeom prst="line">
              <a:avLst/>
            </a:prstGeom>
            <a:noFill/>
            <a:ln w="19050">
              <a:solidFill>
                <a:srgbClr val="E01B2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910" name="Line 790"/>
            <p:cNvSpPr>
              <a:spLocks noChangeShapeType="1"/>
            </p:cNvSpPr>
            <p:nvPr/>
          </p:nvSpPr>
          <p:spPr bwMode="auto">
            <a:xfrm>
              <a:off x="1884" y="3318"/>
              <a:ext cx="240" cy="0"/>
            </a:xfrm>
            <a:prstGeom prst="line">
              <a:avLst/>
            </a:prstGeom>
            <a:noFill/>
            <a:ln w="19050">
              <a:solidFill>
                <a:srgbClr val="E01B2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911" name="Line 791"/>
            <p:cNvSpPr>
              <a:spLocks noChangeShapeType="1"/>
            </p:cNvSpPr>
            <p:nvPr/>
          </p:nvSpPr>
          <p:spPr bwMode="auto">
            <a:xfrm>
              <a:off x="2250" y="3318"/>
              <a:ext cx="240" cy="0"/>
            </a:xfrm>
            <a:prstGeom prst="line">
              <a:avLst/>
            </a:prstGeom>
            <a:noFill/>
            <a:ln w="19050">
              <a:solidFill>
                <a:srgbClr val="E01B2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915" name="Group 795"/>
          <p:cNvGrpSpPr>
            <a:grpSpLocks/>
          </p:cNvGrpSpPr>
          <p:nvPr/>
        </p:nvGrpSpPr>
        <p:grpSpPr bwMode="auto">
          <a:xfrm>
            <a:off x="876300" y="1543050"/>
            <a:ext cx="7705725" cy="420688"/>
            <a:chOff x="552" y="1325"/>
            <a:chExt cx="4854" cy="265"/>
          </a:xfrm>
        </p:grpSpPr>
        <p:sp>
          <p:nvSpPr>
            <p:cNvPr id="5908" name="Line 788"/>
            <p:cNvSpPr>
              <a:spLocks noChangeShapeType="1"/>
            </p:cNvSpPr>
            <p:nvPr/>
          </p:nvSpPr>
          <p:spPr bwMode="auto">
            <a:xfrm>
              <a:off x="3642" y="1356"/>
              <a:ext cx="246" cy="0"/>
            </a:xfrm>
            <a:prstGeom prst="line">
              <a:avLst/>
            </a:prstGeom>
            <a:noFill/>
            <a:ln w="19050">
              <a:solidFill>
                <a:srgbClr val="00539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914" name="Rectangle 794"/>
            <p:cNvSpPr>
              <a:spLocks noChangeArrowheads="1"/>
            </p:cNvSpPr>
            <p:nvPr/>
          </p:nvSpPr>
          <p:spPr bwMode="auto">
            <a:xfrm>
              <a:off x="552" y="1325"/>
              <a:ext cx="4854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US" sz="2400" b="1">
                  <a:solidFill>
                    <a:srgbClr val="E01B22"/>
                  </a:solidFill>
                </a:rPr>
                <a:t>A.</a:t>
              </a:r>
              <a:r>
                <a:rPr lang="en-US" sz="2400" b="1">
                  <a:solidFill>
                    <a:srgbClr val="00539D"/>
                  </a:solidFill>
                </a:rPr>
                <a:t> Name all segments parallel to </a:t>
              </a:r>
              <a:r>
                <a:rPr lang="en-US" sz="2400" b="1" i="1">
                  <a:solidFill>
                    <a:srgbClr val="00539D"/>
                  </a:solidFill>
                </a:rPr>
                <a:t>BC.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3565706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1</a:t>
            </a:r>
          </a:p>
        </p:txBody>
      </p:sp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2628900" y="771525"/>
            <a:ext cx="59817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CD0000"/>
                </a:solidFill>
              </a:rPr>
              <a:t>Identify Parallel and Skew Relationships</a:t>
            </a:r>
            <a:endParaRPr lang="en-US" sz="2000" b="1">
              <a:solidFill>
                <a:srgbClr val="EC1D24"/>
              </a:solidFill>
            </a:endParaRPr>
          </a:p>
        </p:txBody>
      </p:sp>
      <p:pic>
        <p:nvPicPr>
          <p:cNvPr id="139269" name="Picture 5" descr="03-01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438400"/>
            <a:ext cx="2528888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9280" name="Group 16"/>
          <p:cNvGrpSpPr>
            <a:grpSpLocks/>
          </p:cNvGrpSpPr>
          <p:nvPr/>
        </p:nvGrpSpPr>
        <p:grpSpPr bwMode="auto">
          <a:xfrm>
            <a:off x="876300" y="1543050"/>
            <a:ext cx="7705725" cy="420688"/>
            <a:chOff x="552" y="972"/>
            <a:chExt cx="4854" cy="265"/>
          </a:xfrm>
        </p:grpSpPr>
        <p:sp>
          <p:nvSpPr>
            <p:cNvPr id="139278" name="Rectangle 14"/>
            <p:cNvSpPr>
              <a:spLocks noChangeArrowheads="1"/>
            </p:cNvSpPr>
            <p:nvPr/>
          </p:nvSpPr>
          <p:spPr bwMode="auto">
            <a:xfrm>
              <a:off x="552" y="972"/>
              <a:ext cx="4854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US" sz="2400" b="1">
                  <a:solidFill>
                    <a:srgbClr val="E01B22"/>
                  </a:solidFill>
                </a:rPr>
                <a:t>B.</a:t>
              </a:r>
              <a:r>
                <a:rPr lang="en-US" sz="2400" b="1">
                  <a:solidFill>
                    <a:srgbClr val="00539D"/>
                  </a:solidFill>
                </a:rPr>
                <a:t> Name a segment skew to </a:t>
              </a:r>
              <a:r>
                <a:rPr lang="en-US" sz="2400" b="1" i="1">
                  <a:solidFill>
                    <a:srgbClr val="00539D"/>
                  </a:solidFill>
                </a:rPr>
                <a:t>EH.</a:t>
              </a:r>
            </a:p>
          </p:txBody>
        </p:sp>
        <p:sp>
          <p:nvSpPr>
            <p:cNvPr id="139271" name="Line 7"/>
            <p:cNvSpPr>
              <a:spLocks noChangeShapeType="1"/>
            </p:cNvSpPr>
            <p:nvPr/>
          </p:nvSpPr>
          <p:spPr bwMode="auto">
            <a:xfrm>
              <a:off x="3228" y="996"/>
              <a:ext cx="246" cy="0"/>
            </a:xfrm>
            <a:prstGeom prst="line">
              <a:avLst/>
            </a:prstGeom>
            <a:noFill/>
            <a:ln w="19050">
              <a:solidFill>
                <a:srgbClr val="00539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39282" name="Group 18"/>
          <p:cNvGrpSpPr>
            <a:grpSpLocks/>
          </p:cNvGrpSpPr>
          <p:nvPr/>
        </p:nvGrpSpPr>
        <p:grpSpPr bwMode="auto">
          <a:xfrm>
            <a:off x="533400" y="5181600"/>
            <a:ext cx="7924800" cy="457200"/>
            <a:chOff x="336" y="3264"/>
            <a:chExt cx="4992" cy="288"/>
          </a:xfrm>
        </p:grpSpPr>
        <p:sp>
          <p:nvSpPr>
            <p:cNvPr id="139270" name="Rectangle 6"/>
            <p:cNvSpPr>
              <a:spLocks noChangeArrowheads="1"/>
            </p:cNvSpPr>
            <p:nvPr/>
          </p:nvSpPr>
          <p:spPr bwMode="auto">
            <a:xfrm>
              <a:off x="336" y="3264"/>
              <a:ext cx="49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1714500" indent="-1370013" fontAlgn="base">
                <a:spcBef>
                  <a:spcPct val="20000"/>
                </a:spcBef>
                <a:spcAft>
                  <a:spcPct val="60000"/>
                </a:spcAft>
                <a:buClr>
                  <a:srgbClr val="FFFFFF"/>
                </a:buClr>
              </a:pPr>
              <a:r>
                <a:rPr lang="en-US" sz="2400" b="1">
                  <a:solidFill>
                    <a:srgbClr val="00539D"/>
                  </a:solidFill>
                </a:rPr>
                <a:t>Answer:</a:t>
              </a:r>
              <a:r>
                <a:rPr lang="en-US" sz="2400">
                  <a:solidFill>
                    <a:srgbClr val="E01B22"/>
                  </a:solidFill>
                </a:rPr>
                <a:t> 	</a:t>
              </a:r>
              <a:r>
                <a:rPr lang="en-US" sz="2400" i="1">
                  <a:solidFill>
                    <a:srgbClr val="E01B22"/>
                  </a:solidFill>
                </a:rPr>
                <a:t>AB</a:t>
              </a:r>
              <a:r>
                <a:rPr lang="en-US" sz="2400">
                  <a:solidFill>
                    <a:srgbClr val="E01B22"/>
                  </a:solidFill>
                </a:rPr>
                <a:t>, </a:t>
              </a:r>
              <a:r>
                <a:rPr lang="en-US" sz="2400" i="1">
                  <a:solidFill>
                    <a:srgbClr val="E01B22"/>
                  </a:solidFill>
                </a:rPr>
                <a:t>CD</a:t>
              </a:r>
              <a:r>
                <a:rPr lang="en-US" sz="2400">
                  <a:solidFill>
                    <a:srgbClr val="E01B22"/>
                  </a:solidFill>
                </a:rPr>
                <a:t>, </a:t>
              </a:r>
              <a:r>
                <a:rPr lang="en-US" sz="2400" i="1">
                  <a:solidFill>
                    <a:srgbClr val="E01B22"/>
                  </a:solidFill>
                </a:rPr>
                <a:t>BG</a:t>
              </a:r>
              <a:r>
                <a:rPr lang="en-US" sz="2400">
                  <a:solidFill>
                    <a:srgbClr val="E01B22"/>
                  </a:solidFill>
                </a:rPr>
                <a:t>, or </a:t>
              </a:r>
              <a:r>
                <a:rPr lang="en-US" sz="2400" i="1">
                  <a:solidFill>
                    <a:srgbClr val="E01B22"/>
                  </a:solidFill>
                </a:rPr>
                <a:t>CF</a:t>
              </a:r>
            </a:p>
          </p:txBody>
        </p:sp>
        <p:sp>
          <p:nvSpPr>
            <p:cNvPr id="139272" name="Line 8"/>
            <p:cNvSpPr>
              <a:spLocks noChangeShapeType="1"/>
            </p:cNvSpPr>
            <p:nvPr/>
          </p:nvSpPr>
          <p:spPr bwMode="auto">
            <a:xfrm>
              <a:off x="1500" y="3318"/>
              <a:ext cx="240" cy="0"/>
            </a:xfrm>
            <a:prstGeom prst="line">
              <a:avLst/>
            </a:prstGeom>
            <a:noFill/>
            <a:ln w="19050">
              <a:solidFill>
                <a:srgbClr val="E01B2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9273" name="Line 9"/>
            <p:cNvSpPr>
              <a:spLocks noChangeShapeType="1"/>
            </p:cNvSpPr>
            <p:nvPr/>
          </p:nvSpPr>
          <p:spPr bwMode="auto">
            <a:xfrm>
              <a:off x="1878" y="3318"/>
              <a:ext cx="240" cy="0"/>
            </a:xfrm>
            <a:prstGeom prst="line">
              <a:avLst/>
            </a:prstGeom>
            <a:noFill/>
            <a:ln w="19050">
              <a:solidFill>
                <a:srgbClr val="E01B2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9274" name="Line 10"/>
            <p:cNvSpPr>
              <a:spLocks noChangeShapeType="1"/>
            </p:cNvSpPr>
            <p:nvPr/>
          </p:nvSpPr>
          <p:spPr bwMode="auto">
            <a:xfrm>
              <a:off x="2250" y="3318"/>
              <a:ext cx="240" cy="0"/>
            </a:xfrm>
            <a:prstGeom prst="line">
              <a:avLst/>
            </a:prstGeom>
            <a:noFill/>
            <a:ln w="19050">
              <a:solidFill>
                <a:srgbClr val="E01B2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9275" name="Line 11"/>
            <p:cNvSpPr>
              <a:spLocks noChangeShapeType="1"/>
            </p:cNvSpPr>
            <p:nvPr/>
          </p:nvSpPr>
          <p:spPr bwMode="auto">
            <a:xfrm>
              <a:off x="2850" y="3318"/>
              <a:ext cx="240" cy="0"/>
            </a:xfrm>
            <a:prstGeom prst="line">
              <a:avLst/>
            </a:prstGeom>
            <a:noFill/>
            <a:ln w="19050">
              <a:solidFill>
                <a:srgbClr val="E01B2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4529931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9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9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01" name="Rectangle 13"/>
          <p:cNvSpPr>
            <a:spLocks noChangeArrowheads="1"/>
          </p:cNvSpPr>
          <p:nvPr/>
        </p:nvSpPr>
        <p:spPr bwMode="auto">
          <a:xfrm>
            <a:off x="876300" y="1543050"/>
            <a:ext cx="770572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E01B22"/>
                </a:solidFill>
              </a:rPr>
              <a:t>C.</a:t>
            </a:r>
            <a:r>
              <a:rPr lang="en-US" sz="2400" b="1">
                <a:solidFill>
                  <a:srgbClr val="00539D"/>
                </a:solidFill>
              </a:rPr>
              <a:t> Name a plane parallel to plane </a:t>
            </a:r>
            <a:r>
              <a:rPr lang="en-US" sz="2400" b="1" i="1">
                <a:solidFill>
                  <a:srgbClr val="00539D"/>
                </a:solidFill>
              </a:rPr>
              <a:t>ABG.</a:t>
            </a:r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1</a:t>
            </a:r>
          </a:p>
        </p:txBody>
      </p:sp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2628900" y="771525"/>
            <a:ext cx="59817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CD0000"/>
                </a:solidFill>
              </a:rPr>
              <a:t>Identify Parallel and Skew Relationships</a:t>
            </a:r>
            <a:endParaRPr lang="en-US" sz="2000" b="1">
              <a:solidFill>
                <a:srgbClr val="EC1D24"/>
              </a:solidFill>
            </a:endParaRPr>
          </a:p>
        </p:txBody>
      </p:sp>
      <p:pic>
        <p:nvPicPr>
          <p:cNvPr id="140293" name="Picture 5" descr="03-01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438400"/>
            <a:ext cx="2528888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4" name="Rectangle 6"/>
          <p:cNvSpPr>
            <a:spLocks noChangeArrowheads="1"/>
          </p:cNvSpPr>
          <p:nvPr/>
        </p:nvSpPr>
        <p:spPr bwMode="auto">
          <a:xfrm>
            <a:off x="533400" y="5181600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714500" indent="-1370013" fontAlgn="base">
              <a:spcBef>
                <a:spcPct val="20000"/>
              </a:spcBef>
              <a:spcAft>
                <a:spcPct val="60000"/>
              </a:spcAft>
              <a:buClr>
                <a:srgbClr val="FFFFFF"/>
              </a:buClr>
            </a:pPr>
            <a:r>
              <a:rPr lang="en-US" sz="2400" b="1">
                <a:solidFill>
                  <a:srgbClr val="00539D"/>
                </a:solidFill>
              </a:rPr>
              <a:t>Answer:</a:t>
            </a:r>
            <a:r>
              <a:rPr lang="en-US" sz="2400">
                <a:solidFill>
                  <a:srgbClr val="E01B22"/>
                </a:solidFill>
              </a:rPr>
              <a:t> 	plane </a:t>
            </a:r>
            <a:r>
              <a:rPr lang="en-US" sz="2400" i="1">
                <a:solidFill>
                  <a:srgbClr val="E01B22"/>
                </a:solidFill>
              </a:rPr>
              <a:t>CDE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327702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030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5" name="Picture 5" descr="GEOM-CH03-172-A-K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600075"/>
            <a:ext cx="6981825" cy="549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43110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628900" y="771525"/>
            <a:ext cx="59817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CD0000"/>
                </a:solidFill>
              </a:rPr>
              <a:t>Classify Angle Pair Relationships</a:t>
            </a:r>
            <a:endParaRPr lang="en-US" sz="2000">
              <a:solidFill>
                <a:srgbClr val="00000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000" b="1">
              <a:solidFill>
                <a:srgbClr val="EC1D24"/>
              </a:solidFill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876300" y="1543050"/>
            <a:ext cx="7705725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E01B22"/>
                </a:solidFill>
              </a:rPr>
              <a:t>A.</a:t>
            </a:r>
            <a:r>
              <a:rPr lang="en-US" sz="2400" b="1">
                <a:solidFill>
                  <a:srgbClr val="00539D"/>
                </a:solidFill>
              </a:rPr>
              <a:t> Classify the relationship between </a:t>
            </a:r>
            <a:r>
              <a:rPr lang="en-US" sz="2400" b="1">
                <a:solidFill>
                  <a:srgbClr val="00539D"/>
                </a:solidFill>
                <a:cs typeface="Arial" charset="0"/>
                <a:sym typeface="Symbol" pitchFamily="18" charset="2"/>
              </a:rPr>
              <a:t></a:t>
            </a:r>
            <a:r>
              <a:rPr lang="en-US" sz="2400" b="1">
                <a:solidFill>
                  <a:srgbClr val="00539D"/>
                </a:solidFill>
              </a:rPr>
              <a:t>2 and </a:t>
            </a:r>
            <a:r>
              <a:rPr lang="en-US" sz="2400" b="1">
                <a:solidFill>
                  <a:srgbClr val="00539D"/>
                </a:solidFill>
                <a:cs typeface="Arial" charset="0"/>
                <a:sym typeface="Symbol" pitchFamily="18" charset="2"/>
              </a:rPr>
              <a:t></a:t>
            </a:r>
            <a:r>
              <a:rPr lang="en-US" sz="2400" b="1">
                <a:solidFill>
                  <a:srgbClr val="00539D"/>
                </a:solidFill>
              </a:rPr>
              <a:t>6 as </a:t>
            </a:r>
            <a:r>
              <a:rPr lang="en-US" sz="2400" b="1" i="1">
                <a:solidFill>
                  <a:srgbClr val="00539D"/>
                </a:solidFill>
              </a:rPr>
              <a:t>alternate interior, alternate exterior, corresponding,</a:t>
            </a:r>
            <a:r>
              <a:rPr lang="en-US" sz="2400" b="1">
                <a:solidFill>
                  <a:srgbClr val="00539D"/>
                </a:solidFill>
              </a:rPr>
              <a:t> or </a:t>
            </a:r>
            <a:r>
              <a:rPr lang="en-US" sz="2400" b="1" i="1">
                <a:solidFill>
                  <a:srgbClr val="00539D"/>
                </a:solidFill>
              </a:rPr>
              <a:t>consecutive interior</a:t>
            </a:r>
            <a:r>
              <a:rPr lang="en-US" sz="2400" b="1">
                <a:solidFill>
                  <a:srgbClr val="00539D"/>
                </a:solidFill>
              </a:rPr>
              <a:t> angles.</a:t>
            </a:r>
          </a:p>
        </p:txBody>
      </p:sp>
      <p:pic>
        <p:nvPicPr>
          <p:cNvPr id="6150" name="Picture 6" descr="03-01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743200"/>
            <a:ext cx="31337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533400" y="5181600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714500" indent="-1370013" fontAlgn="base">
              <a:spcBef>
                <a:spcPct val="20000"/>
              </a:spcBef>
              <a:spcAft>
                <a:spcPct val="60000"/>
              </a:spcAft>
              <a:buClr>
                <a:srgbClr val="FFFFFF"/>
              </a:buClr>
            </a:pPr>
            <a:r>
              <a:rPr lang="en-US" sz="2400" b="1">
                <a:solidFill>
                  <a:srgbClr val="00539D"/>
                </a:solidFill>
              </a:rPr>
              <a:t>Answer:</a:t>
            </a:r>
            <a:r>
              <a:rPr lang="en-US" sz="2400">
                <a:solidFill>
                  <a:srgbClr val="E01B22"/>
                </a:solidFill>
              </a:rPr>
              <a:t> 	corresponding</a:t>
            </a:r>
            <a:endParaRPr lang="en-US" sz="2400" i="1">
              <a:solidFill>
                <a:srgbClr val="E01B2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9089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7"/>
  <p:tag name="SLIDEGUID" val="763036F1F41841B5A1B0F85EC6EBD574"/>
  <p:tag name="VALUES" val="Incorrect¤Incorrect¤Incorrect¤Correct"/>
  <p:tag name="TOTALRESPONSES" val="5"/>
  <p:tag name="SLICED" val="False"/>
  <p:tag name="RESPONSES" val="NA,1,5,1;3;3;4;1;"/>
  <p:tag name="CHARTSTRINGSTD" val="2 0 2 1"/>
  <p:tag name="CHARTSTRINGREV" val="1 2 0 2"/>
  <p:tag name="CHARTSTRINGSTDPER" val="0.4 0 0.4 0.2"/>
  <p:tag name="CHARTSTRINGREVPER" val="0.2 0.4 0 0.4"/>
  <p:tag name="QUESTIONALIAS" val="Example 2a"/>
  <p:tag name="ANSWERSALIAS" val="A¤B¤C¤D"/>
  <p:tag name="RESPONSESGATHERED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32"/>
  <p:tag name="BULLETTYPE" val="ppBulletAlphaUCPeriod"/>
  <p:tag name="ANSWERTEXT" val="A&#10;B&#10;C&#10;D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8"/>
  <p:tag name="SLIDEGUID" val="512C6B0D6AE24B1A8C1CBA5FA503002B"/>
  <p:tag name="VALUES" val="Incorrect¤Incorrect¤Correct¤Incorrect"/>
  <p:tag name="TOTALRESPONSES" val="5"/>
  <p:tag name="SLICED" val="False"/>
  <p:tag name="RESPONSES" val="NA,1,5,2;3;2;2;2;"/>
  <p:tag name="CHARTSTRINGSTD" val="0 4 1 0"/>
  <p:tag name="CHARTSTRINGREV" val="0 1 4 0"/>
  <p:tag name="CHARTSTRINGSTDPER" val="0 0.8 0.2 0"/>
  <p:tag name="CHARTSTRINGREVPER" val="0 0.2 0.8 0"/>
  <p:tag name="QUESTIONALIAS" val="Example 2b"/>
  <p:tag name="ANSWERSALIAS" val="A¤B¤C¤D"/>
  <p:tag name="RESPONSESGATHERED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32"/>
  <p:tag name="BULLETTYPE" val="ppBulletAlphaUCPeriod"/>
  <p:tag name="ANSWERTEXT" val="A&#10;B&#10;C&#10;D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9"/>
  <p:tag name="SLIDEGUID" val="50626AEB48A1472EB587B01FB95C7C48"/>
  <p:tag name="VALUES" val="Incorrect¤Correct¤Incorrect¤Incorrect"/>
  <p:tag name="TOTALRESPONSES" val="5"/>
  <p:tag name="SLICED" val="False"/>
  <p:tag name="RESPONSES" val="NA,1,5,1;3;3;2;3;"/>
  <p:tag name="CHARTSTRINGSTD" val="1 1 3 0"/>
  <p:tag name="CHARTSTRINGREV" val="0 3 1 1"/>
  <p:tag name="CHARTSTRINGSTDPER" val="0.2 0.2 0.6 0"/>
  <p:tag name="CHARTSTRINGREVPER" val="0 0.6 0.2 0.2"/>
  <p:tag name="QUESTIONALIAS" val="Example 2c"/>
  <p:tag name="ANSWERSALIAS" val="A¤B¤C¤D"/>
  <p:tag name="RESPONSESGATHERED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32"/>
  <p:tag name="BULLETTYPE" val="ppBulletAlphaUCPeriod"/>
  <p:tag name="ANSWERTEXT" val="A&#10;B&#10;C&#10;D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10"/>
  <p:tag name="SLIDEGUID" val="A66F7BCB7D194020AFAB9EB7074CEAC2"/>
  <p:tag name="VALUES" val="Correct¤Incorrect¤Incorrect¤Incorrect"/>
  <p:tag name="TOTALRESPONSES" val="5"/>
  <p:tag name="SLICED" val="False"/>
  <p:tag name="RESPONSES" val="NA,1,5,2;4;3;3;2;"/>
  <p:tag name="CHARTSTRINGSTD" val="0 2 2 1"/>
  <p:tag name="CHARTSTRINGREV" val="1 2 2 0"/>
  <p:tag name="CHARTSTRINGSTDPER" val="0 0.4 0.4 0.2"/>
  <p:tag name="CHARTSTRINGREVPER" val="0.2 0.4 0.4 0"/>
  <p:tag name="QUESTIONALIAS" val="Example 2d"/>
  <p:tag name="ANSWERSALIAS" val="A¤B¤C¤D"/>
  <p:tag name="RESPONSESGATHERED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32"/>
  <p:tag name="BULLETTYPE" val="ppBulletAlphaUCPeriod"/>
  <p:tag name="ANSWERTEXT" val="A&#10;B&#10;C&#10;D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7"/>
  <p:tag name="SLIDEGUID" val="A374C315D0D94FC1A78229D8376ED540"/>
  <p:tag name="VALUES" val="Incorrect¤Incorrect¤Incorrect¤Correct"/>
  <p:tag name="TOTALRESPONSES" val="5"/>
  <p:tag name="SLICED" val="False"/>
  <p:tag name="RESPONSES" val="NA,1,5,1;3;3;3;2;"/>
  <p:tag name="CHARTSTRINGSTD" val="1 1 3 0"/>
  <p:tag name="CHARTSTRINGREV" val="0 3 1 1"/>
  <p:tag name="CHARTSTRINGSTDPER" val="0.2 0.2 0.6 0"/>
  <p:tag name="CHARTSTRINGREVPER" val="0 0.6 0.2 0.2"/>
  <p:tag name="QUESTIONALIAS" val="Example 3a"/>
  <p:tag name="ANSWERSALIAS" val="A¤B¤C¤D"/>
  <p:tag name="RESPONSESGATHERED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32"/>
  <p:tag name="BULLETTYPE" val="ppBulletAlphaUCPeriod"/>
  <p:tag name="ANSWERTEXT" val="A&#10;B&#10;C&#10;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8"/>
  <p:tag name="SLIDEGUID" val="59E0018C11E344DDBAFB4A4008D50B7B"/>
  <p:tag name="VALUES" val="Incorrect¤Incorrect¤Correct¤Incorrect"/>
  <p:tag name="TOTALRESPONSES" val="5"/>
  <p:tag name="SLICED" val="False"/>
  <p:tag name="RESPONSES" val="NA,1,5,4;4;1;1;4;"/>
  <p:tag name="CHARTSTRINGSTD" val="2 0 0 3"/>
  <p:tag name="CHARTSTRINGREV" val="3 0 0 2"/>
  <p:tag name="CHARTSTRINGSTDPER" val="0.4 0 0 0.6"/>
  <p:tag name="CHARTSTRINGREVPER" val="0.6 0 0 0.4"/>
  <p:tag name="QUESTIONALIAS" val="Example 3b"/>
  <p:tag name="ANSWERSALIAS" val="A¤B¤C¤D"/>
  <p:tag name="RESPONSESGATHERED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32"/>
  <p:tag name="BULLETTYPE" val="ppBulletAlphaUCPeriod"/>
  <p:tag name="ANSWERTEXT" val="A&#10;B&#10;C&#10;D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9"/>
  <p:tag name="SLIDEGUID" val="B02E50BBAD4F4839AFF955207D23395C"/>
  <p:tag name="VALUES" val="Incorrect¤Correct¤Incorrect¤Incorrect"/>
  <p:tag name="TOTALRESPONSES" val="5"/>
  <p:tag name="SLICED" val="False"/>
  <p:tag name="RESPONSES" val="NA,1,5,1;1;2;3;3;"/>
  <p:tag name="CHARTSTRINGSTD" val="2 1 2 0"/>
  <p:tag name="CHARTSTRINGREV" val="0 2 1 2"/>
  <p:tag name="CHARTSTRINGSTDPER" val="0.4 0.2 0.4 0"/>
  <p:tag name="CHARTSTRINGREVPER" val="0 0.4 0.2 0.4"/>
  <p:tag name="QUESTIONALIAS" val="Example 3c"/>
  <p:tag name="ANSWERSALIAS" val="A¤B¤C¤D"/>
  <p:tag name="RESPONSESGATHERED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32"/>
  <p:tag name="BULLETTYPE" val="ppBulletAlphaUCPeriod"/>
  <p:tag name="ANSWERTEXT" val="A&#10;B&#10;C&#10;D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3_Default Design">
  <a:themeElements>
    <a:clrScheme name="3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E01B18"/>
      </a:hlink>
      <a:folHlink>
        <a:srgbClr val="E01B22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Default Design">
  <a:themeElements>
    <a:clrScheme name="5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Default Design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Default Design">
  <a:themeElements>
    <a:clrScheme name="7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1_Default Design">
  <a:themeElements>
    <a:clrScheme name="1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558</Words>
  <Application>Microsoft Office PowerPoint</Application>
  <PresentationFormat>On-screen Show (4:3)</PresentationFormat>
  <Paragraphs>129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3_Default Design</vt:lpstr>
      <vt:lpstr>4_Default Design</vt:lpstr>
      <vt:lpstr>2_Default Design</vt:lpstr>
      <vt:lpstr>5_Default Design</vt:lpstr>
      <vt:lpstr>6_Default Design</vt:lpstr>
      <vt:lpstr>7_Default Design</vt:lpstr>
      <vt:lpstr>11_Default Design</vt:lpstr>
      <vt:lpstr>Splash Screen</vt:lpstr>
      <vt:lpstr>Then/Now</vt:lpstr>
      <vt:lpstr>Vocabulary</vt:lpstr>
      <vt:lpstr>Concept</vt:lpstr>
      <vt:lpstr>Example 1</vt:lpstr>
      <vt:lpstr>Example 1</vt:lpstr>
      <vt:lpstr>Example 1</vt:lpstr>
      <vt:lpstr>Concept</vt:lpstr>
      <vt:lpstr>Example 2</vt:lpstr>
      <vt:lpstr>Example 2</vt:lpstr>
      <vt:lpstr>Example 2</vt:lpstr>
      <vt:lpstr>Example 2</vt:lpstr>
      <vt:lpstr>Example 2a</vt:lpstr>
      <vt:lpstr>Example 2b</vt:lpstr>
      <vt:lpstr>Example 2c</vt:lpstr>
      <vt:lpstr>Example 2d</vt:lpstr>
      <vt:lpstr>Example 3</vt:lpstr>
      <vt:lpstr>Example 3</vt:lpstr>
      <vt:lpstr>Example 3</vt:lpstr>
      <vt:lpstr>Example 3a</vt:lpstr>
      <vt:lpstr>Example 3b</vt:lpstr>
      <vt:lpstr>Example 3c</vt:lpstr>
      <vt:lpstr>End of the Lesson</vt:lpstr>
    </vt:vector>
  </TitlesOfParts>
  <Company>SCSD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Splash Screen</dc:title>
  <dc:creator>gcasper</dc:creator>
  <cp:lastModifiedBy>gcasper</cp:lastModifiedBy>
  <cp:revision>1</cp:revision>
  <dcterms:created xsi:type="dcterms:W3CDTF">2012-12-06T16:59:31Z</dcterms:created>
  <dcterms:modified xsi:type="dcterms:W3CDTF">2012-12-06T17:02:41Z</dcterms:modified>
</cp:coreProperties>
</file>