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sldIdLst>
    <p:sldId id="257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76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82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00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46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60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4625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36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41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94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084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246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760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44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1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95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66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55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49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816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856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001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72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52597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84314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43656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749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451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454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431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44908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732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27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96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973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3019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19558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76619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237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790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184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266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63419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877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421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545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4490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03825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97738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222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444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068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77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48264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37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214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982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833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8912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3334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51092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375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38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102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77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239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4653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613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130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619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7764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25849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04527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291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821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15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4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00292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2649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021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187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049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5015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666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7301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696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09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5073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glencoe.mcgraw-hill.com/sites/0078884845/" TargetMode="Externa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hyperlink" Target="10Math_GEOM_CR06.ppt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9.png"/><Relationship Id="rId18" Type="http://schemas.openxmlformats.org/officeDocument/2006/relationships/image" Target="../media/image10.png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5" Type="http://schemas.openxmlformats.org/officeDocument/2006/relationships/hyperlink" Target="10Math_GEOM_CR06.ppt" TargetMode="External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://glencoe.mcgraw-hill.com/sites/0078884845/" TargetMode="External"/><Relationship Id="rId20" Type="http://schemas.openxmlformats.org/officeDocument/2006/relationships/slide" Target="../slides/slide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Relationship Id="rId22" Type="http://schemas.openxmlformats.org/officeDocument/2006/relationships/image" Target="../media/image1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27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hyperlink" Target="10Math_GEOM_CR06.ppt" TargetMode="External"/><Relationship Id="rId10" Type="http://schemas.openxmlformats.org/officeDocument/2006/relationships/slideLayout" Target="../slideLayouts/slideLayout32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Relationship Id="rId22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hyperlink" Target="10Math_GEOM_CR06.ppt" TargetMode="External"/><Relationship Id="rId10" Type="http://schemas.openxmlformats.org/officeDocument/2006/relationships/slideLayout" Target="../slideLayouts/slideLayout43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Relationship Id="rId22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15.png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10.png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hyperlink" Target="10Math_GEOM_CR06.ppt" TargetMode="External"/><Relationship Id="rId5" Type="http://schemas.openxmlformats.org/officeDocument/2006/relationships/slideLayout" Target="../slideLayouts/slideLayout49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54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Relationship Id="rId22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58.xml"/><Relationship Id="rId21" Type="http://schemas.openxmlformats.org/officeDocument/2006/relationships/image" Target="../media/image16.png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10.png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hyperlink" Target="10Math_GEOM_CR06.ppt" TargetMode="External"/><Relationship Id="rId5" Type="http://schemas.openxmlformats.org/officeDocument/2006/relationships/slideLayout" Target="../slideLayouts/slideLayout60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65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Relationship Id="rId22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69.xml"/><Relationship Id="rId21" Type="http://schemas.openxmlformats.org/officeDocument/2006/relationships/image" Target="../media/image17.png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10.png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hyperlink" Target="10Math_GEOM_CR06.ppt" TargetMode="External"/><Relationship Id="rId5" Type="http://schemas.openxmlformats.org/officeDocument/2006/relationships/slideLayout" Target="../slideLayouts/slideLayout71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76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Relationship Id="rId22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8.jpe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21" Type="http://schemas.openxmlformats.org/officeDocument/2006/relationships/image" Target="../media/image19.png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hyperlink" Target="http://glencoe.mcgraw-hill.com/sites/0078884845/" TargetMode="Externa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2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hyperlink" Target="10Math_GEOM_CR06.ppt" TargetMode="Externa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" Target="../slides/slide1.xm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12" name="Picture 2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67" b="2942"/>
          <a:stretch>
            <a:fillRect/>
          </a:stretch>
        </p:blipFill>
        <p:spPr bwMode="hidden">
          <a:xfrm>
            <a:off x="1752600" y="6067425"/>
            <a:ext cx="7391400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7897" name="EXIT" descr="09_PAlg-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8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GLOBE" descr="09_PAlg-Online">
            <a:hlinkClick r:id="rId16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0" name="Picture 12" descr="Lesson Menu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685800"/>
            <a:ext cx="3683000" cy="11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7" name="CR" descr="09_PAlg-Ch Resources">
            <a:hlinkClick r:id="rId19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3" name="Picture 25" descr="09PreAlg LNHeader06-02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4" name="Picture 26" descr="09_GEOM LTHeader 06-02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11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05" name="Picture 21" descr="5Min Check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657225"/>
            <a:ext cx="6792912" cy="6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8" name="Picture 24" descr="09_Geom Int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BORDER_2" descr="09_Pre-Algbra Nav_Ba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4" name="GLOBE" descr="09_PAlg-Online">
            <a:hlinkClick r:id="rId16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41997" name="Picture 13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8" name="Picture 14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0" name="Picture 16" descr="09_PAlg-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 descr="CheckPointICON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76288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03" name="Text Box 19"/>
          <p:cNvSpPr txBox="1">
            <a:spLocks noChangeArrowheads="1"/>
          </p:cNvSpPr>
          <p:nvPr userDrawn="1"/>
        </p:nvSpPr>
        <p:spPr bwMode="auto">
          <a:xfrm>
            <a:off x="3886200" y="8001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18984C"/>
                </a:solidFill>
              </a:rPr>
              <a:t>Over Lesson 6–1</a:t>
            </a:r>
          </a:p>
        </p:txBody>
      </p:sp>
      <p:pic>
        <p:nvPicPr>
          <p:cNvPr id="42009" name="Picture 25" descr="09PreAlg LNHeader06-02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10" name="Picture 26" descr="09_GEOM LTHeader 06-02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11" name="CR" descr="09_PAlg-Ch Resources">
            <a:hlinkClick r:id="rId25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35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91" name="Picture 23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3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4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2781" name="Picture 13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2" name="Picture 14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6" name="Picture 18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2" name="Picture 24" descr="09PreAlg LNHeader06-02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3" name="Picture 25" descr="09_GEOM LTHeader 06-02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4" name="CR" descr="09_PAlg-Ch Resources">
            <a:hlinkClick r:id="rId23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88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6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5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6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69639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0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1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7" name="Picture 15" descr="09PreAlg LNHeader06-02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8" name="Picture 16" descr="09_GEOM LTHeader 06-02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9" name="CR" descr="09_PAlg-Ch Resources">
            <a:hlinkClick r:id="rId23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50" name="Picture 18" descr="Real World Ex_1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46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70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59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0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0663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4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5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7" name="Picture 11" descr="Example_2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1" name="Picture 15" descr="09PreAlg LNHeader06-02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2" name="Picture 16" descr="09_GEOM LTHeader 06-02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3" name="CR" descr="09_PAlg-Ch Resources">
            <a:hlinkClick r:id="rId24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69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4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3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1687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8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9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1" name="Picture 11" descr="Example_3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5" name="Picture 15" descr="09PreAlg LNHeader06-02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6" name="Picture 16" descr="09_GEOM LTHeader 06-02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7" name="CR" descr="09_PAlg-Ch Resources">
            <a:hlinkClick r:id="rId24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56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8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7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8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2711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2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3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5" name="Picture 11" descr="Example_4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9" name="Picture 15" descr="09PreAlg LNHeader06-02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0" name="Picture 16" descr="09_GEOM LTHeader 06-02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1" name="CR" descr="09_PAlg-Ch Resources">
            <a:hlinkClick r:id="rId24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46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47" name="Picture 23" descr="09_Geom EndO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46" name="Picture 22" descr="09_Geom Int_01A">
            <a:hlinkClick r:id="rId1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7" name="BORDER_2" descr="09_Pre-Algbra Nav_Bar">
            <a:hlinkClick r:id="rId1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8" name="GLOBE" descr="09_PAlg-Online">
            <a:hlinkClick r:id="rId17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431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3" name="Picture 9" descr="09_PAlg-Home">
            <a:hlinkClick r:id="rId14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8" name="Picture 14" descr="09_PAlg-ForwardDEAD">
            <a:hlinkClick r:id="" action="ppaction://noaction" highlightClick="1" endSnd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3" name="Picture 19" descr="09PreAlg LNHeader06-02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4" name="Picture 20" descr="09_GEOM LTHeader 06-02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5" name="CR" descr="09_PAlg-Ch Resources">
            <a:hlinkClick r:id="rId24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01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29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3.jpe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29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3.jpe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29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3.jpe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21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2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ags" Target="../tags/tag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33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3.jpe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33.jpe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3.jpe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33.jpe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3.jpe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38.xml"/><Relationship Id="rId7" Type="http://schemas.openxmlformats.org/officeDocument/2006/relationships/image" Target="../media/image39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3.jpeg"/><Relationship Id="rId5" Type="http://schemas.openxmlformats.org/officeDocument/2006/relationships/image" Target="../media/image28.png"/><Relationship Id="rId10" Type="http://schemas.openxmlformats.org/officeDocument/2006/relationships/image" Target="../media/image42.png"/><Relationship Id="rId4" Type="http://schemas.openxmlformats.org/officeDocument/2006/relationships/slideLayout" Target="../slideLayouts/slideLayout57.xml"/><Relationship Id="rId9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9.xml"/><Relationship Id="rId1" Type="http://schemas.openxmlformats.org/officeDocument/2006/relationships/tags" Target="../tags/tag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5.xml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7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9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12" name="Picture 48" descr="09_GEOM NA Splash Fla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902" name="Picture 38" descr="09_GEOM Splash ARM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64444" r="63020" b="18889"/>
          <a:stretch>
            <a:fillRect/>
          </a:stretch>
        </p:blipFill>
        <p:spPr bwMode="auto">
          <a:xfrm>
            <a:off x="4076700" y="4419600"/>
            <a:ext cx="16287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Splash Screen</a:t>
            </a:r>
          </a:p>
        </p:txBody>
      </p:sp>
      <p:pic>
        <p:nvPicPr>
          <p:cNvPr id="36907" name="Picture 43" descr="09PreAlg LNHeader06-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4648200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08" name="Picture 44" descr="09_GEOM LTHeader 06-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4884738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547746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4267200" y="771525"/>
            <a:ext cx="434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Use Properties of Parallelograms</a:t>
            </a:r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533400" y="5210175"/>
            <a:ext cx="82296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2913" indent="-13684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>
                <a:solidFill>
                  <a:srgbClr val="00539D"/>
                </a:solidFill>
              </a:rPr>
              <a:t>Answer:</a:t>
            </a:r>
            <a:r>
              <a:rPr lang="en-US" sz="2400">
                <a:solidFill>
                  <a:srgbClr val="E01B22"/>
                </a:solidFill>
              </a:rPr>
              <a:t> 	</a:t>
            </a:r>
            <a:r>
              <a:rPr lang="en-US" sz="2400" i="1">
                <a:solidFill>
                  <a:srgbClr val="E01B22"/>
                </a:solidFill>
              </a:rPr>
              <a:t>m</a:t>
            </a:r>
            <a:r>
              <a:rPr lang="en-US" sz="2400">
                <a:solidFill>
                  <a:srgbClr val="E01B22"/>
                </a:solidFill>
                <a:sym typeface="Symbol" pitchFamily="18" charset="2"/>
              </a:rPr>
              <a:t></a:t>
            </a:r>
            <a:r>
              <a:rPr lang="en-US" sz="2400" i="1">
                <a:solidFill>
                  <a:srgbClr val="E01B22"/>
                </a:solidFill>
                <a:sym typeface="Symbol" pitchFamily="18" charset="2"/>
              </a:rPr>
              <a:t>D</a:t>
            </a:r>
            <a:r>
              <a:rPr lang="en-US" sz="2400">
                <a:solidFill>
                  <a:srgbClr val="E01B22"/>
                </a:solidFill>
                <a:sym typeface="Symbol" pitchFamily="18" charset="2"/>
              </a:rPr>
              <a:t> = 32</a:t>
            </a:r>
          </a:p>
        </p:txBody>
      </p:sp>
      <p:grpSp>
        <p:nvGrpSpPr>
          <p:cNvPr id="137227" name="Group 11"/>
          <p:cNvGrpSpPr>
            <a:grpSpLocks/>
          </p:cNvGrpSpPr>
          <p:nvPr/>
        </p:nvGrpSpPr>
        <p:grpSpPr bwMode="auto">
          <a:xfrm>
            <a:off x="1266825" y="1514475"/>
            <a:ext cx="7505700" cy="420688"/>
            <a:chOff x="798" y="954"/>
            <a:chExt cx="4728" cy="265"/>
          </a:xfrm>
        </p:grpSpPr>
        <p:pic>
          <p:nvPicPr>
            <p:cNvPr id="137224" name="Picture 8" descr="6-2-1_edit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970" r="72177" b="1202"/>
            <a:stretch>
              <a:fillRect/>
            </a:stretch>
          </p:blipFill>
          <p:spPr bwMode="auto">
            <a:xfrm>
              <a:off x="4384" y="1013"/>
              <a:ext cx="242" cy="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7225" name="Text Box 9"/>
            <p:cNvSpPr txBox="1">
              <a:spLocks noChangeArrowheads="1"/>
            </p:cNvSpPr>
            <p:nvPr/>
          </p:nvSpPr>
          <p:spPr bwMode="auto">
            <a:xfrm>
              <a:off x="798" y="954"/>
              <a:ext cx="4728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2114550" algn="r"/>
                  <a:tab pos="2286000" algn="l"/>
                  <a:tab pos="2628900" algn="l"/>
                  <a:tab pos="38862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428750">
                <a:tabLst>
                  <a:tab pos="2114550" algn="r"/>
                  <a:tab pos="2286000" algn="l"/>
                  <a:tab pos="2628900" algn="l"/>
                  <a:tab pos="38862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543050">
                <a:tabLst>
                  <a:tab pos="2114550" algn="r"/>
                  <a:tab pos="2286000" algn="l"/>
                  <a:tab pos="2628900" algn="l"/>
                  <a:tab pos="38862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57350">
                <a:tabLst>
                  <a:tab pos="2114550" algn="r"/>
                  <a:tab pos="2286000" algn="l"/>
                  <a:tab pos="2628900" algn="l"/>
                  <a:tab pos="38862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tabLst>
                  <a:tab pos="2114550" algn="r"/>
                  <a:tab pos="2286000" algn="l"/>
                  <a:tab pos="2628900" algn="l"/>
                  <a:tab pos="38862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114550" algn="r"/>
                  <a:tab pos="2286000" algn="l"/>
                  <a:tab pos="2628900" algn="l"/>
                  <a:tab pos="38862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114550" algn="r"/>
                  <a:tab pos="2286000" algn="l"/>
                  <a:tab pos="2628900" algn="l"/>
                  <a:tab pos="38862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114550" algn="r"/>
                  <a:tab pos="2286000" algn="l"/>
                  <a:tab pos="2628900" algn="l"/>
                  <a:tab pos="38862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114550" algn="r"/>
                  <a:tab pos="2286000" algn="l"/>
                  <a:tab pos="2628900" algn="l"/>
                  <a:tab pos="38862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 i="1">
                  <a:solidFill>
                    <a:srgbClr val="000000"/>
                  </a:solidFill>
                </a:rPr>
                <a:t>	m</a:t>
              </a:r>
              <a:r>
                <a:rPr lang="en-US" sz="2400">
                  <a:solidFill>
                    <a:srgbClr val="000000"/>
                  </a:solidFill>
                  <a:sym typeface="Symbol" pitchFamily="18" charset="2"/>
                </a:rPr>
                <a:t></a:t>
              </a:r>
              <a:r>
                <a:rPr lang="en-US" sz="2400" i="1">
                  <a:solidFill>
                    <a:srgbClr val="000000"/>
                  </a:solidFill>
                  <a:sym typeface="Symbol" pitchFamily="18" charset="2"/>
                </a:rPr>
                <a:t>D	</a:t>
              </a:r>
              <a:r>
                <a:rPr lang="en-US" sz="2400">
                  <a:solidFill>
                    <a:srgbClr val="000000"/>
                  </a:solidFill>
                </a:rPr>
                <a:t>=	</a:t>
              </a:r>
              <a:r>
                <a:rPr lang="en-US" sz="2400" i="1">
                  <a:solidFill>
                    <a:srgbClr val="000000"/>
                  </a:solidFill>
                </a:rPr>
                <a:t>m</a:t>
              </a:r>
              <a:r>
                <a:rPr lang="en-US" sz="2400">
                  <a:solidFill>
                    <a:srgbClr val="000000"/>
                  </a:solidFill>
                  <a:sym typeface="Symbol" pitchFamily="18" charset="2"/>
                </a:rPr>
                <a:t></a:t>
              </a:r>
              <a:r>
                <a:rPr lang="en-US" sz="2400" i="1">
                  <a:solidFill>
                    <a:srgbClr val="000000"/>
                  </a:solidFill>
                  <a:sym typeface="Symbol" pitchFamily="18" charset="2"/>
                </a:rPr>
                <a:t>B</a:t>
              </a:r>
              <a:r>
                <a:rPr lang="en-US" sz="2400">
                  <a:solidFill>
                    <a:srgbClr val="000000"/>
                  </a:solidFill>
                </a:rPr>
                <a:t>	Opp. </a:t>
              </a:r>
              <a:r>
                <a:rPr lang="en-US" sz="2400">
                  <a:solidFill>
                    <a:srgbClr val="000000"/>
                  </a:solidFill>
                  <a:sym typeface="Symbol" pitchFamily="18" charset="2"/>
                </a:rPr>
                <a:t>s of a    </a:t>
              </a:r>
              <a:r>
                <a:rPr lang="en-US" sz="2400">
                  <a:solidFill>
                    <a:srgbClr val="000000"/>
                  </a:solidFill>
                </a:rPr>
                <a:t>are </a:t>
              </a:r>
              <a:r>
                <a:rPr lang="en-US" sz="2400">
                  <a:solidFill>
                    <a:srgbClr val="000000"/>
                  </a:solidFill>
                  <a:sym typeface="Symbol" pitchFamily="18" charset="2"/>
                </a:rPr>
                <a:t></a:t>
              </a:r>
              <a:r>
                <a:rPr lang="en-US" sz="2400">
                  <a:solidFill>
                    <a:srgbClr val="000000"/>
                  </a:solidFill>
                </a:rPr>
                <a:t>.</a:t>
              </a:r>
              <a:endParaRPr lang="en-US" sz="2400">
                <a:solidFill>
                  <a:srgbClr val="000000"/>
                </a:solidFill>
                <a:sym typeface="Symbol" pitchFamily="18" charset="2"/>
              </a:endParaRPr>
            </a:p>
          </p:txBody>
        </p:sp>
      </p:grpSp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1266825" y="2100263"/>
            <a:ext cx="73437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114550" algn="r"/>
                <a:tab pos="2286000" algn="l"/>
                <a:tab pos="2628900" algn="l"/>
                <a:tab pos="35512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428750">
              <a:tabLst>
                <a:tab pos="2114550" algn="r"/>
                <a:tab pos="2286000" algn="l"/>
                <a:tab pos="2628900" algn="l"/>
                <a:tab pos="35512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543050">
              <a:tabLst>
                <a:tab pos="2114550" algn="r"/>
                <a:tab pos="2286000" algn="l"/>
                <a:tab pos="2628900" algn="l"/>
                <a:tab pos="35512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7350">
              <a:tabLst>
                <a:tab pos="2114550" algn="r"/>
                <a:tab pos="2286000" algn="l"/>
                <a:tab pos="2628900" algn="l"/>
                <a:tab pos="35512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114550" algn="r"/>
                <a:tab pos="2286000" algn="l"/>
                <a:tab pos="2628900" algn="l"/>
                <a:tab pos="35512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114550" algn="r"/>
                <a:tab pos="2286000" algn="l"/>
                <a:tab pos="2628900" algn="l"/>
                <a:tab pos="35512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114550" algn="r"/>
                <a:tab pos="2286000" algn="l"/>
                <a:tab pos="2628900" algn="l"/>
                <a:tab pos="35512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114550" algn="r"/>
                <a:tab pos="2286000" algn="l"/>
                <a:tab pos="2628900" algn="l"/>
                <a:tab pos="35512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114550" algn="r"/>
                <a:tab pos="2286000" algn="l"/>
                <a:tab pos="2628900" algn="l"/>
                <a:tab pos="35512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i="1">
                <a:solidFill>
                  <a:srgbClr val="000000"/>
                </a:solidFill>
              </a:rPr>
              <a:t>		</a:t>
            </a:r>
            <a:r>
              <a:rPr lang="en-US" sz="2400">
                <a:solidFill>
                  <a:srgbClr val="000000"/>
                </a:solidFill>
              </a:rPr>
              <a:t>=	32	    Substitution</a:t>
            </a:r>
            <a:endParaRPr lang="en-US" sz="2400">
              <a:solidFill>
                <a:srgbClr val="000000"/>
              </a:solidFill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133200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7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7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1" grpId="0" build="p" autoUpdateAnimBg="0"/>
      <p:bldP spid="13722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366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1A</a:t>
            </a:r>
          </a:p>
        </p:txBody>
      </p:sp>
      <p:pic>
        <p:nvPicPr>
          <p:cNvPr id="113673" name="Picture 9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4" name="Picture 10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78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66775" y="2209800"/>
            <a:ext cx="2790825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10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20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30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50</a:t>
            </a:r>
          </a:p>
        </p:txBody>
      </p:sp>
      <p:sp>
        <p:nvSpPr>
          <p:cNvPr id="113679" name="TPQuestion"/>
          <p:cNvSpPr>
            <a:spLocks noChangeArrowheads="1"/>
          </p:cNvSpPr>
          <p:nvPr/>
        </p:nvSpPr>
        <p:spPr bwMode="auto">
          <a:xfrm>
            <a:off x="533400" y="150495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E01B22"/>
                </a:solidFill>
                <a:cs typeface="Times New Roman" pitchFamily="18" charset="0"/>
              </a:rPr>
              <a:t>A. 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</a:rPr>
              <a:t>ABCD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 is a parallelogram. Find </a:t>
            </a:r>
            <a:r>
              <a:rPr lang="en-US" sz="2400" b="1" i="1">
                <a:solidFill>
                  <a:srgbClr val="00539D"/>
                </a:solidFill>
                <a:sym typeface="Symbol" pitchFamily="18" charset="2"/>
              </a:rPr>
              <a:t>AB</a:t>
            </a:r>
            <a:r>
              <a:rPr lang="en-US" sz="2400" b="1">
                <a:solidFill>
                  <a:srgbClr val="00539D"/>
                </a:solidFill>
                <a:sym typeface="Symbol" pitchFamily="18" charset="2"/>
              </a:rPr>
              <a:t>.</a:t>
            </a:r>
          </a:p>
        </p:txBody>
      </p:sp>
      <p:sp>
        <p:nvSpPr>
          <p:cNvPr id="113672" name="Oval 8"/>
          <p:cNvSpPr>
            <a:spLocks noChangeArrowheads="1"/>
          </p:cNvSpPr>
          <p:nvPr/>
        </p:nvSpPr>
        <p:spPr bwMode="auto">
          <a:xfrm>
            <a:off x="866775" y="4067175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3682" name="Picture 18" descr="GEO06-02-02-Y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88" y="2000250"/>
            <a:ext cx="2668587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880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1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8" grpId="0" autoUpdateAnimBg="0"/>
      <p:bldP spid="113679" grpId="0" autoUpdateAnimBg="0"/>
      <p:bldP spid="1136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3824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1B</a:t>
            </a:r>
          </a:p>
        </p:txBody>
      </p:sp>
      <p:pic>
        <p:nvPicPr>
          <p:cNvPr id="138248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49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53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66775" y="2209800"/>
            <a:ext cx="2790825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36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54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144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154</a:t>
            </a:r>
          </a:p>
        </p:txBody>
      </p:sp>
      <p:sp>
        <p:nvSpPr>
          <p:cNvPr id="138254" name="TPQuestion"/>
          <p:cNvSpPr>
            <a:spLocks noChangeArrowheads="1"/>
          </p:cNvSpPr>
          <p:nvPr/>
        </p:nvSpPr>
        <p:spPr bwMode="auto">
          <a:xfrm>
            <a:off x="533400" y="1504950"/>
            <a:ext cx="79057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E01B22"/>
                </a:solidFill>
                <a:cs typeface="Times New Roman" pitchFamily="18" charset="0"/>
              </a:rPr>
              <a:t>B.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</a:rPr>
              <a:t> ABCD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 is a parallelogram. Find 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</a:rPr>
              <a:t>m</a:t>
            </a:r>
            <a:r>
              <a:rPr lang="en-US" sz="2400" b="1">
                <a:solidFill>
                  <a:srgbClr val="00539D"/>
                </a:solidFill>
                <a:sym typeface="Symbol" pitchFamily="18" charset="2"/>
              </a:rPr>
              <a:t></a:t>
            </a:r>
            <a:r>
              <a:rPr lang="en-US" sz="2400" b="1" i="1">
                <a:solidFill>
                  <a:srgbClr val="00539D"/>
                </a:solidFill>
                <a:sym typeface="Symbol" pitchFamily="18" charset="2"/>
              </a:rPr>
              <a:t>C</a:t>
            </a:r>
            <a:r>
              <a:rPr lang="en-US" sz="2400" b="1">
                <a:solidFill>
                  <a:srgbClr val="00539D"/>
                </a:solidFill>
                <a:sym typeface="Symbol" pitchFamily="18" charset="2"/>
              </a:rPr>
              <a:t>.</a:t>
            </a:r>
          </a:p>
        </p:txBody>
      </p:sp>
      <p:sp>
        <p:nvSpPr>
          <p:cNvPr id="138247" name="Oval 7"/>
          <p:cNvSpPr>
            <a:spLocks noChangeArrowheads="1"/>
          </p:cNvSpPr>
          <p:nvPr/>
        </p:nvSpPr>
        <p:spPr bwMode="auto">
          <a:xfrm>
            <a:off x="866775" y="219075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38257" name="Picture 17" descr="GEO06-02-02-Y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88" y="2000250"/>
            <a:ext cx="2668587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569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3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53" grpId="0" autoUpdateAnimBg="0"/>
      <p:bldP spid="138254" grpId="0" autoUpdateAnimBg="0"/>
      <p:bldP spid="1382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3926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1C</a:t>
            </a:r>
          </a:p>
        </p:txBody>
      </p:sp>
      <p:pic>
        <p:nvPicPr>
          <p:cNvPr id="139272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73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74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66775" y="2209800"/>
            <a:ext cx="2790825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36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54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144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154</a:t>
            </a:r>
          </a:p>
        </p:txBody>
      </p:sp>
      <p:sp>
        <p:nvSpPr>
          <p:cNvPr id="139275" name="TPQuestion"/>
          <p:cNvSpPr>
            <a:spLocks noChangeArrowheads="1"/>
          </p:cNvSpPr>
          <p:nvPr/>
        </p:nvSpPr>
        <p:spPr bwMode="auto">
          <a:xfrm>
            <a:off x="533400" y="150495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E01B22"/>
                </a:solidFill>
                <a:cs typeface="Times New Roman" pitchFamily="18" charset="0"/>
              </a:rPr>
              <a:t>C.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</a:rPr>
              <a:t> ABCD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 is a parallelogram. Find 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</a:rPr>
              <a:t>m</a:t>
            </a:r>
            <a:r>
              <a:rPr lang="en-US" sz="2400" b="1">
                <a:solidFill>
                  <a:srgbClr val="00539D"/>
                </a:solidFill>
                <a:sym typeface="Symbol" pitchFamily="18" charset="2"/>
              </a:rPr>
              <a:t></a:t>
            </a:r>
            <a:r>
              <a:rPr lang="en-US" sz="2400" b="1" i="1">
                <a:solidFill>
                  <a:srgbClr val="00539D"/>
                </a:solidFill>
                <a:sym typeface="Symbol" pitchFamily="18" charset="2"/>
              </a:rPr>
              <a:t>D</a:t>
            </a:r>
            <a:r>
              <a:rPr lang="en-US" sz="2400" b="1">
                <a:solidFill>
                  <a:srgbClr val="00539D"/>
                </a:solidFill>
                <a:sym typeface="Symbol" pitchFamily="18" charset="2"/>
              </a:rPr>
              <a:t>.</a:t>
            </a:r>
          </a:p>
        </p:txBody>
      </p:sp>
      <p:sp>
        <p:nvSpPr>
          <p:cNvPr id="139271" name="Oval 7"/>
          <p:cNvSpPr>
            <a:spLocks noChangeArrowheads="1"/>
          </p:cNvSpPr>
          <p:nvPr/>
        </p:nvSpPr>
        <p:spPr bwMode="auto">
          <a:xfrm>
            <a:off x="866775" y="405765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39278" name="Picture 14" descr="GEO06-02-02-Y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88" y="2000250"/>
            <a:ext cx="2668587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406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3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4" grpId="0" autoUpdateAnimBg="0"/>
      <p:bldP spid="139275" grpId="0" autoUpdateAnimBg="0"/>
      <p:bldP spid="1392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5" name="Picture 5" descr="GEOM-CH06-401-A-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95425"/>
            <a:ext cx="8239125" cy="451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0923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2A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Use Properties of Parallelograms and Algebra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876300" y="1503363"/>
            <a:ext cx="75819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428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5430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73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</a:rPr>
              <a:t>A.</a:t>
            </a:r>
            <a:r>
              <a:rPr lang="en-US" sz="2400" b="1">
                <a:solidFill>
                  <a:srgbClr val="00539D"/>
                </a:solidFill>
              </a:rPr>
              <a:t> If </a:t>
            </a:r>
            <a:r>
              <a:rPr lang="en-US" sz="2400" b="1" i="1">
                <a:solidFill>
                  <a:srgbClr val="00539D"/>
                </a:solidFill>
              </a:rPr>
              <a:t>WXYZ</a:t>
            </a:r>
            <a:r>
              <a:rPr lang="en-US" sz="2400" b="1">
                <a:solidFill>
                  <a:srgbClr val="00539D"/>
                </a:solidFill>
              </a:rPr>
              <a:t> is a parallelogram, find the value of </a:t>
            </a:r>
            <a:r>
              <a:rPr lang="en-US" sz="2400" b="1" i="1">
                <a:solidFill>
                  <a:srgbClr val="00539D"/>
                </a:solidFill>
              </a:rPr>
              <a:t>r</a:t>
            </a:r>
            <a:r>
              <a:rPr lang="en-US" sz="2400" b="1">
                <a:solidFill>
                  <a:srgbClr val="00539D"/>
                </a:solidFill>
              </a:rPr>
              <a:t>.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610100" y="3819525"/>
            <a:ext cx="40862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428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5430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73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</a:rPr>
              <a:t>Opposite sides of a parallelogram are 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.</a:t>
            </a:r>
          </a:p>
        </p:txBody>
      </p:sp>
      <p:pic>
        <p:nvPicPr>
          <p:cNvPr id="6163" name="Picture 19" descr="09Geom06-02-2-A-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981200"/>
            <a:ext cx="2952750" cy="171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06-02-02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66"/>
          <a:stretch>
            <a:fillRect/>
          </a:stretch>
        </p:blipFill>
        <p:spPr bwMode="auto">
          <a:xfrm>
            <a:off x="1905000" y="3962400"/>
            <a:ext cx="1362075" cy="4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5" name="Picture 21" descr="06-02-02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61" b="50220"/>
          <a:stretch>
            <a:fillRect/>
          </a:stretch>
        </p:blipFill>
        <p:spPr bwMode="auto">
          <a:xfrm>
            <a:off x="1905000" y="4625975"/>
            <a:ext cx="1362075" cy="41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06-02-02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77" b="23788"/>
          <a:stretch>
            <a:fillRect/>
          </a:stretch>
        </p:blipFill>
        <p:spPr bwMode="auto">
          <a:xfrm>
            <a:off x="1905000" y="5133975"/>
            <a:ext cx="1362075" cy="4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7" name="Picture 23" descr="06-02-02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95"/>
          <a:stretch>
            <a:fillRect/>
          </a:stretch>
        </p:blipFill>
        <p:spPr bwMode="auto">
          <a:xfrm>
            <a:off x="1905000" y="5680075"/>
            <a:ext cx="1362075" cy="37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4610100" y="4667250"/>
            <a:ext cx="408622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428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5430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73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</a:rPr>
              <a:t>Definition of congruence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4610100" y="5189538"/>
            <a:ext cx="40862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428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5430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73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</a:rPr>
              <a:t>Substitution</a:t>
            </a: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4610100" y="5680075"/>
            <a:ext cx="408622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428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5430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73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</a:rPr>
              <a:t>Divide each side by 4.</a:t>
            </a:r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533400" y="6103938"/>
            <a:ext cx="40576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2913" indent="-1368425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>
                <a:solidFill>
                  <a:srgbClr val="00539D"/>
                </a:solidFill>
              </a:rPr>
              <a:t>Answer:</a:t>
            </a:r>
            <a:r>
              <a:rPr lang="en-US" sz="2400">
                <a:solidFill>
                  <a:srgbClr val="E01B22"/>
                </a:solidFill>
              </a:rPr>
              <a:t> 	</a:t>
            </a:r>
            <a:r>
              <a:rPr lang="en-US" sz="2400" i="1">
                <a:solidFill>
                  <a:srgbClr val="E01B22"/>
                </a:solidFill>
              </a:rPr>
              <a:t>r </a:t>
            </a:r>
            <a:r>
              <a:rPr lang="en-US" sz="2400">
                <a:solidFill>
                  <a:srgbClr val="E01B22"/>
                </a:solidFill>
                <a:sym typeface="Symbol" pitchFamily="18" charset="2"/>
              </a:rPr>
              <a:t>= 4.5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49702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  <p:bldP spid="6161" grpId="0"/>
      <p:bldP spid="6168" grpId="0"/>
      <p:bldP spid="6169" grpId="0"/>
      <p:bldP spid="6170" grpId="0"/>
      <p:bldP spid="617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2B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Use Properties of Parallelograms and Algebra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76300" y="1503363"/>
            <a:ext cx="77057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428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5430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73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</a:rPr>
              <a:t>B.</a:t>
            </a:r>
            <a:r>
              <a:rPr lang="en-US" sz="2400" b="1">
                <a:solidFill>
                  <a:srgbClr val="00539D"/>
                </a:solidFill>
              </a:rPr>
              <a:t> If </a:t>
            </a:r>
            <a:r>
              <a:rPr lang="en-US" sz="2400" b="1" i="1">
                <a:solidFill>
                  <a:srgbClr val="00539D"/>
                </a:solidFill>
              </a:rPr>
              <a:t>WXYZ</a:t>
            </a:r>
            <a:r>
              <a:rPr lang="en-US" sz="2400" b="1">
                <a:solidFill>
                  <a:srgbClr val="00539D"/>
                </a:solidFill>
              </a:rPr>
              <a:t> is a parallelogram, find the value of </a:t>
            </a:r>
            <a:r>
              <a:rPr lang="en-US" sz="2400" b="1" i="1">
                <a:solidFill>
                  <a:srgbClr val="00539D"/>
                </a:solidFill>
              </a:rPr>
              <a:t>s</a:t>
            </a:r>
            <a:r>
              <a:rPr lang="en-US" sz="2400" b="1">
                <a:solidFill>
                  <a:srgbClr val="00539D"/>
                </a:solidFill>
              </a:rPr>
              <a:t>.</a:t>
            </a:r>
          </a:p>
        </p:txBody>
      </p:sp>
      <p:pic>
        <p:nvPicPr>
          <p:cNvPr id="7175" name="Picture 7" descr="09Geom06-02-2-A-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1981200"/>
            <a:ext cx="3227387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86" name="Group 18"/>
          <p:cNvGrpSpPr>
            <a:grpSpLocks/>
          </p:cNvGrpSpPr>
          <p:nvPr/>
        </p:nvGrpSpPr>
        <p:grpSpPr bwMode="auto">
          <a:xfrm>
            <a:off x="962025" y="4114800"/>
            <a:ext cx="7486650" cy="749300"/>
            <a:chOff x="606" y="2592"/>
            <a:chExt cx="4716" cy="472"/>
          </a:xfrm>
        </p:grpSpPr>
        <p:pic>
          <p:nvPicPr>
            <p:cNvPr id="7184" name="Picture 16" descr="6-2-1_edit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669" r="74742" b="1161"/>
            <a:stretch>
              <a:fillRect/>
            </a:stretch>
          </p:blipFill>
          <p:spPr bwMode="auto">
            <a:xfrm>
              <a:off x="4099" y="2633"/>
              <a:ext cx="221" cy="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0" name="Text Box 12"/>
            <p:cNvSpPr txBox="1">
              <a:spLocks noChangeArrowheads="1"/>
            </p:cNvSpPr>
            <p:nvPr/>
          </p:nvSpPr>
          <p:spPr bwMode="auto">
            <a:xfrm>
              <a:off x="606" y="2592"/>
              <a:ext cx="4716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742950" algn="r"/>
                  <a:tab pos="857250" algn="l"/>
                  <a:tab pos="1143000" algn="l"/>
                  <a:tab pos="35052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428750">
                <a:tabLst>
                  <a:tab pos="742950" algn="r"/>
                  <a:tab pos="857250" algn="l"/>
                  <a:tab pos="1143000" algn="l"/>
                  <a:tab pos="35052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543050">
                <a:tabLst>
                  <a:tab pos="742950" algn="r"/>
                  <a:tab pos="857250" algn="l"/>
                  <a:tab pos="1143000" algn="l"/>
                  <a:tab pos="35052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57350">
                <a:tabLst>
                  <a:tab pos="742950" algn="r"/>
                  <a:tab pos="857250" algn="l"/>
                  <a:tab pos="1143000" algn="l"/>
                  <a:tab pos="35052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tabLst>
                  <a:tab pos="742950" algn="r"/>
                  <a:tab pos="857250" algn="l"/>
                  <a:tab pos="1143000" algn="l"/>
                  <a:tab pos="35052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742950" algn="r"/>
                  <a:tab pos="857250" algn="l"/>
                  <a:tab pos="1143000" algn="l"/>
                  <a:tab pos="35052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742950" algn="r"/>
                  <a:tab pos="857250" algn="l"/>
                  <a:tab pos="1143000" algn="l"/>
                  <a:tab pos="35052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742950" algn="r"/>
                  <a:tab pos="857250" algn="l"/>
                  <a:tab pos="1143000" algn="l"/>
                  <a:tab pos="35052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742950" algn="r"/>
                  <a:tab pos="857250" algn="l"/>
                  <a:tab pos="1143000" algn="l"/>
                  <a:tab pos="35052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	8</a:t>
              </a:r>
              <a:r>
                <a:rPr lang="en-US" sz="2400" i="1">
                  <a:solidFill>
                    <a:srgbClr val="000000"/>
                  </a:solidFill>
                </a:rPr>
                <a:t>s	</a:t>
              </a:r>
              <a:r>
                <a:rPr lang="en-US" sz="2400">
                  <a:solidFill>
                    <a:srgbClr val="000000"/>
                  </a:solidFill>
                </a:rPr>
                <a:t>=	7</a:t>
              </a:r>
              <a:r>
                <a:rPr lang="en-US" sz="2400" i="1">
                  <a:solidFill>
                    <a:srgbClr val="000000"/>
                  </a:solidFill>
                </a:rPr>
                <a:t>s</a:t>
              </a:r>
              <a:r>
                <a:rPr lang="en-US" sz="2400">
                  <a:solidFill>
                    <a:srgbClr val="000000"/>
                  </a:solidFill>
                </a:rPr>
                <a:t> + 3	Diagonals of a    bisect</a:t>
              </a:r>
              <a:br>
                <a:rPr lang="en-US" sz="2400">
                  <a:solidFill>
                    <a:srgbClr val="000000"/>
                  </a:solidFill>
                </a:rPr>
              </a:br>
              <a:r>
                <a:rPr lang="en-US" sz="2400">
                  <a:solidFill>
                    <a:srgbClr val="000000"/>
                  </a:solidFill>
                </a:rPr>
                <a:t>				each other.</a:t>
              </a:r>
            </a:p>
          </p:txBody>
        </p:sp>
      </p:grp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533400" y="5610225"/>
            <a:ext cx="789622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2913" indent="-1368425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>
                <a:solidFill>
                  <a:srgbClr val="00539D"/>
                </a:solidFill>
              </a:rPr>
              <a:t>Answer:</a:t>
            </a:r>
            <a:r>
              <a:rPr lang="en-US" sz="2400">
                <a:solidFill>
                  <a:srgbClr val="E01B22"/>
                </a:solidFill>
              </a:rPr>
              <a:t> 	</a:t>
            </a:r>
            <a:r>
              <a:rPr lang="en-US" sz="2400" i="1">
                <a:solidFill>
                  <a:srgbClr val="E01B22"/>
                </a:solidFill>
              </a:rPr>
              <a:t>s </a:t>
            </a:r>
            <a:r>
              <a:rPr lang="en-US" sz="2400">
                <a:solidFill>
                  <a:srgbClr val="E01B22"/>
                </a:solidFill>
                <a:sym typeface="Symbol" pitchFamily="18" charset="2"/>
              </a:rPr>
              <a:t>= 3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962025" y="4922838"/>
            <a:ext cx="74866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742950" algn="r"/>
                <a:tab pos="857250" algn="l"/>
                <a:tab pos="1143000" algn="l"/>
                <a:tab pos="350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428750">
              <a:tabLst>
                <a:tab pos="742950" algn="r"/>
                <a:tab pos="857250" algn="l"/>
                <a:tab pos="1143000" algn="l"/>
                <a:tab pos="350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543050">
              <a:tabLst>
                <a:tab pos="742950" algn="r"/>
                <a:tab pos="857250" algn="l"/>
                <a:tab pos="1143000" algn="l"/>
                <a:tab pos="350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7350">
              <a:tabLst>
                <a:tab pos="742950" algn="r"/>
                <a:tab pos="857250" algn="l"/>
                <a:tab pos="1143000" algn="l"/>
                <a:tab pos="350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742950" algn="r"/>
                <a:tab pos="857250" algn="l"/>
                <a:tab pos="1143000" algn="l"/>
                <a:tab pos="350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143000" algn="l"/>
                <a:tab pos="350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143000" algn="l"/>
                <a:tab pos="350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143000" algn="l"/>
                <a:tab pos="350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143000" algn="l"/>
                <a:tab pos="350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i="1">
                <a:solidFill>
                  <a:srgbClr val="000000"/>
                </a:solidFill>
              </a:rPr>
              <a:t>	s	</a:t>
            </a:r>
            <a:r>
              <a:rPr lang="en-US" sz="2400">
                <a:solidFill>
                  <a:srgbClr val="000000"/>
                </a:solidFill>
              </a:rPr>
              <a:t>=	3	Subtract 7</a:t>
            </a:r>
            <a:r>
              <a:rPr lang="en-US" sz="2400" i="1">
                <a:solidFill>
                  <a:srgbClr val="000000"/>
                </a:solidFill>
              </a:rPr>
              <a:t>s</a:t>
            </a:r>
            <a:r>
              <a:rPr lang="en-US" sz="2400">
                <a:solidFill>
                  <a:srgbClr val="000000"/>
                </a:solidFill>
              </a:rPr>
              <a:t> from each side.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02841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83" grpId="0" build="p" autoUpdateAnimBg="0"/>
      <p:bldP spid="718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2C</a:t>
            </a: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Use Properties of Parallelograms and Algebra</a:t>
            </a: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876300" y="1503363"/>
            <a:ext cx="77057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428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5430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73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</a:rPr>
              <a:t>C.</a:t>
            </a:r>
            <a:r>
              <a:rPr lang="en-US" sz="2400" b="1">
                <a:solidFill>
                  <a:srgbClr val="00539D"/>
                </a:solidFill>
              </a:rPr>
              <a:t> If </a:t>
            </a:r>
            <a:r>
              <a:rPr lang="en-US" sz="2400" b="1" i="1">
                <a:solidFill>
                  <a:srgbClr val="00539D"/>
                </a:solidFill>
              </a:rPr>
              <a:t>WXYZ</a:t>
            </a:r>
            <a:r>
              <a:rPr lang="en-US" sz="2400" b="1">
                <a:solidFill>
                  <a:srgbClr val="00539D"/>
                </a:solidFill>
              </a:rPr>
              <a:t> is a parallelogram, find the value of </a:t>
            </a:r>
            <a:r>
              <a:rPr lang="en-US" sz="2400" b="1" i="1">
                <a:solidFill>
                  <a:srgbClr val="00539D"/>
                </a:solidFill>
              </a:rPr>
              <a:t>t</a:t>
            </a:r>
            <a:r>
              <a:rPr lang="en-US" sz="2400" b="1">
                <a:solidFill>
                  <a:srgbClr val="00539D"/>
                </a:solidFill>
              </a:rPr>
              <a:t>.</a:t>
            </a:r>
          </a:p>
        </p:txBody>
      </p:sp>
      <p:pic>
        <p:nvPicPr>
          <p:cNvPr id="144389" name="Picture 5" descr="09Geom06-02-2-A-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1981200"/>
            <a:ext cx="3227387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962025" y="4019550"/>
            <a:ext cx="748665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371600" algn="r"/>
                <a:tab pos="1600200" algn="l"/>
                <a:tab pos="1885950" algn="l"/>
                <a:tab pos="350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428750">
              <a:tabLst>
                <a:tab pos="1371600" algn="r"/>
                <a:tab pos="1600200" algn="l"/>
                <a:tab pos="1885950" algn="l"/>
                <a:tab pos="350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543050">
              <a:tabLst>
                <a:tab pos="1371600" algn="r"/>
                <a:tab pos="1600200" algn="l"/>
                <a:tab pos="1885950" algn="l"/>
                <a:tab pos="350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7350">
              <a:tabLst>
                <a:tab pos="1371600" algn="r"/>
                <a:tab pos="1600200" algn="l"/>
                <a:tab pos="1885950" algn="l"/>
                <a:tab pos="350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1371600" algn="r"/>
                <a:tab pos="1600200" algn="l"/>
                <a:tab pos="1885950" algn="l"/>
                <a:tab pos="350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71600" algn="r"/>
                <a:tab pos="1600200" algn="l"/>
                <a:tab pos="1885950" algn="l"/>
                <a:tab pos="350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71600" algn="r"/>
                <a:tab pos="1600200" algn="l"/>
                <a:tab pos="1885950" algn="l"/>
                <a:tab pos="350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71600" algn="r"/>
                <a:tab pos="1600200" algn="l"/>
                <a:tab pos="1885950" algn="l"/>
                <a:tab pos="350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71600" algn="r"/>
                <a:tab pos="1600200" algn="l"/>
                <a:tab pos="1885950" algn="l"/>
                <a:tab pos="350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</a:rPr>
              <a:t>	</a:t>
            </a:r>
            <a:r>
              <a:rPr lang="el-GR" sz="2400">
                <a:solidFill>
                  <a:srgbClr val="000000"/>
                </a:solidFill>
              </a:rPr>
              <a:t>Δ</a:t>
            </a:r>
            <a:r>
              <a:rPr lang="en-US" sz="2400" i="1">
                <a:solidFill>
                  <a:srgbClr val="000000"/>
                </a:solidFill>
              </a:rPr>
              <a:t>WXY	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	</a:t>
            </a:r>
            <a:r>
              <a:rPr lang="el-GR" sz="2400">
                <a:solidFill>
                  <a:srgbClr val="000000"/>
                </a:solidFill>
              </a:rPr>
              <a:t>Δ</a:t>
            </a:r>
            <a:r>
              <a:rPr lang="en-US" sz="2400" i="1">
                <a:solidFill>
                  <a:srgbClr val="000000"/>
                </a:solidFill>
              </a:rPr>
              <a:t>YZW	</a:t>
            </a:r>
            <a:r>
              <a:rPr lang="en-US" sz="2400">
                <a:solidFill>
                  <a:srgbClr val="000000"/>
                </a:solidFill>
              </a:rPr>
              <a:t>Diagonal separates a 					parallelogram into 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>
                <a:solidFill>
                  <a:srgbClr val="000000"/>
                </a:solidFill>
              </a:rPr>
              <a:t>				2 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 triangles.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	</a:t>
            </a:r>
            <a:r>
              <a:rPr lang="en-US" sz="2400" i="1">
                <a:solidFill>
                  <a:srgbClr val="000000"/>
                </a:solidFill>
                <a:sym typeface="Symbol" pitchFamily="18" charset="2"/>
              </a:rPr>
              <a:t>YWX	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	</a:t>
            </a:r>
            <a:r>
              <a:rPr lang="en-US" sz="2400" i="1">
                <a:solidFill>
                  <a:srgbClr val="000000"/>
                </a:solidFill>
                <a:sym typeface="Symbol" pitchFamily="18" charset="2"/>
              </a:rPr>
              <a:t>WYZ	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CPCTC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i="1">
                <a:solidFill>
                  <a:srgbClr val="000000"/>
                </a:solidFill>
                <a:sym typeface="Symbol" pitchFamily="18" charset="2"/>
              </a:rPr>
              <a:t>	m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</a:t>
            </a:r>
            <a:r>
              <a:rPr lang="en-US" sz="2400" i="1">
                <a:solidFill>
                  <a:srgbClr val="000000"/>
                </a:solidFill>
                <a:sym typeface="Symbol" pitchFamily="18" charset="2"/>
              </a:rPr>
              <a:t>YWX	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=	</a:t>
            </a:r>
            <a:r>
              <a:rPr lang="en-US" sz="2400" i="1">
                <a:solidFill>
                  <a:srgbClr val="000000"/>
                </a:solidFill>
                <a:sym typeface="Symbol" pitchFamily="18" charset="2"/>
              </a:rPr>
              <a:t>m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</a:t>
            </a:r>
            <a:r>
              <a:rPr lang="en-US" sz="2400" i="1">
                <a:solidFill>
                  <a:srgbClr val="000000"/>
                </a:solidFill>
                <a:sym typeface="Symbol" pitchFamily="18" charset="2"/>
              </a:rPr>
              <a:t>WYZ	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Definition of congruence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29394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4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4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4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/>
      <p:bldP spid="14439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2C</a:t>
            </a: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Use Properties of Parallelograms and Algebra</a:t>
            </a: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962025" y="1514475"/>
            <a:ext cx="74866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371600" algn="r"/>
                <a:tab pos="1600200" algn="l"/>
                <a:tab pos="1885950" algn="l"/>
                <a:tab pos="350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428750">
              <a:tabLst>
                <a:tab pos="1371600" algn="r"/>
                <a:tab pos="1600200" algn="l"/>
                <a:tab pos="1885950" algn="l"/>
                <a:tab pos="350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543050">
              <a:tabLst>
                <a:tab pos="1371600" algn="r"/>
                <a:tab pos="1600200" algn="l"/>
                <a:tab pos="1885950" algn="l"/>
                <a:tab pos="350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7350">
              <a:tabLst>
                <a:tab pos="1371600" algn="r"/>
                <a:tab pos="1600200" algn="l"/>
                <a:tab pos="1885950" algn="l"/>
                <a:tab pos="350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1371600" algn="r"/>
                <a:tab pos="1600200" algn="l"/>
                <a:tab pos="1885950" algn="l"/>
                <a:tab pos="350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71600" algn="r"/>
                <a:tab pos="1600200" algn="l"/>
                <a:tab pos="1885950" algn="l"/>
                <a:tab pos="350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71600" algn="r"/>
                <a:tab pos="1600200" algn="l"/>
                <a:tab pos="1885950" algn="l"/>
                <a:tab pos="350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71600" algn="r"/>
                <a:tab pos="1600200" algn="l"/>
                <a:tab pos="1885950" algn="l"/>
                <a:tab pos="350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71600" algn="r"/>
                <a:tab pos="1600200" algn="l"/>
                <a:tab pos="1885950" algn="l"/>
                <a:tab pos="350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	2</a:t>
            </a:r>
            <a:r>
              <a:rPr lang="en-US" sz="2400" i="1">
                <a:solidFill>
                  <a:srgbClr val="000000"/>
                </a:solidFill>
                <a:sym typeface="Symbol" pitchFamily="18" charset="2"/>
              </a:rPr>
              <a:t>t	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=	18	Substitution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i="1">
                <a:solidFill>
                  <a:srgbClr val="000000"/>
                </a:solidFill>
                <a:sym typeface="Symbol" pitchFamily="18" charset="2"/>
              </a:rPr>
              <a:t>	t	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=	9	Divide each side by 2.</a:t>
            </a: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533400" y="5429250"/>
            <a:ext cx="789622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2913" indent="-1368425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>
                <a:solidFill>
                  <a:srgbClr val="00539D"/>
                </a:solidFill>
              </a:rPr>
              <a:t>Answer:</a:t>
            </a:r>
            <a:r>
              <a:rPr lang="en-US" sz="2400">
                <a:solidFill>
                  <a:srgbClr val="E01B22"/>
                </a:solidFill>
              </a:rPr>
              <a:t> 	</a:t>
            </a:r>
            <a:r>
              <a:rPr lang="en-US" sz="2400" i="1">
                <a:solidFill>
                  <a:srgbClr val="E01B22"/>
                </a:solidFill>
              </a:rPr>
              <a:t>t </a:t>
            </a:r>
            <a:r>
              <a:rPr lang="en-US" sz="2400">
                <a:solidFill>
                  <a:srgbClr val="E01B22"/>
                </a:solidFill>
                <a:sym typeface="Symbol" pitchFamily="18" charset="2"/>
              </a:rPr>
              <a:t>= 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513763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5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 build="p"/>
      <p:bldP spid="14541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469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2A</a:t>
            </a:r>
          </a:p>
        </p:txBody>
      </p:sp>
      <p:sp>
        <p:nvSpPr>
          <p:cNvPr id="114693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7250" y="2266950"/>
            <a:ext cx="2790825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2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3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5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7</a:t>
            </a:r>
          </a:p>
        </p:txBody>
      </p:sp>
      <p:sp>
        <p:nvSpPr>
          <p:cNvPr id="114694" name="TPQuestion"/>
          <p:cNvSpPr>
            <a:spLocks noChangeArrowheads="1"/>
          </p:cNvSpPr>
          <p:nvPr/>
        </p:nvSpPr>
        <p:spPr bwMode="auto">
          <a:xfrm>
            <a:off x="476250" y="1524000"/>
            <a:ext cx="80200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E01B22"/>
                </a:solidFill>
                <a:cs typeface="Times New Roman" pitchFamily="18" charset="0"/>
              </a:rPr>
              <a:t>A.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 If 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</a:rPr>
              <a:t>ABCD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 is a parallelogram, find the value of 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</a:rPr>
              <a:t>x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14695" name="Oval 7"/>
          <p:cNvSpPr>
            <a:spLocks noChangeArrowheads="1"/>
          </p:cNvSpPr>
          <p:nvPr/>
        </p:nvSpPr>
        <p:spPr bwMode="auto">
          <a:xfrm>
            <a:off x="866775" y="4124325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4696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7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9" name="Picture 11" descr="09Geom6-02-2A-CY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05050"/>
            <a:ext cx="38862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894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 autoUpdateAnimBg="0"/>
      <p:bldP spid="114694" grpId="0" autoUpdateAnimBg="0"/>
      <p:bldP spid="11469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Then/Now</a:t>
            </a:r>
          </a:p>
        </p:txBody>
      </p:sp>
      <p:pic>
        <p:nvPicPr>
          <p:cNvPr id="4102" name="Picture 6" descr="Th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742950"/>
            <a:ext cx="42418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12800" y="1828800"/>
            <a:ext cx="76200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>
                <a:solidFill>
                  <a:srgbClr val="000000"/>
                </a:solidFill>
              </a:rPr>
              <a:t>You classified polygons with four sides as quadrilaterals. (Lesson 1–6)</a:t>
            </a:r>
          </a:p>
        </p:txBody>
      </p:sp>
      <p:pic>
        <p:nvPicPr>
          <p:cNvPr id="4108" name="Picture 12" descr="N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048000"/>
            <a:ext cx="42418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812800" y="4057650"/>
            <a:ext cx="76200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03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Recognize and apply properties of the sides and angles of parallelograms.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812800" y="5083175"/>
            <a:ext cx="76200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03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Recognize and apply properties of the diagonals of parallelograms.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59880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4848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2B</a:t>
            </a:r>
          </a:p>
        </p:txBody>
      </p:sp>
      <p:sp>
        <p:nvSpPr>
          <p:cNvPr id="148485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7250" y="2270125"/>
            <a:ext cx="2790825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4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8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10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11</a:t>
            </a:r>
          </a:p>
        </p:txBody>
      </p:sp>
      <p:sp>
        <p:nvSpPr>
          <p:cNvPr id="148486" name="TPQuestion"/>
          <p:cNvSpPr>
            <a:spLocks noChangeArrowheads="1"/>
          </p:cNvSpPr>
          <p:nvPr/>
        </p:nvSpPr>
        <p:spPr bwMode="auto">
          <a:xfrm>
            <a:off x="476250" y="1524000"/>
            <a:ext cx="80200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E01B22"/>
                </a:solidFill>
                <a:cs typeface="Times New Roman" pitchFamily="18" charset="0"/>
              </a:rPr>
              <a:t>B.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 If 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</a:rPr>
              <a:t>ABCD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 is a parallelogram, find the value of 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</a:rPr>
              <a:t>p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48487" name="Oval 7"/>
          <p:cNvSpPr>
            <a:spLocks noChangeArrowheads="1"/>
          </p:cNvSpPr>
          <p:nvPr/>
        </p:nvSpPr>
        <p:spPr bwMode="auto">
          <a:xfrm>
            <a:off x="857250" y="5038725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88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489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491" name="Picture 11" descr="09Geom6-02-2A-CY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05050"/>
            <a:ext cx="38862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944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5" grpId="0" autoUpdateAnimBg="0"/>
      <p:bldP spid="148486" grpId="0" autoUpdateAnimBg="0"/>
      <p:bldP spid="14848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4950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2C</a:t>
            </a:r>
          </a:p>
        </p:txBody>
      </p:sp>
      <p:sp>
        <p:nvSpPr>
          <p:cNvPr id="149509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7250" y="2266950"/>
            <a:ext cx="2790825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4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5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6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7</a:t>
            </a:r>
          </a:p>
        </p:txBody>
      </p:sp>
      <p:sp>
        <p:nvSpPr>
          <p:cNvPr id="149510" name="TPQuestion"/>
          <p:cNvSpPr>
            <a:spLocks noChangeArrowheads="1"/>
          </p:cNvSpPr>
          <p:nvPr/>
        </p:nvSpPr>
        <p:spPr bwMode="auto">
          <a:xfrm>
            <a:off x="476250" y="1524000"/>
            <a:ext cx="80200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E01B22"/>
                </a:solidFill>
                <a:cs typeface="Times New Roman" pitchFamily="18" charset="0"/>
              </a:rPr>
              <a:t>C.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 If 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</a:rPr>
              <a:t>ABCD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 is a parallelogram, find the value of 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</a:rPr>
              <a:t>k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49511" name="Oval 7"/>
          <p:cNvSpPr>
            <a:spLocks noChangeArrowheads="1"/>
          </p:cNvSpPr>
          <p:nvPr/>
        </p:nvSpPr>
        <p:spPr bwMode="auto">
          <a:xfrm>
            <a:off x="857250" y="504825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9512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513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515" name="Picture 11" descr="09Geom6-02-2A-CY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05050"/>
            <a:ext cx="38862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801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9" grpId="0" autoUpdateAnimBg="0"/>
      <p:bldP spid="149510" grpId="0" autoUpdateAnimBg="0"/>
      <p:bldP spid="1495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Parallelograms and Coordinate Geometry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876300" y="1503363"/>
            <a:ext cx="7572375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428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5430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73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00539D"/>
                </a:solidFill>
              </a:rPr>
              <a:t>What are the coordinates of the intersection of the diagonals of parallelogram </a:t>
            </a:r>
            <a:r>
              <a:rPr lang="en-US" sz="2400" b="1" i="1">
                <a:solidFill>
                  <a:srgbClr val="00539D"/>
                </a:solidFill>
              </a:rPr>
              <a:t>MNPR</a:t>
            </a:r>
            <a:r>
              <a:rPr lang="en-US" sz="2400" b="1">
                <a:solidFill>
                  <a:srgbClr val="00539D"/>
                </a:solidFill>
              </a:rPr>
              <a:t>, with vertices </a:t>
            </a:r>
            <a:br>
              <a:rPr lang="en-US" sz="2400" b="1">
                <a:solidFill>
                  <a:srgbClr val="00539D"/>
                </a:solidFill>
              </a:rPr>
            </a:br>
            <a:r>
              <a:rPr lang="en-US" sz="2400" b="1" i="1">
                <a:solidFill>
                  <a:srgbClr val="00539D"/>
                </a:solidFill>
              </a:rPr>
              <a:t>M</a:t>
            </a:r>
            <a:r>
              <a:rPr lang="en-US" sz="2400" b="1">
                <a:solidFill>
                  <a:srgbClr val="00539D"/>
                </a:solidFill>
              </a:rPr>
              <a:t>(–3, 0), </a:t>
            </a:r>
            <a:r>
              <a:rPr lang="en-US" sz="2400" b="1" i="1">
                <a:solidFill>
                  <a:srgbClr val="00539D"/>
                </a:solidFill>
              </a:rPr>
              <a:t>N</a:t>
            </a:r>
            <a:r>
              <a:rPr lang="en-US" sz="2400" b="1">
                <a:solidFill>
                  <a:srgbClr val="00539D"/>
                </a:solidFill>
              </a:rPr>
              <a:t>(–1, 3), </a:t>
            </a:r>
            <a:r>
              <a:rPr lang="en-US" sz="2400" b="1" i="1">
                <a:solidFill>
                  <a:srgbClr val="00539D"/>
                </a:solidFill>
              </a:rPr>
              <a:t>P</a:t>
            </a:r>
            <a:r>
              <a:rPr lang="en-US" sz="2400" b="1">
                <a:solidFill>
                  <a:srgbClr val="00539D"/>
                </a:solidFill>
              </a:rPr>
              <a:t>(5, 4), and </a:t>
            </a:r>
            <a:r>
              <a:rPr lang="en-US" sz="2400" b="1" i="1">
                <a:solidFill>
                  <a:srgbClr val="00539D"/>
                </a:solidFill>
              </a:rPr>
              <a:t>R</a:t>
            </a:r>
            <a:r>
              <a:rPr lang="en-US" sz="2400" b="1">
                <a:solidFill>
                  <a:srgbClr val="00539D"/>
                </a:solidFill>
              </a:rPr>
              <a:t>(3, 1)?</a:t>
            </a:r>
          </a:p>
        </p:txBody>
      </p:sp>
      <p:grpSp>
        <p:nvGrpSpPr>
          <p:cNvPr id="9234" name="Group 18"/>
          <p:cNvGrpSpPr>
            <a:grpSpLocks/>
          </p:cNvGrpSpPr>
          <p:nvPr/>
        </p:nvGrpSpPr>
        <p:grpSpPr bwMode="auto">
          <a:xfrm>
            <a:off x="876300" y="2749550"/>
            <a:ext cx="7891463" cy="822325"/>
            <a:chOff x="555" y="2676"/>
            <a:chExt cx="4971" cy="518"/>
          </a:xfrm>
        </p:grpSpPr>
        <p:sp>
          <p:nvSpPr>
            <p:cNvPr id="9232" name="Text Box 16"/>
            <p:cNvSpPr txBox="1">
              <a:spLocks noChangeArrowheads="1"/>
            </p:cNvSpPr>
            <p:nvPr/>
          </p:nvSpPr>
          <p:spPr bwMode="auto">
            <a:xfrm>
              <a:off x="555" y="2676"/>
              <a:ext cx="4971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428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54305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5735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Since the diagonals of a parallelogram bisect each other, the intersection point is the midpoint of</a:t>
              </a:r>
              <a:endParaRPr lang="en-US" sz="2400" b="1">
                <a:solidFill>
                  <a:srgbClr val="000000"/>
                </a:solidFill>
              </a:endParaRPr>
            </a:p>
          </p:txBody>
        </p:sp>
        <p:pic>
          <p:nvPicPr>
            <p:cNvPr id="9233" name="Picture 17" descr="Ch08-068"/>
            <p:cNvPicPr>
              <a:picLocks noChangeAspect="1" noChangeArrowheads="1"/>
            </p:cNvPicPr>
            <p:nvPr/>
          </p:nvPicPr>
          <p:blipFill>
            <a:blip r:embed="rId3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7" y="2934"/>
              <a:ext cx="1042" cy="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246" name="Group 30"/>
          <p:cNvGrpSpPr>
            <a:grpSpLocks/>
          </p:cNvGrpSpPr>
          <p:nvPr/>
        </p:nvGrpSpPr>
        <p:grpSpPr bwMode="auto">
          <a:xfrm>
            <a:off x="879475" y="3730625"/>
            <a:ext cx="3414713" cy="457200"/>
            <a:chOff x="554" y="2350"/>
            <a:chExt cx="2151" cy="288"/>
          </a:xfrm>
        </p:grpSpPr>
        <p:pic>
          <p:nvPicPr>
            <p:cNvPr id="9236" name="Picture 20" descr="Ch08-069"/>
            <p:cNvPicPr>
              <a:picLocks noChangeAspect="1" noChangeArrowheads="1"/>
            </p:cNvPicPr>
            <p:nvPr/>
          </p:nvPicPr>
          <p:blipFill>
            <a:blip r:embed="rId4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7" y="2381"/>
              <a:ext cx="328" cy="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37" name="Rectangle 21"/>
            <p:cNvSpPr>
              <a:spLocks noChangeArrowheads="1"/>
            </p:cNvSpPr>
            <p:nvPr/>
          </p:nvSpPr>
          <p:spPr bwMode="auto">
            <a:xfrm>
              <a:off x="554" y="2350"/>
              <a:ext cx="18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Find the midpoint of</a:t>
              </a:r>
            </a:p>
          </p:txBody>
        </p:sp>
      </p:grpSp>
      <p:grpSp>
        <p:nvGrpSpPr>
          <p:cNvPr id="9238" name="Group 22"/>
          <p:cNvGrpSpPr>
            <a:grpSpLocks/>
          </p:cNvGrpSpPr>
          <p:nvPr/>
        </p:nvGrpSpPr>
        <p:grpSpPr bwMode="auto">
          <a:xfrm>
            <a:off x="969963" y="5237163"/>
            <a:ext cx="3279775" cy="858837"/>
            <a:chOff x="445" y="2103"/>
            <a:chExt cx="2066" cy="541"/>
          </a:xfrm>
        </p:grpSpPr>
        <p:pic>
          <p:nvPicPr>
            <p:cNvPr id="9239" name="Picture 23" descr="Ch08-071"/>
            <p:cNvPicPr>
              <a:picLocks noChangeAspect="1" noChangeArrowheads="1"/>
            </p:cNvPicPr>
            <p:nvPr/>
          </p:nvPicPr>
          <p:blipFill>
            <a:blip r:embed="rId5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15"/>
            <a:stretch>
              <a:fillRect/>
            </a:stretch>
          </p:blipFill>
          <p:spPr bwMode="auto">
            <a:xfrm>
              <a:off x="445" y="2103"/>
              <a:ext cx="1830" cy="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40" name="Picture 24" descr="Ch08-071"/>
            <p:cNvPicPr>
              <a:picLocks noChangeAspect="1" noChangeArrowheads="1"/>
            </p:cNvPicPr>
            <p:nvPr/>
          </p:nvPicPr>
          <p:blipFill>
            <a:blip r:embed="rId5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94"/>
            <a:stretch>
              <a:fillRect/>
            </a:stretch>
          </p:blipFill>
          <p:spPr bwMode="auto">
            <a:xfrm>
              <a:off x="2299" y="2103"/>
              <a:ext cx="212" cy="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241" name="Group 25"/>
          <p:cNvGrpSpPr>
            <a:grpSpLocks/>
          </p:cNvGrpSpPr>
          <p:nvPr/>
        </p:nvGrpSpPr>
        <p:grpSpPr bwMode="auto">
          <a:xfrm>
            <a:off x="957263" y="4325938"/>
            <a:ext cx="7718425" cy="858837"/>
            <a:chOff x="437" y="1529"/>
            <a:chExt cx="4862" cy="541"/>
          </a:xfrm>
        </p:grpSpPr>
        <p:pic>
          <p:nvPicPr>
            <p:cNvPr id="9242" name="Picture 26" descr="Ch8-001"/>
            <p:cNvPicPr>
              <a:picLocks noChangeAspect="1" noChangeArrowheads="1"/>
            </p:cNvPicPr>
            <p:nvPr/>
          </p:nvPicPr>
          <p:blipFill>
            <a:blip r:embed="rId6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" y="1555"/>
              <a:ext cx="1635" cy="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43" name="Picture 27" descr="Ch08-070"/>
            <p:cNvPicPr>
              <a:picLocks noChangeAspect="1" noChangeArrowheads="1"/>
            </p:cNvPicPr>
            <p:nvPr/>
          </p:nvPicPr>
          <p:blipFill>
            <a:blip r:embed="rId7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45"/>
            <a:stretch>
              <a:fillRect/>
            </a:stretch>
          </p:blipFill>
          <p:spPr bwMode="auto">
            <a:xfrm>
              <a:off x="2852" y="1529"/>
              <a:ext cx="536" cy="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44" name="Text Box 28"/>
            <p:cNvSpPr txBox="1">
              <a:spLocks noChangeArrowheads="1"/>
            </p:cNvSpPr>
            <p:nvPr/>
          </p:nvSpPr>
          <p:spPr bwMode="auto">
            <a:xfrm>
              <a:off x="3606" y="1628"/>
              <a:ext cx="1693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428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54305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5735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Midpoint Formula</a:t>
              </a:r>
            </a:p>
          </p:txBody>
        </p:sp>
        <p:pic>
          <p:nvPicPr>
            <p:cNvPr id="9245" name="Picture 29" descr="Ch08-070"/>
            <p:cNvPicPr>
              <a:picLocks noChangeAspect="1" noChangeArrowheads="1"/>
            </p:cNvPicPr>
            <p:nvPr/>
          </p:nvPicPr>
          <p:blipFill>
            <a:blip r:embed="rId7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82" r="17915"/>
            <a:stretch>
              <a:fillRect/>
            </a:stretch>
          </p:blipFill>
          <p:spPr bwMode="auto">
            <a:xfrm>
              <a:off x="2106" y="1529"/>
              <a:ext cx="726" cy="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0442504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Parallelograms and Coordinate Geometry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533400" y="1504950"/>
            <a:ext cx="79152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2913" indent="-13684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>
                <a:solidFill>
                  <a:srgbClr val="00539D"/>
                </a:solidFill>
              </a:rPr>
              <a:t>Answer:</a:t>
            </a:r>
            <a:r>
              <a:rPr lang="en-US" sz="2400">
                <a:solidFill>
                  <a:srgbClr val="E01B22"/>
                </a:solidFill>
              </a:rPr>
              <a:t> 	The coordinates of the intersection of the diagonals of parallelogram </a:t>
            </a:r>
            <a:r>
              <a:rPr lang="en-US" sz="2400" i="1">
                <a:solidFill>
                  <a:srgbClr val="E01B22"/>
                </a:solidFill>
              </a:rPr>
              <a:t>MNPR</a:t>
            </a:r>
            <a:r>
              <a:rPr lang="en-US" sz="2400">
                <a:solidFill>
                  <a:srgbClr val="E01B22"/>
                </a:solidFill>
              </a:rPr>
              <a:t> are (1, 2).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466035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571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pic>
        <p:nvPicPr>
          <p:cNvPr id="115720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21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22" name="TPQuestion"/>
          <p:cNvSpPr>
            <a:spLocks noChangeArrowheads="1"/>
          </p:cNvSpPr>
          <p:nvPr/>
        </p:nvSpPr>
        <p:spPr bwMode="auto">
          <a:xfrm>
            <a:off x="533400" y="1504950"/>
            <a:ext cx="83058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What are the coordinates of the intersection of the diagonals of parallelogram </a:t>
            </a:r>
            <a:r>
              <a:rPr lang="en-US" sz="2400" i="1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LMNO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, with vertices</a:t>
            </a:r>
            <a:br>
              <a:rPr lang="en-US" sz="2400" b="1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</a:br>
            <a:r>
              <a:rPr lang="en-US" sz="2400" i="1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L</a:t>
            </a:r>
            <a:r>
              <a:rPr lang="en-US" sz="2400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(0, –3), </a:t>
            </a:r>
            <a:r>
              <a:rPr lang="en-US" sz="2400" i="1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M</a:t>
            </a:r>
            <a:r>
              <a:rPr lang="en-US" sz="2400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(–2, 1), </a:t>
            </a:r>
            <a:r>
              <a:rPr lang="en-US" sz="2400" i="1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N</a:t>
            </a:r>
            <a:r>
              <a:rPr lang="en-US" sz="2400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(1, 5), </a:t>
            </a:r>
            <a:r>
              <a:rPr lang="en-US" sz="2400" i="1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O</a:t>
            </a:r>
            <a:r>
              <a:rPr lang="en-US" sz="2400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(3, 1)?</a:t>
            </a:r>
          </a:p>
        </p:txBody>
      </p:sp>
      <p:grpSp>
        <p:nvGrpSpPr>
          <p:cNvPr id="115723" name="Group 11"/>
          <p:cNvGrpSpPr>
            <a:grpSpLocks/>
          </p:cNvGrpSpPr>
          <p:nvPr/>
        </p:nvGrpSpPr>
        <p:grpSpPr bwMode="auto">
          <a:xfrm>
            <a:off x="866775" y="2800350"/>
            <a:ext cx="2790825" cy="3397250"/>
            <a:chOff x="576" y="1848"/>
            <a:chExt cx="1758" cy="2140"/>
          </a:xfrm>
        </p:grpSpPr>
        <p:sp>
          <p:nvSpPr>
            <p:cNvPr id="115724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76" y="1956"/>
              <a:ext cx="1758" cy="2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533400" indent="-533400"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sz="2400" b="1">
                  <a:solidFill>
                    <a:srgbClr val="00539D"/>
                  </a:solidFill>
                  <a:sym typeface="Symbol" pitchFamily="18" charset="2"/>
                </a:rPr>
                <a:t>A.</a:t>
              </a:r>
              <a:r>
                <a:rPr lang="pt-BR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  <a:p>
              <a:pPr marL="533400" indent="-533400"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sz="2400" b="1">
                  <a:solidFill>
                    <a:srgbClr val="00539D"/>
                  </a:solidFill>
                  <a:sym typeface="Symbol" pitchFamily="18" charset="2"/>
                </a:rPr>
                <a:t>B.</a:t>
              </a:r>
              <a:r>
                <a:rPr lang="pt-BR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  <a:p>
              <a:pPr marL="533400" indent="-533400"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sz="2400" b="1">
                  <a:solidFill>
                    <a:srgbClr val="00539D"/>
                  </a:solidFill>
                  <a:sym typeface="Symbol" pitchFamily="18" charset="2"/>
                </a:rPr>
                <a:t>C.</a:t>
              </a:r>
              <a:r>
                <a:rPr lang="pt-BR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  <a:p>
              <a:pPr marL="533400" indent="-533400"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sz="2400" b="1">
                  <a:solidFill>
                    <a:srgbClr val="00539D"/>
                  </a:solidFill>
                  <a:sym typeface="Symbol" pitchFamily="18" charset="2"/>
                </a:rPr>
                <a:t>D.</a:t>
              </a:r>
              <a:r>
                <a:rPr lang="pt-BR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</p:txBody>
        </p:sp>
        <p:grpSp>
          <p:nvGrpSpPr>
            <p:cNvPr id="115725" name="Group 13"/>
            <p:cNvGrpSpPr>
              <a:grpSpLocks/>
            </p:cNvGrpSpPr>
            <p:nvPr/>
          </p:nvGrpSpPr>
          <p:grpSpPr bwMode="auto">
            <a:xfrm>
              <a:off x="942" y="1848"/>
              <a:ext cx="822" cy="508"/>
              <a:chOff x="942" y="2039"/>
              <a:chExt cx="822" cy="508"/>
            </a:xfrm>
          </p:grpSpPr>
          <p:pic>
            <p:nvPicPr>
              <p:cNvPr id="115726" name="Picture 14" descr="Ch08-074"/>
              <p:cNvPicPr>
                <a:picLocks noChangeAspect="1" noChangeArrowheads="1"/>
              </p:cNvPicPr>
              <p:nvPr/>
            </p:nvPicPr>
            <p:blipFill>
              <a:blip r:embed="rId7">
                <a:lum bright="-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234" b="-3252"/>
              <a:stretch>
                <a:fillRect/>
              </a:stretch>
            </p:blipFill>
            <p:spPr bwMode="auto">
              <a:xfrm>
                <a:off x="1432" y="2039"/>
                <a:ext cx="332" cy="5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727" name="Picture 15" descr="Ch08-074"/>
              <p:cNvPicPr>
                <a:picLocks noChangeAspect="1" noChangeArrowheads="1"/>
              </p:cNvPicPr>
              <p:nvPr/>
            </p:nvPicPr>
            <p:blipFill>
              <a:blip r:embed="rId7">
                <a:lum bright="-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060" r="36766" b="-3252"/>
              <a:stretch>
                <a:fillRect/>
              </a:stretch>
            </p:blipFill>
            <p:spPr bwMode="auto">
              <a:xfrm>
                <a:off x="942" y="2039"/>
                <a:ext cx="435" cy="5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5728" name="Group 16"/>
            <p:cNvGrpSpPr>
              <a:grpSpLocks/>
            </p:cNvGrpSpPr>
            <p:nvPr/>
          </p:nvGrpSpPr>
          <p:grpSpPr bwMode="auto">
            <a:xfrm>
              <a:off x="942" y="2412"/>
              <a:ext cx="526" cy="487"/>
              <a:chOff x="942" y="2603"/>
              <a:chExt cx="526" cy="487"/>
            </a:xfrm>
          </p:grpSpPr>
          <p:pic>
            <p:nvPicPr>
              <p:cNvPr id="115729" name="Picture 17" descr="Ch08-075"/>
              <p:cNvPicPr>
                <a:picLocks noChangeAspect="1" noChangeArrowheads="1"/>
              </p:cNvPicPr>
              <p:nvPr/>
            </p:nvPicPr>
            <p:blipFill>
              <a:blip r:embed="rId8">
                <a:lum bright="-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032" b="1016"/>
              <a:stretch>
                <a:fillRect/>
              </a:stretch>
            </p:blipFill>
            <p:spPr bwMode="auto">
              <a:xfrm>
                <a:off x="1296" y="2603"/>
                <a:ext cx="172" cy="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730" name="Picture 18" descr="Ch08-075"/>
              <p:cNvPicPr>
                <a:picLocks noChangeAspect="1" noChangeArrowheads="1"/>
              </p:cNvPicPr>
              <p:nvPr/>
            </p:nvPicPr>
            <p:blipFill>
              <a:blip r:embed="rId8">
                <a:lum bright="-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76" r="27966" b="1016"/>
              <a:stretch>
                <a:fillRect/>
              </a:stretch>
            </p:blipFill>
            <p:spPr bwMode="auto">
              <a:xfrm>
                <a:off x="942" y="2603"/>
                <a:ext cx="314" cy="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5731" name="Group 19"/>
            <p:cNvGrpSpPr>
              <a:grpSpLocks/>
            </p:cNvGrpSpPr>
            <p:nvPr/>
          </p:nvGrpSpPr>
          <p:grpSpPr bwMode="auto">
            <a:xfrm>
              <a:off x="942" y="3093"/>
              <a:ext cx="459" cy="321"/>
              <a:chOff x="3050" y="2160"/>
              <a:chExt cx="459" cy="321"/>
            </a:xfrm>
          </p:grpSpPr>
          <p:pic>
            <p:nvPicPr>
              <p:cNvPr id="115732" name="Picture 20" descr="Ch08-076"/>
              <p:cNvPicPr>
                <a:picLocks noChangeAspect="1" noChangeArrowheads="1"/>
              </p:cNvPicPr>
              <p:nvPr/>
            </p:nvPicPr>
            <p:blipFill>
              <a:blip r:embed="rId9">
                <a:lum bright="-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014" t="-17856"/>
              <a:stretch>
                <a:fillRect/>
              </a:stretch>
            </p:blipFill>
            <p:spPr bwMode="auto">
              <a:xfrm>
                <a:off x="3319" y="2184"/>
                <a:ext cx="190" cy="2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733" name="Picture 21" descr="Ch08-076"/>
              <p:cNvPicPr>
                <a:picLocks noChangeAspect="1" noChangeArrowheads="1"/>
              </p:cNvPicPr>
              <p:nvPr/>
            </p:nvPicPr>
            <p:blipFill>
              <a:blip r:embed="rId9">
                <a:lum bright="-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174" t="-27379" r="32986"/>
              <a:stretch>
                <a:fillRect/>
              </a:stretch>
            </p:blipFill>
            <p:spPr bwMode="auto">
              <a:xfrm>
                <a:off x="3050" y="2160"/>
                <a:ext cx="241" cy="3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5734" name="Group 22"/>
            <p:cNvGrpSpPr>
              <a:grpSpLocks/>
            </p:cNvGrpSpPr>
            <p:nvPr/>
          </p:nvGrpSpPr>
          <p:grpSpPr bwMode="auto">
            <a:xfrm>
              <a:off x="942" y="3642"/>
              <a:ext cx="628" cy="333"/>
              <a:chOff x="4042" y="2160"/>
              <a:chExt cx="628" cy="333"/>
            </a:xfrm>
          </p:grpSpPr>
          <p:pic>
            <p:nvPicPr>
              <p:cNvPr id="115735" name="Picture 23" descr="Ch08-077"/>
              <p:cNvPicPr>
                <a:picLocks noChangeAspect="1" noChangeArrowheads="1"/>
              </p:cNvPicPr>
              <p:nvPr/>
            </p:nvPicPr>
            <p:blipFill>
              <a:blip r:embed="rId10">
                <a:lum bright="-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829" t="-3174"/>
              <a:stretch>
                <a:fillRect/>
              </a:stretch>
            </p:blipFill>
            <p:spPr bwMode="auto">
              <a:xfrm>
                <a:off x="4386" y="2233"/>
                <a:ext cx="284" cy="2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736" name="Picture 24" descr="Ch08-077"/>
              <p:cNvPicPr>
                <a:picLocks noChangeAspect="1" noChangeArrowheads="1"/>
              </p:cNvPicPr>
              <p:nvPr/>
            </p:nvPicPr>
            <p:blipFill>
              <a:blip r:embed="rId10">
                <a:lum bright="-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850" t="-32143" r="34946"/>
              <a:stretch>
                <a:fillRect/>
              </a:stretch>
            </p:blipFill>
            <p:spPr bwMode="auto">
              <a:xfrm>
                <a:off x="4042" y="2160"/>
                <a:ext cx="314" cy="3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15719" name="Oval 7"/>
          <p:cNvSpPr>
            <a:spLocks noChangeArrowheads="1"/>
          </p:cNvSpPr>
          <p:nvPr/>
        </p:nvSpPr>
        <p:spPr bwMode="auto">
          <a:xfrm>
            <a:off x="857250" y="3876675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458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2" grpId="0" autoUpdateAnimBg="0"/>
      <p:bldP spid="1157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 of the Lesson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203238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Vocabulary</a:t>
            </a:r>
          </a:p>
        </p:txBody>
      </p:sp>
      <p:pic>
        <p:nvPicPr>
          <p:cNvPr id="88069" name="Picture 5" descr="New Voc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742950"/>
            <a:ext cx="42418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812800" y="1828800"/>
            <a:ext cx="7620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03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parallelogram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77371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0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5" name="Picture 9" descr="GEOM-CH06-399-A-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493" y="914400"/>
            <a:ext cx="6243637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20534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1A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267200" y="771525"/>
            <a:ext cx="434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Use Properties of Parallelograms</a:t>
            </a:r>
          </a:p>
        </p:txBody>
      </p:sp>
      <p:grpSp>
        <p:nvGrpSpPr>
          <p:cNvPr id="5936" name="Group 816"/>
          <p:cNvGrpSpPr>
            <a:grpSpLocks/>
          </p:cNvGrpSpPr>
          <p:nvPr/>
        </p:nvGrpSpPr>
        <p:grpSpPr bwMode="auto">
          <a:xfrm>
            <a:off x="876300" y="1503363"/>
            <a:ext cx="7572375" cy="1077912"/>
            <a:chOff x="552" y="947"/>
            <a:chExt cx="4770" cy="679"/>
          </a:xfrm>
        </p:grpSpPr>
        <p:pic>
          <p:nvPicPr>
            <p:cNvPr id="5934" name="Picture 814" descr="6-2-1_edit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925"/>
            <a:stretch>
              <a:fillRect/>
            </a:stretch>
          </p:blipFill>
          <p:spPr bwMode="auto">
            <a:xfrm>
              <a:off x="2688" y="960"/>
              <a:ext cx="875" cy="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15" name="Rectangle 795"/>
            <p:cNvSpPr>
              <a:spLocks noChangeArrowheads="1"/>
            </p:cNvSpPr>
            <p:nvPr/>
          </p:nvSpPr>
          <p:spPr bwMode="auto">
            <a:xfrm>
              <a:off x="552" y="947"/>
              <a:ext cx="4770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 b="1">
                  <a:solidFill>
                    <a:srgbClr val="E01B22"/>
                  </a:solidFill>
                  <a:ea typeface="Times New Roman" pitchFamily="18" charset="0"/>
                  <a:cs typeface="Arial" pitchFamily="34" charset="0"/>
                </a:rPr>
                <a:t>A. CONSTRUCTION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pitchFamily="34" charset="0"/>
                </a:rPr>
                <a:t>  In                 suppose </a:t>
              </a:r>
              <a:b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pitchFamily="34" charset="0"/>
                </a:rPr>
              </a:b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pitchFamily="34" charset="0"/>
                </a:rPr>
                <a:t>m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pitchFamily="34" charset="0"/>
                  <a:sym typeface="Symbol" pitchFamily="18" charset="2"/>
                </a:rPr>
                <a:t></a:t>
              </a: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pitchFamily="34" charset="0"/>
                  <a:sym typeface="Symbol" pitchFamily="18" charset="2"/>
                </a:rPr>
                <a:t>B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pitchFamily="34" charset="0"/>
                  <a:sym typeface="Symbol" pitchFamily="18" charset="2"/>
                </a:rPr>
                <a:t> = 32, </a:t>
              </a: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pitchFamily="34" charset="0"/>
                  <a:sym typeface="Symbol" pitchFamily="18" charset="2"/>
                </a:rPr>
                <a:t>CD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pitchFamily="34" charset="0"/>
                  <a:sym typeface="Symbol" pitchFamily="18" charset="2"/>
                </a:rPr>
                <a:t> = 80 inches, </a:t>
              </a: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pitchFamily="34" charset="0"/>
                  <a:sym typeface="Symbol" pitchFamily="18" charset="2"/>
                </a:rPr>
                <a:t>BC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pitchFamily="34" charset="0"/>
                  <a:sym typeface="Symbol" pitchFamily="18" charset="2"/>
                </a:rPr>
                <a:t> = 15 inches. </a:t>
              </a:r>
              <a:b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pitchFamily="34" charset="0"/>
                  <a:sym typeface="Symbol" pitchFamily="18" charset="2"/>
                </a:rPr>
              </a:b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pitchFamily="34" charset="0"/>
                  <a:sym typeface="Symbol" pitchFamily="18" charset="2"/>
                </a:rPr>
                <a:t>Find </a:t>
              </a: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pitchFamily="34" charset="0"/>
                  <a:sym typeface="Symbol" pitchFamily="18" charset="2"/>
                </a:rPr>
                <a:t>AD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pitchFamily="34" charset="0"/>
                  <a:sym typeface="Symbol" pitchFamily="18" charset="2"/>
                </a:rPr>
                <a:t>.</a:t>
              </a:r>
            </a:p>
          </p:txBody>
        </p:sp>
      </p:grpSp>
      <p:pic>
        <p:nvPicPr>
          <p:cNvPr id="5928" name="Picture 808" descr="09Geom06-02-1-A-A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63" y="2600325"/>
            <a:ext cx="3427412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57374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4267200" y="771525"/>
            <a:ext cx="434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Use Properties of Parallelograms</a:t>
            </a:r>
          </a:p>
        </p:txBody>
      </p:sp>
      <p:grpSp>
        <p:nvGrpSpPr>
          <p:cNvPr id="86055" name="Group 39"/>
          <p:cNvGrpSpPr>
            <a:grpSpLocks/>
          </p:cNvGrpSpPr>
          <p:nvPr/>
        </p:nvGrpSpPr>
        <p:grpSpPr bwMode="auto">
          <a:xfrm>
            <a:off x="962025" y="1514475"/>
            <a:ext cx="7715250" cy="420688"/>
            <a:chOff x="606" y="954"/>
            <a:chExt cx="4860" cy="265"/>
          </a:xfrm>
        </p:grpSpPr>
        <p:pic>
          <p:nvPicPr>
            <p:cNvPr id="86050" name="Picture 34" descr="6-2-1_edit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970" r="72177" b="1202"/>
            <a:stretch>
              <a:fillRect/>
            </a:stretch>
          </p:blipFill>
          <p:spPr bwMode="auto">
            <a:xfrm>
              <a:off x="4548" y="1013"/>
              <a:ext cx="242" cy="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049" name="Text Box 33"/>
            <p:cNvSpPr txBox="1">
              <a:spLocks noChangeArrowheads="1"/>
            </p:cNvSpPr>
            <p:nvPr/>
          </p:nvSpPr>
          <p:spPr bwMode="auto">
            <a:xfrm>
              <a:off x="606" y="954"/>
              <a:ext cx="486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742950" algn="r"/>
                  <a:tab pos="857250" algn="l"/>
                  <a:tab pos="1143000" algn="l"/>
                  <a:tab pos="35052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428750">
                <a:tabLst>
                  <a:tab pos="742950" algn="r"/>
                  <a:tab pos="857250" algn="l"/>
                  <a:tab pos="1143000" algn="l"/>
                  <a:tab pos="35052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543050">
                <a:tabLst>
                  <a:tab pos="742950" algn="r"/>
                  <a:tab pos="857250" algn="l"/>
                  <a:tab pos="1143000" algn="l"/>
                  <a:tab pos="35052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57350">
                <a:tabLst>
                  <a:tab pos="742950" algn="r"/>
                  <a:tab pos="857250" algn="l"/>
                  <a:tab pos="1143000" algn="l"/>
                  <a:tab pos="35052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tabLst>
                  <a:tab pos="742950" algn="r"/>
                  <a:tab pos="857250" algn="l"/>
                  <a:tab pos="1143000" algn="l"/>
                  <a:tab pos="35052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742950" algn="r"/>
                  <a:tab pos="857250" algn="l"/>
                  <a:tab pos="1143000" algn="l"/>
                  <a:tab pos="35052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742950" algn="r"/>
                  <a:tab pos="857250" algn="l"/>
                  <a:tab pos="1143000" algn="l"/>
                  <a:tab pos="35052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742950" algn="r"/>
                  <a:tab pos="857250" algn="l"/>
                  <a:tab pos="1143000" algn="l"/>
                  <a:tab pos="35052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742950" algn="r"/>
                  <a:tab pos="857250" algn="l"/>
                  <a:tab pos="1143000" algn="l"/>
                  <a:tab pos="35052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	</a:t>
              </a:r>
              <a:r>
                <a:rPr lang="en-US" sz="2400" i="1">
                  <a:solidFill>
                    <a:srgbClr val="000000"/>
                  </a:solidFill>
                </a:rPr>
                <a:t>AD	</a:t>
              </a:r>
              <a:r>
                <a:rPr lang="en-US" sz="2400">
                  <a:solidFill>
                    <a:srgbClr val="000000"/>
                  </a:solidFill>
                </a:rPr>
                <a:t>=	</a:t>
              </a:r>
              <a:r>
                <a:rPr lang="en-US" sz="2400" i="1">
                  <a:solidFill>
                    <a:srgbClr val="000000"/>
                  </a:solidFill>
                </a:rPr>
                <a:t>BC</a:t>
              </a:r>
              <a:r>
                <a:rPr lang="en-US" sz="2400">
                  <a:solidFill>
                    <a:srgbClr val="000000"/>
                  </a:solidFill>
                </a:rPr>
                <a:t>	Opposite sides of a     are </a:t>
              </a:r>
              <a:r>
                <a:rPr lang="en-US" sz="2400">
                  <a:solidFill>
                    <a:srgbClr val="000000"/>
                  </a:solidFill>
                  <a:sym typeface="Symbol" pitchFamily="18" charset="2"/>
                </a:rPr>
                <a:t>.</a:t>
              </a:r>
            </a:p>
          </p:txBody>
        </p:sp>
      </p:grpSp>
      <p:sp>
        <p:nvSpPr>
          <p:cNvPr id="86051" name="Text Box 35"/>
          <p:cNvSpPr txBox="1">
            <a:spLocks noChangeArrowheads="1"/>
          </p:cNvSpPr>
          <p:nvPr/>
        </p:nvSpPr>
        <p:spPr bwMode="auto">
          <a:xfrm>
            <a:off x="962025" y="2173288"/>
            <a:ext cx="77152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742950" algn="r"/>
                <a:tab pos="857250" algn="l"/>
                <a:tab pos="1143000" algn="l"/>
                <a:tab pos="350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428750">
              <a:tabLst>
                <a:tab pos="742950" algn="r"/>
                <a:tab pos="857250" algn="l"/>
                <a:tab pos="1143000" algn="l"/>
                <a:tab pos="350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543050">
              <a:tabLst>
                <a:tab pos="742950" algn="r"/>
                <a:tab pos="857250" algn="l"/>
                <a:tab pos="1143000" algn="l"/>
                <a:tab pos="350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7350">
              <a:tabLst>
                <a:tab pos="742950" algn="r"/>
                <a:tab pos="857250" algn="l"/>
                <a:tab pos="1143000" algn="l"/>
                <a:tab pos="350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742950" algn="r"/>
                <a:tab pos="857250" algn="l"/>
                <a:tab pos="1143000" algn="l"/>
                <a:tab pos="350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143000" algn="l"/>
                <a:tab pos="350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143000" algn="l"/>
                <a:tab pos="350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143000" algn="l"/>
                <a:tab pos="350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857250" algn="l"/>
                <a:tab pos="1143000" algn="l"/>
                <a:tab pos="350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i="1">
                <a:solidFill>
                  <a:srgbClr val="000000"/>
                </a:solidFill>
              </a:rPr>
              <a:t>		</a:t>
            </a:r>
            <a:r>
              <a:rPr lang="en-US" sz="2400">
                <a:solidFill>
                  <a:srgbClr val="000000"/>
                </a:solidFill>
              </a:rPr>
              <a:t>=	15	Substitution</a:t>
            </a:r>
          </a:p>
        </p:txBody>
      </p:sp>
      <p:sp>
        <p:nvSpPr>
          <p:cNvPr id="86053" name="Rectangle 37"/>
          <p:cNvSpPr>
            <a:spLocks noChangeArrowheads="1"/>
          </p:cNvSpPr>
          <p:nvPr/>
        </p:nvSpPr>
        <p:spPr bwMode="auto">
          <a:xfrm>
            <a:off x="533400" y="4495800"/>
            <a:ext cx="79152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2913" indent="-13684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>
                <a:solidFill>
                  <a:srgbClr val="00539D"/>
                </a:solidFill>
              </a:rPr>
              <a:t>Answer:</a:t>
            </a:r>
            <a:r>
              <a:rPr lang="en-US" sz="2400">
                <a:solidFill>
                  <a:srgbClr val="E01B22"/>
                </a:solidFill>
              </a:rPr>
              <a:t> 	</a:t>
            </a:r>
            <a:r>
              <a:rPr lang="en-US" sz="2400" i="1">
                <a:solidFill>
                  <a:srgbClr val="E01B22"/>
                </a:solidFill>
              </a:rPr>
              <a:t>AD</a:t>
            </a:r>
            <a:r>
              <a:rPr lang="en-US" sz="2400">
                <a:solidFill>
                  <a:srgbClr val="E01B22"/>
                </a:solidFill>
              </a:rPr>
              <a:t> = 15 inches</a:t>
            </a:r>
            <a:endParaRPr lang="en-US" sz="2400">
              <a:solidFill>
                <a:srgbClr val="E01B22"/>
              </a:solidFill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33755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6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51" grpId="0" build="p"/>
      <p:bldP spid="8605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1B</a:t>
            </a: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4267200" y="771525"/>
            <a:ext cx="434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Use Properties of Parallelograms</a:t>
            </a:r>
          </a:p>
        </p:txBody>
      </p:sp>
      <p:grpSp>
        <p:nvGrpSpPr>
          <p:cNvPr id="141323" name="Group 11"/>
          <p:cNvGrpSpPr>
            <a:grpSpLocks/>
          </p:cNvGrpSpPr>
          <p:nvPr/>
        </p:nvGrpSpPr>
        <p:grpSpPr bwMode="auto">
          <a:xfrm>
            <a:off x="876300" y="1504950"/>
            <a:ext cx="7572375" cy="1077913"/>
            <a:chOff x="552" y="948"/>
            <a:chExt cx="4770" cy="679"/>
          </a:xfrm>
        </p:grpSpPr>
        <p:pic>
          <p:nvPicPr>
            <p:cNvPr id="141321" name="Picture 9" descr="6-2-1_edit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128"/>
            <a:stretch>
              <a:fillRect/>
            </a:stretch>
          </p:blipFill>
          <p:spPr bwMode="auto">
            <a:xfrm>
              <a:off x="2688" y="961"/>
              <a:ext cx="875" cy="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1318" name="Rectangle 6"/>
            <p:cNvSpPr>
              <a:spLocks noChangeArrowheads="1"/>
            </p:cNvSpPr>
            <p:nvPr/>
          </p:nvSpPr>
          <p:spPr bwMode="auto">
            <a:xfrm>
              <a:off x="552" y="948"/>
              <a:ext cx="4770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 b="1">
                  <a:solidFill>
                    <a:srgbClr val="E01B22"/>
                  </a:solidFill>
                  <a:ea typeface="Times New Roman" pitchFamily="18" charset="0"/>
                  <a:cs typeface="Arial" pitchFamily="34" charset="0"/>
                </a:rPr>
                <a:t>B. CONSTRUCTION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pitchFamily="34" charset="0"/>
                </a:rPr>
                <a:t>  In                 suppose </a:t>
              </a:r>
              <a:b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pitchFamily="34" charset="0"/>
                </a:rPr>
              </a:b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pitchFamily="34" charset="0"/>
                </a:rPr>
                <a:t>m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pitchFamily="34" charset="0"/>
                  <a:sym typeface="Symbol" pitchFamily="18" charset="2"/>
                </a:rPr>
                <a:t></a:t>
              </a: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pitchFamily="34" charset="0"/>
                  <a:sym typeface="Symbol" pitchFamily="18" charset="2"/>
                </a:rPr>
                <a:t>B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pitchFamily="34" charset="0"/>
                  <a:sym typeface="Symbol" pitchFamily="18" charset="2"/>
                </a:rPr>
                <a:t> = 32, </a:t>
              </a: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pitchFamily="34" charset="0"/>
                  <a:sym typeface="Symbol" pitchFamily="18" charset="2"/>
                </a:rPr>
                <a:t>CD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pitchFamily="34" charset="0"/>
                  <a:sym typeface="Symbol" pitchFamily="18" charset="2"/>
                </a:rPr>
                <a:t> = 80 inches, </a:t>
              </a: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pitchFamily="34" charset="0"/>
                  <a:sym typeface="Symbol" pitchFamily="18" charset="2"/>
                </a:rPr>
                <a:t>BC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pitchFamily="34" charset="0"/>
                  <a:sym typeface="Symbol" pitchFamily="18" charset="2"/>
                </a:rPr>
                <a:t> = 15 inches. </a:t>
              </a:r>
              <a:b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pitchFamily="34" charset="0"/>
                  <a:sym typeface="Symbol" pitchFamily="18" charset="2"/>
                </a:rPr>
              </a:b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pitchFamily="34" charset="0"/>
                  <a:sym typeface="Symbol" pitchFamily="18" charset="2"/>
                </a:rPr>
                <a:t>Find </a:t>
              </a: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pitchFamily="34" charset="0"/>
                  <a:sym typeface="Symbol" pitchFamily="18" charset="2"/>
                </a:rPr>
                <a:t>m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pitchFamily="34" charset="0"/>
                  <a:sym typeface="Symbol" pitchFamily="18" charset="2"/>
                </a:rPr>
                <a:t></a:t>
              </a: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pitchFamily="34" charset="0"/>
                  <a:sym typeface="Symbol" pitchFamily="18" charset="2"/>
                </a:rPr>
                <a:t>C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pitchFamily="34" charset="0"/>
                  <a:sym typeface="Symbol" pitchFamily="18" charset="2"/>
                </a:rPr>
                <a:t>.</a:t>
              </a:r>
            </a:p>
          </p:txBody>
        </p:sp>
      </p:grpSp>
      <p:pic>
        <p:nvPicPr>
          <p:cNvPr id="141319" name="Picture 7" descr="09Geom06-02-1-A-A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63" y="2600325"/>
            <a:ext cx="3427412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726425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4267200" y="771525"/>
            <a:ext cx="434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Use Properties of Parallelograms</a:t>
            </a: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533400" y="5210175"/>
            <a:ext cx="82296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2913" indent="-13684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>
                <a:solidFill>
                  <a:srgbClr val="00539D"/>
                </a:solidFill>
              </a:rPr>
              <a:t>Answer:</a:t>
            </a:r>
            <a:r>
              <a:rPr lang="en-US" sz="2400">
                <a:solidFill>
                  <a:srgbClr val="E01B22"/>
                </a:solidFill>
              </a:rPr>
              <a:t> 	</a:t>
            </a:r>
            <a:r>
              <a:rPr lang="en-US" sz="2400" i="1">
                <a:solidFill>
                  <a:srgbClr val="E01B22"/>
                </a:solidFill>
              </a:rPr>
              <a:t>m</a:t>
            </a:r>
            <a:r>
              <a:rPr lang="en-US" sz="2400">
                <a:solidFill>
                  <a:srgbClr val="E01B22"/>
                </a:solidFill>
                <a:sym typeface="Symbol" pitchFamily="18" charset="2"/>
              </a:rPr>
              <a:t></a:t>
            </a:r>
            <a:r>
              <a:rPr lang="en-US" sz="2400" i="1">
                <a:solidFill>
                  <a:srgbClr val="E01B22"/>
                </a:solidFill>
                <a:sym typeface="Symbol" pitchFamily="18" charset="2"/>
              </a:rPr>
              <a:t>C</a:t>
            </a:r>
            <a:r>
              <a:rPr lang="en-US" sz="2400">
                <a:solidFill>
                  <a:srgbClr val="E01B22"/>
                </a:solidFill>
                <a:sym typeface="Symbol" pitchFamily="18" charset="2"/>
              </a:rPr>
              <a:t> = 148</a:t>
            </a:r>
          </a:p>
        </p:txBody>
      </p:sp>
      <p:grpSp>
        <p:nvGrpSpPr>
          <p:cNvPr id="142351" name="Group 15"/>
          <p:cNvGrpSpPr>
            <a:grpSpLocks/>
          </p:cNvGrpSpPr>
          <p:nvPr/>
        </p:nvGrpSpPr>
        <p:grpSpPr bwMode="auto">
          <a:xfrm>
            <a:off x="1114425" y="1514475"/>
            <a:ext cx="7343775" cy="749300"/>
            <a:chOff x="702" y="954"/>
            <a:chExt cx="4626" cy="472"/>
          </a:xfrm>
        </p:grpSpPr>
        <p:pic>
          <p:nvPicPr>
            <p:cNvPr id="142345" name="Picture 9" descr="6-2-1_edit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970" r="72177" b="1202"/>
            <a:stretch>
              <a:fillRect/>
            </a:stretch>
          </p:blipFill>
          <p:spPr bwMode="auto">
            <a:xfrm>
              <a:off x="4348" y="1013"/>
              <a:ext cx="242" cy="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2344" name="Text Box 8"/>
            <p:cNvSpPr txBox="1">
              <a:spLocks noChangeArrowheads="1"/>
            </p:cNvSpPr>
            <p:nvPr/>
          </p:nvSpPr>
          <p:spPr bwMode="auto">
            <a:xfrm>
              <a:off x="702" y="954"/>
              <a:ext cx="4626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2114550" algn="r"/>
                  <a:tab pos="2286000" algn="l"/>
                  <a:tab pos="2628900" algn="l"/>
                  <a:tab pos="36576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1428750">
                <a:tabLst>
                  <a:tab pos="2114550" algn="r"/>
                  <a:tab pos="2286000" algn="l"/>
                  <a:tab pos="2628900" algn="l"/>
                  <a:tab pos="36576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543050">
                <a:tabLst>
                  <a:tab pos="2114550" algn="r"/>
                  <a:tab pos="2286000" algn="l"/>
                  <a:tab pos="2628900" algn="l"/>
                  <a:tab pos="36576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57350">
                <a:tabLst>
                  <a:tab pos="2114550" algn="r"/>
                  <a:tab pos="2286000" algn="l"/>
                  <a:tab pos="2628900" algn="l"/>
                  <a:tab pos="36576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tabLst>
                  <a:tab pos="2114550" algn="r"/>
                  <a:tab pos="2286000" algn="l"/>
                  <a:tab pos="2628900" algn="l"/>
                  <a:tab pos="36576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114550" algn="r"/>
                  <a:tab pos="2286000" algn="l"/>
                  <a:tab pos="2628900" algn="l"/>
                  <a:tab pos="36576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114550" algn="r"/>
                  <a:tab pos="2286000" algn="l"/>
                  <a:tab pos="2628900" algn="l"/>
                  <a:tab pos="36576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114550" algn="r"/>
                  <a:tab pos="2286000" algn="l"/>
                  <a:tab pos="2628900" algn="l"/>
                  <a:tab pos="36576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114550" algn="r"/>
                  <a:tab pos="2286000" algn="l"/>
                  <a:tab pos="2628900" algn="l"/>
                  <a:tab pos="36576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 i="1">
                  <a:solidFill>
                    <a:srgbClr val="000000"/>
                  </a:solidFill>
                </a:rPr>
                <a:t>	m</a:t>
              </a:r>
              <a:r>
                <a:rPr lang="en-US" sz="2400">
                  <a:solidFill>
                    <a:srgbClr val="000000"/>
                  </a:solidFill>
                  <a:sym typeface="Symbol" pitchFamily="18" charset="2"/>
                </a:rPr>
                <a:t></a:t>
              </a:r>
              <a:r>
                <a:rPr lang="en-US" sz="2400" i="1">
                  <a:solidFill>
                    <a:srgbClr val="000000"/>
                  </a:solidFill>
                  <a:sym typeface="Symbol" pitchFamily="18" charset="2"/>
                </a:rPr>
                <a:t>C</a:t>
              </a:r>
              <a:r>
                <a:rPr lang="en-US" sz="2400">
                  <a:solidFill>
                    <a:srgbClr val="000000"/>
                  </a:solidFill>
                  <a:sym typeface="Symbol" pitchFamily="18" charset="2"/>
                </a:rPr>
                <a:t> + </a:t>
              </a:r>
              <a:r>
                <a:rPr lang="en-US" sz="2400" i="1">
                  <a:solidFill>
                    <a:srgbClr val="000000"/>
                  </a:solidFill>
                  <a:sym typeface="Symbol" pitchFamily="18" charset="2"/>
                </a:rPr>
                <a:t>m</a:t>
              </a:r>
              <a:r>
                <a:rPr lang="en-US" sz="2400">
                  <a:solidFill>
                    <a:srgbClr val="000000"/>
                  </a:solidFill>
                  <a:sym typeface="Symbol" pitchFamily="18" charset="2"/>
                </a:rPr>
                <a:t></a:t>
              </a:r>
              <a:r>
                <a:rPr lang="en-US" sz="2400" i="1">
                  <a:solidFill>
                    <a:srgbClr val="000000"/>
                  </a:solidFill>
                  <a:sym typeface="Symbol" pitchFamily="18" charset="2"/>
                </a:rPr>
                <a:t>B	</a:t>
              </a:r>
              <a:r>
                <a:rPr lang="en-US" sz="2400">
                  <a:solidFill>
                    <a:srgbClr val="000000"/>
                  </a:solidFill>
                </a:rPr>
                <a:t>=	180	  Cons. </a:t>
              </a:r>
              <a:r>
                <a:rPr lang="en-US" sz="2400">
                  <a:solidFill>
                    <a:srgbClr val="000000"/>
                  </a:solidFill>
                  <a:sym typeface="Symbol" pitchFamily="18" charset="2"/>
                </a:rPr>
                <a:t>s in a     </a:t>
              </a:r>
              <a:r>
                <a:rPr lang="en-US" sz="2400">
                  <a:solidFill>
                    <a:srgbClr val="000000"/>
                  </a:solidFill>
                </a:rPr>
                <a:t>are</a:t>
              </a:r>
              <a:br>
                <a:rPr lang="en-US" sz="2400">
                  <a:solidFill>
                    <a:srgbClr val="000000"/>
                  </a:solidFill>
                </a:rPr>
              </a:br>
              <a:r>
                <a:rPr lang="en-US" sz="2400">
                  <a:solidFill>
                    <a:srgbClr val="000000"/>
                  </a:solidFill>
                </a:rPr>
                <a:t>				  supplementary.</a:t>
              </a:r>
              <a:endParaRPr lang="en-US" sz="2400">
                <a:solidFill>
                  <a:srgbClr val="000000"/>
                </a:solidFill>
                <a:sym typeface="Symbol" pitchFamily="18" charset="2"/>
              </a:endParaRPr>
            </a:p>
          </p:txBody>
        </p:sp>
      </p:grpSp>
      <p:sp>
        <p:nvSpPr>
          <p:cNvPr id="142347" name="Text Box 11"/>
          <p:cNvSpPr txBox="1">
            <a:spLocks noChangeArrowheads="1"/>
          </p:cNvSpPr>
          <p:nvPr/>
        </p:nvSpPr>
        <p:spPr bwMode="auto">
          <a:xfrm>
            <a:off x="1114425" y="2428875"/>
            <a:ext cx="7343775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114550" algn="r"/>
                <a:tab pos="2286000" algn="l"/>
                <a:tab pos="2628900" algn="l"/>
                <a:tab pos="350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428750">
              <a:tabLst>
                <a:tab pos="2114550" algn="r"/>
                <a:tab pos="2286000" algn="l"/>
                <a:tab pos="2628900" algn="l"/>
                <a:tab pos="350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543050">
              <a:tabLst>
                <a:tab pos="2114550" algn="r"/>
                <a:tab pos="2286000" algn="l"/>
                <a:tab pos="2628900" algn="l"/>
                <a:tab pos="350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7350">
              <a:tabLst>
                <a:tab pos="2114550" algn="r"/>
                <a:tab pos="2286000" algn="l"/>
                <a:tab pos="2628900" algn="l"/>
                <a:tab pos="350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114550" algn="r"/>
                <a:tab pos="2286000" algn="l"/>
                <a:tab pos="2628900" algn="l"/>
                <a:tab pos="350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114550" algn="r"/>
                <a:tab pos="2286000" algn="l"/>
                <a:tab pos="2628900" algn="l"/>
                <a:tab pos="350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114550" algn="r"/>
                <a:tab pos="2286000" algn="l"/>
                <a:tab pos="2628900" algn="l"/>
                <a:tab pos="350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114550" algn="r"/>
                <a:tab pos="2286000" algn="l"/>
                <a:tab pos="2628900" algn="l"/>
                <a:tab pos="350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114550" algn="r"/>
                <a:tab pos="2286000" algn="l"/>
                <a:tab pos="2628900" algn="l"/>
                <a:tab pos="3505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i="1">
                <a:solidFill>
                  <a:srgbClr val="000000"/>
                </a:solidFill>
              </a:rPr>
              <a:t>	m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</a:t>
            </a:r>
            <a:r>
              <a:rPr lang="en-US" sz="2400" i="1">
                <a:solidFill>
                  <a:srgbClr val="000000"/>
                </a:solidFill>
                <a:sym typeface="Symbol" pitchFamily="18" charset="2"/>
              </a:rPr>
              <a:t>C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 + 32</a:t>
            </a:r>
            <a:r>
              <a:rPr lang="en-US" sz="2400" i="1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en-US" sz="2400">
                <a:solidFill>
                  <a:srgbClr val="000000"/>
                </a:solidFill>
              </a:rPr>
              <a:t>=	180	   Substitution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i="1">
                <a:solidFill>
                  <a:srgbClr val="000000"/>
                </a:solidFill>
              </a:rPr>
              <a:t>	m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</a:t>
            </a:r>
            <a:r>
              <a:rPr lang="en-US" sz="2400" i="1">
                <a:solidFill>
                  <a:srgbClr val="000000"/>
                </a:solidFill>
                <a:sym typeface="Symbol" pitchFamily="18" charset="2"/>
              </a:rPr>
              <a:t>C	</a:t>
            </a:r>
            <a:r>
              <a:rPr lang="en-US" sz="2400">
                <a:solidFill>
                  <a:srgbClr val="000000"/>
                </a:solidFill>
              </a:rPr>
              <a:t>=	148	   Subtract 32 from each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>
                <a:solidFill>
                  <a:srgbClr val="000000"/>
                </a:solidFill>
              </a:rPr>
              <a:t>				   side.</a:t>
            </a:r>
            <a:endParaRPr lang="en-US" sz="2400">
              <a:solidFill>
                <a:srgbClr val="000000"/>
              </a:solidFill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57827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2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2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1" grpId="0" build="p" autoUpdateAnimBg="0"/>
      <p:bldP spid="1423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1C</a:t>
            </a:r>
          </a:p>
        </p:txBody>
      </p:sp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4267200" y="771525"/>
            <a:ext cx="434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Use Properties of Parallelograms</a:t>
            </a:r>
          </a:p>
        </p:txBody>
      </p:sp>
      <p:grpSp>
        <p:nvGrpSpPr>
          <p:cNvPr id="143371" name="Group 11"/>
          <p:cNvGrpSpPr>
            <a:grpSpLocks/>
          </p:cNvGrpSpPr>
          <p:nvPr/>
        </p:nvGrpSpPr>
        <p:grpSpPr bwMode="auto">
          <a:xfrm>
            <a:off x="876300" y="1504950"/>
            <a:ext cx="7572375" cy="1077913"/>
            <a:chOff x="552" y="948"/>
            <a:chExt cx="4770" cy="679"/>
          </a:xfrm>
        </p:grpSpPr>
        <p:pic>
          <p:nvPicPr>
            <p:cNvPr id="143369" name="Picture 9" descr="6-2-1_edit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721"/>
            <a:stretch>
              <a:fillRect/>
            </a:stretch>
          </p:blipFill>
          <p:spPr bwMode="auto">
            <a:xfrm>
              <a:off x="2688" y="961"/>
              <a:ext cx="875" cy="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366" name="Rectangle 6"/>
            <p:cNvSpPr>
              <a:spLocks noChangeArrowheads="1"/>
            </p:cNvSpPr>
            <p:nvPr/>
          </p:nvSpPr>
          <p:spPr bwMode="auto">
            <a:xfrm>
              <a:off x="552" y="948"/>
              <a:ext cx="4770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 b="1">
                  <a:solidFill>
                    <a:srgbClr val="E01B22"/>
                  </a:solidFill>
                  <a:ea typeface="Times New Roman" pitchFamily="18" charset="0"/>
                  <a:cs typeface="Arial" pitchFamily="34" charset="0"/>
                </a:rPr>
                <a:t>C. CONSTRUCTION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pitchFamily="34" charset="0"/>
                </a:rPr>
                <a:t>  In                 suppose </a:t>
              </a:r>
              <a:b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pitchFamily="34" charset="0"/>
                </a:rPr>
              </a:b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pitchFamily="34" charset="0"/>
                </a:rPr>
                <a:t>m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pitchFamily="34" charset="0"/>
                  <a:sym typeface="Symbol" pitchFamily="18" charset="2"/>
                </a:rPr>
                <a:t></a:t>
              </a: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pitchFamily="34" charset="0"/>
                  <a:sym typeface="Symbol" pitchFamily="18" charset="2"/>
                </a:rPr>
                <a:t>B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pitchFamily="34" charset="0"/>
                  <a:sym typeface="Symbol" pitchFamily="18" charset="2"/>
                </a:rPr>
                <a:t> = 32, </a:t>
              </a: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pitchFamily="34" charset="0"/>
                  <a:sym typeface="Symbol" pitchFamily="18" charset="2"/>
                </a:rPr>
                <a:t>CD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pitchFamily="34" charset="0"/>
                  <a:sym typeface="Symbol" pitchFamily="18" charset="2"/>
                </a:rPr>
                <a:t> = 80 inches, </a:t>
              </a: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pitchFamily="34" charset="0"/>
                  <a:sym typeface="Symbol" pitchFamily="18" charset="2"/>
                </a:rPr>
                <a:t>BC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pitchFamily="34" charset="0"/>
                  <a:sym typeface="Symbol" pitchFamily="18" charset="2"/>
                </a:rPr>
                <a:t> = 15 inches. </a:t>
              </a:r>
              <a:b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pitchFamily="34" charset="0"/>
                  <a:sym typeface="Symbol" pitchFamily="18" charset="2"/>
                </a:rPr>
              </a:b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pitchFamily="34" charset="0"/>
                  <a:sym typeface="Symbol" pitchFamily="18" charset="2"/>
                </a:rPr>
                <a:t>Find </a:t>
              </a: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pitchFamily="34" charset="0"/>
                  <a:sym typeface="Symbol" pitchFamily="18" charset="2"/>
                </a:rPr>
                <a:t>m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pitchFamily="34" charset="0"/>
                  <a:sym typeface="Symbol" pitchFamily="18" charset="2"/>
                </a:rPr>
                <a:t></a:t>
              </a: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pitchFamily="34" charset="0"/>
                  <a:sym typeface="Symbol" pitchFamily="18" charset="2"/>
                </a:rPr>
                <a:t>D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pitchFamily="34" charset="0"/>
                  <a:sym typeface="Symbol" pitchFamily="18" charset="2"/>
                </a:rPr>
                <a:t>.</a:t>
              </a:r>
            </a:p>
          </p:txBody>
        </p:sp>
      </p:grpSp>
      <p:pic>
        <p:nvPicPr>
          <p:cNvPr id="143367" name="Picture 7" descr="09Geom06-02-1-A-A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63" y="2514600"/>
            <a:ext cx="3427412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589878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6"/>
  <p:tag name="SLIDEGUID" val="10402C18D5024B34B2D5723FE403CB47"/>
  <p:tag name="VALUES" val="Incorrect¤Incorrect¤Correct¤Incorrect"/>
  <p:tag name="QUESTIONALIAS" val="Example 1A"/>
  <p:tag name="ANSWERSALIAS" val="A¤B¤C¤D"/>
  <p:tag name="RESPONSESGATHERED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4391A3D8A6D54E5F81592CBDBB200340"/>
  <p:tag name="VALUES" val="Correct¤Incorrect¤Incorrect¤Incorrect"/>
  <p:tag name="QUESTIONALIAS" val="Example 1B"/>
  <p:tag name="ANSWERSALIAS" val="A¤B¤C¤D"/>
  <p:tag name="RESPONSESGATHERED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8"/>
  <p:tag name="SLIDEGUID" val="3DF9A6A185D14428848DB2CF39229B88"/>
  <p:tag name="VALUES" val="Incorrect¤Incorrect¤Correct¤Incorrect"/>
  <p:tag name="QUESTIONALIAS" val="Example 1C"/>
  <p:tag name="ANSWERSALIAS" val="A¤B¤C¤D"/>
  <p:tag name="RESPONSESGATHERED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763036F1F41841B5A1B0F85EC6EBD574"/>
  <p:tag name="VALUES" val="Incorrect¤Incorrect¤Correct¤Incorrect"/>
  <p:tag name="QUESTIONALIAS" val="Example 2A"/>
  <p:tag name="ANSWERSALIAS" val="A¤B¤C¤D"/>
  <p:tag name="RESPONSESGATHERED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8"/>
  <p:tag name="SLIDEGUID" val="D9F2A855EF6A4B23A2149DDC4C39195F"/>
  <p:tag name="VALUES" val="Incorrect¤Incorrect¤Incorrect¤Correct"/>
  <p:tag name="QUESTIONALIAS" val="Example 2B"/>
  <p:tag name="ANSWERSALIAS" val="A¤B¤C¤D"/>
  <p:tag name="RESPONSESGATHERED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9"/>
  <p:tag name="SLIDEGUID" val="CFD2D3C28E304753A0BF41E020BDB722"/>
  <p:tag name="VALUES" val="Incorrect¤Incorrect¤Incorrect¤Correct"/>
  <p:tag name="QUESTIONALIAS" val="Example 2C"/>
  <p:tag name="ANSWERSALIAS" val="A¤B¤C¤D"/>
  <p:tag name="RESPONSESGATHERED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A374C315D0D94FC1A78229D8376ED540"/>
  <p:tag name="VALUES" val="Incorrect¤Correct¤Incorrect¤Incorrect"/>
  <p:tag name="QUESTIONALIAS" val="Example 3"/>
  <p:tag name="ANSWERSALIAS" val="A¤B¤C¤D"/>
  <p:tag name="RESPONSESGATHERED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E01B18"/>
      </a:hlink>
      <a:folHlink>
        <a:srgbClr val="E01B22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efault Design">
  <a:themeElements>
    <a:clrScheme name="7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_Default Design">
  <a:themeElements>
    <a:clrScheme name="1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404</Words>
  <Application>Microsoft Office PowerPoint</Application>
  <PresentationFormat>On-screen Show (4:3)</PresentationFormat>
  <Paragraphs>139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3_Default Design</vt:lpstr>
      <vt:lpstr>4_Default Design</vt:lpstr>
      <vt:lpstr>2_Default Design</vt:lpstr>
      <vt:lpstr>5_Default Design</vt:lpstr>
      <vt:lpstr>6_Default Design</vt:lpstr>
      <vt:lpstr>7_Default Design</vt:lpstr>
      <vt:lpstr>8_Default Design</vt:lpstr>
      <vt:lpstr>11_Default Design</vt:lpstr>
      <vt:lpstr>Splash Screen</vt:lpstr>
      <vt:lpstr>Then/Now</vt:lpstr>
      <vt:lpstr>Vocabulary</vt:lpstr>
      <vt:lpstr>Concept 1</vt:lpstr>
      <vt:lpstr>Example 1A</vt:lpstr>
      <vt:lpstr>Example 1</vt:lpstr>
      <vt:lpstr>Example 1B</vt:lpstr>
      <vt:lpstr>Example 1</vt:lpstr>
      <vt:lpstr>Example 1C</vt:lpstr>
      <vt:lpstr>Example 1</vt:lpstr>
      <vt:lpstr>Example 1A</vt:lpstr>
      <vt:lpstr>Example 1B</vt:lpstr>
      <vt:lpstr>Example 1C</vt:lpstr>
      <vt:lpstr>Concept 3</vt:lpstr>
      <vt:lpstr>Example 2A</vt:lpstr>
      <vt:lpstr>Example 2B</vt:lpstr>
      <vt:lpstr>Example 2C</vt:lpstr>
      <vt:lpstr>Example 2C</vt:lpstr>
      <vt:lpstr>Example 2A</vt:lpstr>
      <vt:lpstr>Example 2B</vt:lpstr>
      <vt:lpstr>Example 2C</vt:lpstr>
      <vt:lpstr>Example 3</vt:lpstr>
      <vt:lpstr>Example 3</vt:lpstr>
      <vt:lpstr>Example 3</vt:lpstr>
      <vt:lpstr>End of the Lesson</vt:lpstr>
    </vt:vector>
  </TitlesOfParts>
  <Company>SCSD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Splash Screen</dc:title>
  <dc:creator>gcasper</dc:creator>
  <cp:lastModifiedBy>gcasper</cp:lastModifiedBy>
  <cp:revision>3</cp:revision>
  <dcterms:created xsi:type="dcterms:W3CDTF">2013-02-25T15:59:04Z</dcterms:created>
  <dcterms:modified xsi:type="dcterms:W3CDTF">2013-02-25T16:38:01Z</dcterms:modified>
</cp:coreProperties>
</file>