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sldIdLst>
    <p:sldId id="257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0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31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54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48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76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649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92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93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94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255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750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81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9873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18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02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83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57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855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286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0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274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81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30219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3415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00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265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193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28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764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3400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044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787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17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308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8250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04370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2072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985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69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449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037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72431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981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9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525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82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0763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53114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49942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782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920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158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086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2297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45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559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009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0182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40658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33451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983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910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32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060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104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8343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753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987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641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3006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09811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177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704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791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131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0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46379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08347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533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980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094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6279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94459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80810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466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2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587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glencoe.mcgraw-hill.com/sites/0078884845/" TargetMode="Externa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hyperlink" Target="10Math_GEOM_CR06.ppt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png"/><Relationship Id="rId18" Type="http://schemas.openxmlformats.org/officeDocument/2006/relationships/image" Target="../media/image10.png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5" Type="http://schemas.openxmlformats.org/officeDocument/2006/relationships/hyperlink" Target="10Math_GEOM_CR06.ppt" TargetMode="External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://glencoe.mcgraw-hill.com/sites/0078884845/" TargetMode="External"/><Relationship Id="rId20" Type="http://schemas.openxmlformats.org/officeDocument/2006/relationships/slide" Target="../slides/slide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Relationship Id="rId22" Type="http://schemas.openxmlformats.org/officeDocument/2006/relationships/image" Target="../media/image1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27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hyperlink" Target="10Math_GEOM_CR06.ppt" TargetMode="External"/><Relationship Id="rId10" Type="http://schemas.openxmlformats.org/officeDocument/2006/relationships/slideLayout" Target="../slideLayouts/slideLayout32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hyperlink" Target="10Math_GEOM_CR06.ppt" TargetMode="External"/><Relationship Id="rId10" Type="http://schemas.openxmlformats.org/officeDocument/2006/relationships/slideLayout" Target="../slideLayouts/slideLayout43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15.png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10.png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hyperlink" Target="10Math_GEOM_CR06.ppt" TargetMode="External"/><Relationship Id="rId5" Type="http://schemas.openxmlformats.org/officeDocument/2006/relationships/slideLayout" Target="../slideLayouts/slideLayout49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54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Relationship Id="rId22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58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10.png"/><Relationship Id="rId25" Type="http://schemas.openxmlformats.org/officeDocument/2006/relationships/image" Target="../media/image16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60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hyperlink" Target="10Math_GEOM_CR06.ppt" TargetMode="External"/><Relationship Id="rId10" Type="http://schemas.openxmlformats.org/officeDocument/2006/relationships/slideLayout" Target="../slideLayouts/slideLayout65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17.png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10.png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hyperlink" Target="10Math_GEOM_CR06.ppt" TargetMode="External"/><Relationship Id="rId5" Type="http://schemas.openxmlformats.org/officeDocument/2006/relationships/slideLayout" Target="../slideLayouts/slideLayout71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76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Relationship Id="rId22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8.jpe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21" Type="http://schemas.openxmlformats.org/officeDocument/2006/relationships/image" Target="../media/image19.png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hyperlink" Target="http://glencoe.mcgraw-hill.com/sites/0078884845/" TargetMode="Externa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2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hyperlink" Target="10Math_GEOM_CR06.ppt" TargetMode="Externa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" Target="../slides/slide1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12" name="Picture 2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67" b="2942"/>
          <a:stretch>
            <a:fillRect/>
          </a:stretch>
        </p:blipFill>
        <p:spPr bwMode="hidden">
          <a:xfrm>
            <a:off x="1752600" y="6067425"/>
            <a:ext cx="7391400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7897" name="EXIT" descr="09_PAlg-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8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GLOBE" descr="09_PAlg-Online">
            <a:hlinkClick r:id="rId16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0" name="Picture 12" descr="Lesson Menu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685800"/>
            <a:ext cx="3683000" cy="11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7" name="CR" descr="09_PAlg-Ch Resources">
            <a:hlinkClick r:id="rId19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3" name="Picture 25" descr="09_GEOM LTHeader 06-05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4" name="Picture 26" descr="09PreAlg LNHeader06-05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43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05" name="Picture 21" descr="5Min Chec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657225"/>
            <a:ext cx="6792912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8" name="Picture 24" descr="09_Geom Int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BORDER_2" descr="09_Pre-Algbra Nav_Ba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GLOBE" descr="09_PAlg-Online">
            <a:hlinkClick r:id="rId16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41997" name="Picture 13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8" name="Picture 14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0" name="Picture 16" descr="09_PAlg-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CheckPointICON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76288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03" name="Text Box 19"/>
          <p:cNvSpPr txBox="1">
            <a:spLocks noChangeArrowheads="1"/>
          </p:cNvSpPr>
          <p:nvPr userDrawn="1"/>
        </p:nvSpPr>
        <p:spPr bwMode="auto">
          <a:xfrm>
            <a:off x="3886200" y="8001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18984C"/>
                </a:solidFill>
              </a:rPr>
              <a:t>Over Lesson 6–4</a:t>
            </a:r>
          </a:p>
        </p:txBody>
      </p:sp>
      <p:pic>
        <p:nvPicPr>
          <p:cNvPr id="42009" name="Picture 25" descr="09_GEOM LTHeader 06-05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0" name="Picture 26" descr="09PreAlg LNHeader06-05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1" name="CR" descr="09_PAlg-Ch Resources">
            <a:hlinkClick r:id="rId25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63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91" name="Picture 23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3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4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2781" name="Picture 13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2" name="Picture 14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6" name="Picture 18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2" name="Picture 24" descr="09_GEOM LTHeader 06-05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3" name="Picture 25" descr="09PreAlg LNHeader06-05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4" name="CR" descr="09_PAlg-Ch Resources">
            <a:hlinkClick r:id="rId23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60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6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5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6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69639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0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1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7" name="Picture 15" descr="09_GEOM LTHeader 06-05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8" name="Picture 16" descr="09PreAlg LNHeader06-05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9" name="CR" descr="09_PAlg-Ch Resources">
            <a:hlinkClick r:id="rId23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51" name="Picture 19" descr="Example_1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85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70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9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0663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4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5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7" name="Picture 11" descr="Example_2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1" name="Picture 15" descr="09_GEOM LTHeader 06-05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2" name="Picture 16" descr="09PreAlg LNHeader06-05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3" name="CR" descr="09_PAlg-Ch Resources">
            <a:hlinkClick r:id="rId24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87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4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3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1687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8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9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5" name="Picture 15" descr="09_GEOM LTHeader 06-05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6" name="Picture 16" descr="09PreAlg LNHeader06-05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7" name="CR" descr="09_PAlg-Ch Resources">
            <a:hlinkClick r:id="rId23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8" name="Picture 18" descr="Real World Ex_3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86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8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7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8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2711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2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3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5" name="Picture 11" descr="Example_4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9" name="Picture 15" descr="09_GEOM LTHeader 06-05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0" name="Picture 16" descr="09PreAlg LNHeader06-05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1" name="CR" descr="09_PAlg-Ch Resources">
            <a:hlinkClick r:id="rId24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71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47" name="Picture 23" descr="09_Geom EndO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46" name="Picture 22" descr="09_Geom Int_01A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7" name="BORDER_2" descr="09_Pre-Algbra Nav_Bar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8" name="GLOBE" descr="09_PAlg-Online">
            <a:hlinkClick r:id="rId17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431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3" name="Picture 9" descr="09_PAlg-Home">
            <a:hlinkClick r:id="rId14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8" name="Picture 14" descr="09_PAlg-ForwardDEAD">
            <a:hlinkClick r:id="" action="ppaction://noaction" highlightClick="1" endSnd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3" name="Picture 19" descr="09_GEOM LTHeader 06-05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4" name="Picture 20" descr="09PreAlg LNHeader06-05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5" name="CR" descr="09_PAlg-Ch Resources">
            <a:hlinkClick r:id="rId24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01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28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3.jpe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9.xml"/><Relationship Id="rId5" Type="http://schemas.openxmlformats.org/officeDocument/2006/relationships/image" Target="../media/image32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3.jpe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3.jpe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tags" Target="../tags/tag2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3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31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44.jpe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3.jpe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9.xml"/><Relationship Id="rId1" Type="http://schemas.openxmlformats.org/officeDocument/2006/relationships/tags" Target="../tags/tag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28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3.jpe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12" name="Picture 48" descr="09_GEOM NA Splash Fla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902" name="Picture 38" descr="09_GEOM Splash ARM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64444" r="63020" b="18889"/>
          <a:stretch>
            <a:fillRect/>
          </a:stretch>
        </p:blipFill>
        <p:spPr bwMode="auto">
          <a:xfrm>
            <a:off x="4076700" y="4419600"/>
            <a:ext cx="16287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Splash Screen</a:t>
            </a:r>
          </a:p>
        </p:txBody>
      </p:sp>
      <p:pic>
        <p:nvPicPr>
          <p:cNvPr id="36907" name="Picture 43" descr="09PreAlg LNHeader06-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4648200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08" name="Picture 44" descr="09_GEOM LTHeader 06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4884738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132759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4643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1B</a:t>
            </a:r>
          </a:p>
        </p:txBody>
      </p:sp>
      <p:pic>
        <p:nvPicPr>
          <p:cNvPr id="146437" name="Picture 5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38" name="Picture 6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39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3067050"/>
            <a:ext cx="2790825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x 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= 1</a:t>
            </a:r>
          </a:p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x 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= 3</a:t>
            </a:r>
          </a:p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x 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= 4</a:t>
            </a:r>
          </a:p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x 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= 6</a:t>
            </a:r>
          </a:p>
        </p:txBody>
      </p:sp>
      <p:sp>
        <p:nvSpPr>
          <p:cNvPr id="146440" name="TPQuestion"/>
          <p:cNvSpPr>
            <a:spLocks noChangeArrowheads="1"/>
          </p:cNvSpPr>
          <p:nvPr/>
        </p:nvSpPr>
        <p:spPr bwMode="auto">
          <a:xfrm>
            <a:off x="533400" y="1504950"/>
            <a:ext cx="540067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E01B22"/>
                </a:solidFill>
              </a:rPr>
              <a:t>B. </a:t>
            </a:r>
            <a:r>
              <a:rPr lang="en-US" sz="2400" b="1" i="1">
                <a:solidFill>
                  <a:srgbClr val="00539D"/>
                </a:solidFill>
              </a:rPr>
              <a:t>ABCD</a:t>
            </a:r>
            <a:r>
              <a:rPr lang="en-US" sz="2400" b="1">
                <a:solidFill>
                  <a:srgbClr val="00539D"/>
                </a:solidFill>
              </a:rPr>
              <a:t> is a rhombus. If </a:t>
            </a:r>
            <a:br>
              <a:rPr lang="en-US" sz="2400" b="1">
                <a:solidFill>
                  <a:srgbClr val="00539D"/>
                </a:solidFill>
              </a:rPr>
            </a:br>
            <a:r>
              <a:rPr lang="en-US" sz="2400" b="1" i="1">
                <a:solidFill>
                  <a:srgbClr val="00539D"/>
                </a:solidFill>
              </a:rPr>
              <a:t>BC</a:t>
            </a:r>
            <a:r>
              <a:rPr lang="en-US" sz="2400" b="1">
                <a:solidFill>
                  <a:srgbClr val="00539D"/>
                </a:solidFill>
              </a:rPr>
              <a:t> = 4</a:t>
            </a:r>
            <a:r>
              <a:rPr lang="en-US" sz="2400" b="1" i="1">
                <a:solidFill>
                  <a:srgbClr val="00539D"/>
                </a:solidFill>
              </a:rPr>
              <a:t>x</a:t>
            </a:r>
            <a:r>
              <a:rPr lang="en-US" sz="2400" b="1">
                <a:solidFill>
                  <a:srgbClr val="00539D"/>
                </a:solidFill>
              </a:rPr>
              <a:t> – 5 and </a:t>
            </a:r>
            <a:r>
              <a:rPr lang="en-US" sz="2400" b="1" i="1">
                <a:solidFill>
                  <a:srgbClr val="00539D"/>
                </a:solidFill>
              </a:rPr>
              <a:t>CD</a:t>
            </a:r>
            <a:r>
              <a:rPr lang="en-US" sz="2400" b="1">
                <a:solidFill>
                  <a:srgbClr val="00539D"/>
                </a:solidFill>
              </a:rPr>
              <a:t> = 2</a:t>
            </a:r>
            <a:r>
              <a:rPr lang="en-US" sz="2400" b="1" i="1">
                <a:solidFill>
                  <a:srgbClr val="00539D"/>
                </a:solidFill>
              </a:rPr>
              <a:t>x</a:t>
            </a:r>
            <a:r>
              <a:rPr lang="en-US" sz="2400" b="1">
                <a:solidFill>
                  <a:srgbClr val="00539D"/>
                </a:solidFill>
              </a:rPr>
              <a:t> + 7, </a:t>
            </a:r>
            <a:br>
              <a:rPr lang="en-US" sz="2400" b="1">
                <a:solidFill>
                  <a:srgbClr val="00539D"/>
                </a:solidFill>
              </a:rPr>
            </a:br>
            <a:r>
              <a:rPr lang="en-US" sz="2400" b="1">
                <a:solidFill>
                  <a:srgbClr val="00539D"/>
                </a:solidFill>
              </a:rPr>
              <a:t>find </a:t>
            </a:r>
            <a:r>
              <a:rPr lang="en-US" sz="2400" b="1" i="1">
                <a:solidFill>
                  <a:srgbClr val="00539D"/>
                </a:solidFill>
              </a:rPr>
              <a:t>x</a:t>
            </a:r>
            <a:r>
              <a:rPr lang="en-US" sz="2400" b="1">
                <a:solidFill>
                  <a:srgbClr val="00539D"/>
                </a:solidFill>
              </a:rPr>
              <a:t>.</a:t>
            </a:r>
            <a:endParaRPr lang="en-US" sz="2400" b="1">
              <a:solidFill>
                <a:srgbClr val="00539D"/>
              </a:solidFill>
              <a:sym typeface="Symbol" pitchFamily="18" charset="2"/>
            </a:endParaRPr>
          </a:p>
        </p:txBody>
      </p:sp>
      <p:sp>
        <p:nvSpPr>
          <p:cNvPr id="146442" name="Oval 10"/>
          <p:cNvSpPr>
            <a:spLocks noChangeArrowheads="1"/>
          </p:cNvSpPr>
          <p:nvPr/>
        </p:nvSpPr>
        <p:spPr bwMode="auto">
          <a:xfrm>
            <a:off x="914400" y="5343525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6444" name="Picture 12" descr="09Geom06-05-02b-Y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1447800"/>
            <a:ext cx="2532063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492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9" grpId="0" autoUpdateAnimBg="0"/>
      <p:bldP spid="146440" grpId="0" autoUpdateAnimBg="0"/>
      <p:bldP spid="1464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50" name="Picture 6" descr="GEOM-CH06-427-A-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577975"/>
            <a:ext cx="8239125" cy="314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27007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3" name="Picture 5" descr="GEOM-CH06-428-A-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838200"/>
            <a:ext cx="7038975" cy="52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93669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628900" y="771525"/>
            <a:ext cx="5981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Proofs Using Properties of Rhombi and Squares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881063" y="1501775"/>
            <a:ext cx="7615237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371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428750">
              <a:tabLst>
                <a:tab pos="1371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543050">
              <a:tabLst>
                <a:tab pos="1371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57350">
              <a:tabLst>
                <a:tab pos="1371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371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539D"/>
                </a:solidFill>
              </a:rPr>
              <a:t>Write a paragraph proof.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539D"/>
                </a:solidFill>
              </a:rPr>
              <a:t>Given:	</a:t>
            </a:r>
            <a:r>
              <a:rPr lang="en-US" sz="2400" i="1">
                <a:solidFill>
                  <a:srgbClr val="000000"/>
                </a:solidFill>
              </a:rPr>
              <a:t>LMNP</a:t>
            </a:r>
            <a:r>
              <a:rPr lang="en-US" sz="2400">
                <a:solidFill>
                  <a:srgbClr val="000000"/>
                </a:solidFill>
              </a:rPr>
              <a:t> is a parallelogram.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>	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1  2 and 2  6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539D"/>
                </a:solidFill>
                <a:sym typeface="Symbol" pitchFamily="18" charset="2"/>
              </a:rPr>
              <a:t>Prove: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LMNP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 is a rhombus.</a:t>
            </a:r>
          </a:p>
        </p:txBody>
      </p:sp>
      <p:pic>
        <p:nvPicPr>
          <p:cNvPr id="6163" name="Picture 19" descr="09Geom06-05-2-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3252788"/>
            <a:ext cx="2751137" cy="261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42624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628900" y="771525"/>
            <a:ext cx="5981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Proofs Using Properties of Rhombi and Squares</a:t>
            </a:r>
          </a:p>
        </p:txBody>
      </p:sp>
      <p:grpSp>
        <p:nvGrpSpPr>
          <p:cNvPr id="7187" name="Group 19"/>
          <p:cNvGrpSpPr>
            <a:grpSpLocks/>
          </p:cNvGrpSpPr>
          <p:nvPr/>
        </p:nvGrpSpPr>
        <p:grpSpPr bwMode="auto">
          <a:xfrm>
            <a:off x="884238" y="1495425"/>
            <a:ext cx="7726362" cy="2063750"/>
            <a:chOff x="557" y="942"/>
            <a:chExt cx="4867" cy="1300"/>
          </a:xfrm>
        </p:grpSpPr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557" y="942"/>
              <a:ext cx="4867" cy="1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1362075" algn="l"/>
                </a:tabLst>
              </a:pPr>
              <a:r>
                <a:rPr lang="en-US" sz="2400" b="1">
                  <a:solidFill>
                    <a:srgbClr val="00539D"/>
                  </a:solidFill>
                </a:rPr>
                <a:t>Proof:	</a:t>
              </a:r>
              <a:r>
                <a:rPr lang="en-US" sz="2400">
                  <a:solidFill>
                    <a:srgbClr val="000000"/>
                  </a:solidFill>
                </a:rPr>
                <a:t>Since it is given that </a:t>
              </a:r>
              <a:r>
                <a:rPr lang="en-US" sz="2400" i="1">
                  <a:solidFill>
                    <a:srgbClr val="000000"/>
                  </a:solidFill>
                </a:rPr>
                <a:t>LMNP</a:t>
              </a:r>
              <a:r>
                <a:rPr lang="en-US" sz="2400">
                  <a:solidFill>
                    <a:srgbClr val="000000"/>
                  </a:solidFill>
                </a:rPr>
                <a:t> is a</a:t>
              </a:r>
              <a:br>
                <a:rPr lang="en-US" sz="2400">
                  <a:solidFill>
                    <a:srgbClr val="000000"/>
                  </a:solidFill>
                </a:rPr>
              </a:br>
              <a:r>
                <a:rPr lang="en-US" sz="2400">
                  <a:solidFill>
                    <a:srgbClr val="000000"/>
                  </a:solidFill>
                </a:rPr>
                <a:t>	parallelogram, </a:t>
              </a:r>
              <a:r>
                <a:rPr lang="en-US" sz="2400" i="1">
                  <a:solidFill>
                    <a:srgbClr val="000000"/>
                  </a:solidFill>
                </a:rPr>
                <a:t>LM</a:t>
              </a:r>
              <a:r>
                <a:rPr lang="en-US" sz="2400">
                  <a:solidFill>
                    <a:srgbClr val="000000"/>
                  </a:solidFill>
                </a:rPr>
                <a:t>║</a:t>
              </a:r>
              <a:r>
                <a:rPr lang="en-US" sz="2400" i="1">
                  <a:solidFill>
                    <a:srgbClr val="000000"/>
                  </a:solidFill>
                </a:rPr>
                <a:t>PN</a:t>
              </a:r>
              <a:r>
                <a:rPr lang="en-US" sz="2400">
                  <a:solidFill>
                    <a:srgbClr val="000000"/>
                  </a:solidFill>
                </a:rPr>
                <a:t> and </a:t>
              </a:r>
              <a:r>
                <a:rPr lang="en-US" sz="2400">
                  <a:solidFill>
                    <a:srgbClr val="000000"/>
                  </a:solidFill>
                  <a:sym typeface="Symbol" pitchFamily="18" charset="2"/>
                </a:rPr>
                <a:t>1 and 5 are</a:t>
              </a:r>
              <a:br>
                <a:rPr lang="en-US" sz="2400">
                  <a:solidFill>
                    <a:srgbClr val="000000"/>
                  </a:solidFill>
                  <a:sym typeface="Symbol" pitchFamily="18" charset="2"/>
                </a:rPr>
              </a:br>
              <a:r>
                <a:rPr lang="en-US" sz="2400">
                  <a:solidFill>
                    <a:srgbClr val="000000"/>
                  </a:solidFill>
                  <a:sym typeface="Symbol" pitchFamily="18" charset="2"/>
                </a:rPr>
                <a:t>	alternate interior angles. Therefore, 1  5.</a:t>
              </a:r>
              <a:br>
                <a:rPr lang="en-US" sz="2400">
                  <a:solidFill>
                    <a:srgbClr val="000000"/>
                  </a:solidFill>
                  <a:sym typeface="Symbol" pitchFamily="18" charset="2"/>
                </a:rPr>
              </a:br>
              <a:r>
                <a:rPr lang="en-US" sz="2400">
                  <a:solidFill>
                    <a:srgbClr val="000000"/>
                  </a:solidFill>
                  <a:sym typeface="Symbol" pitchFamily="18" charset="2"/>
                </a:rPr>
                <a:t>	It is also given that 1  2 and 2  6,</a:t>
              </a:r>
              <a:br>
                <a:rPr lang="en-US" sz="2400">
                  <a:solidFill>
                    <a:srgbClr val="000000"/>
                  </a:solidFill>
                  <a:sym typeface="Symbol" pitchFamily="18" charset="2"/>
                </a:rPr>
              </a:br>
              <a:r>
                <a:rPr lang="en-US" sz="2400">
                  <a:solidFill>
                    <a:srgbClr val="000000"/>
                  </a:solidFill>
                  <a:sym typeface="Symbol" pitchFamily="18" charset="2"/>
                </a:rPr>
                <a:t>	so 1  6 by substitution and 5  6 by</a:t>
              </a:r>
              <a:br>
                <a:rPr lang="en-US" sz="2400">
                  <a:solidFill>
                    <a:srgbClr val="000000"/>
                  </a:solidFill>
                  <a:sym typeface="Symbol" pitchFamily="18" charset="2"/>
                </a:rPr>
              </a:br>
              <a:r>
                <a:rPr lang="en-US" sz="2400">
                  <a:solidFill>
                    <a:srgbClr val="000000"/>
                  </a:solidFill>
                  <a:sym typeface="Symbol" pitchFamily="18" charset="2"/>
                </a:rPr>
                <a:t>	substitution.</a:t>
              </a:r>
            </a:p>
          </p:txBody>
        </p:sp>
        <p:sp>
          <p:nvSpPr>
            <p:cNvPr id="7181" name="Line 13"/>
            <p:cNvSpPr>
              <a:spLocks noChangeShapeType="1"/>
            </p:cNvSpPr>
            <p:nvPr/>
          </p:nvSpPr>
          <p:spPr bwMode="auto">
            <a:xfrm>
              <a:off x="2748" y="1182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82" name="Line 14"/>
            <p:cNvSpPr>
              <a:spLocks noChangeShapeType="1"/>
            </p:cNvSpPr>
            <p:nvPr/>
          </p:nvSpPr>
          <p:spPr bwMode="auto">
            <a:xfrm>
              <a:off x="3186" y="118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184" name="Group 16"/>
          <p:cNvGrpSpPr>
            <a:grpSpLocks/>
          </p:cNvGrpSpPr>
          <p:nvPr/>
        </p:nvGrpSpPr>
        <p:grpSpPr bwMode="auto">
          <a:xfrm>
            <a:off x="533400" y="4800600"/>
            <a:ext cx="7915275" cy="749300"/>
            <a:chOff x="336" y="3276"/>
            <a:chExt cx="4986" cy="472"/>
          </a:xfrm>
        </p:grpSpPr>
        <p:sp>
          <p:nvSpPr>
            <p:cNvPr id="7180" name="Rectangle 12"/>
            <p:cNvSpPr>
              <a:spLocks noChangeArrowheads="1"/>
            </p:cNvSpPr>
            <p:nvPr/>
          </p:nvSpPr>
          <p:spPr bwMode="auto">
            <a:xfrm>
              <a:off x="336" y="3276"/>
              <a:ext cx="4986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712913" indent="-1368425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tabLst>
                  <a:tab pos="1943100" algn="l"/>
                </a:tabLst>
              </a:pPr>
              <a:r>
                <a:rPr lang="en-US" sz="2400" b="1">
                  <a:solidFill>
                    <a:srgbClr val="00539D"/>
                  </a:solidFill>
                </a:rPr>
                <a:t>Answer:</a:t>
              </a:r>
              <a:r>
                <a:rPr lang="en-US" sz="2400">
                  <a:solidFill>
                    <a:srgbClr val="E01B22"/>
                  </a:solidFill>
                </a:rPr>
                <a:t> 	Therefore, </a:t>
              </a:r>
              <a:r>
                <a:rPr lang="en-US" sz="2400" i="1">
                  <a:solidFill>
                    <a:srgbClr val="E01B22"/>
                  </a:solidFill>
                </a:rPr>
                <a:t>LN</a:t>
              </a:r>
              <a:r>
                <a:rPr lang="en-US" sz="2400">
                  <a:solidFill>
                    <a:srgbClr val="E01B22"/>
                  </a:solidFill>
                </a:rPr>
                <a:t> bisects </a:t>
              </a:r>
              <a:r>
                <a:rPr lang="en-US" sz="2400">
                  <a:solidFill>
                    <a:srgbClr val="E01B22"/>
                  </a:solidFill>
                  <a:sym typeface="Symbol" pitchFamily="18" charset="2"/>
                </a:rPr>
                <a:t></a:t>
              </a:r>
              <a:r>
                <a:rPr lang="en-US" sz="2400" i="1">
                  <a:solidFill>
                    <a:srgbClr val="E01B22"/>
                  </a:solidFill>
                  <a:sym typeface="Symbol" pitchFamily="18" charset="2"/>
                </a:rPr>
                <a:t>L</a:t>
              </a:r>
              <a:r>
                <a:rPr lang="en-US" sz="2400">
                  <a:solidFill>
                    <a:srgbClr val="E01B22"/>
                  </a:solidFill>
                  <a:sym typeface="Symbol" pitchFamily="18" charset="2"/>
                </a:rPr>
                <a:t> and </a:t>
              </a:r>
              <a:r>
                <a:rPr lang="en-US" sz="2400" i="1">
                  <a:solidFill>
                    <a:srgbClr val="E01B22"/>
                  </a:solidFill>
                  <a:sym typeface="Symbol" pitchFamily="18" charset="2"/>
                </a:rPr>
                <a:t>N</a:t>
              </a:r>
              <a:r>
                <a:rPr lang="en-US" sz="2400">
                  <a:solidFill>
                    <a:srgbClr val="E01B22"/>
                  </a:solidFill>
                  <a:sym typeface="Symbol" pitchFamily="18" charset="2"/>
                </a:rPr>
                <a:t>. By Theorem 6.18, </a:t>
              </a:r>
              <a:r>
                <a:rPr lang="en-US" sz="2400" i="1">
                  <a:solidFill>
                    <a:srgbClr val="E01B22"/>
                  </a:solidFill>
                  <a:sym typeface="Symbol" pitchFamily="18" charset="2"/>
                </a:rPr>
                <a:t>LMNP</a:t>
              </a:r>
              <a:r>
                <a:rPr lang="en-US" sz="2400">
                  <a:solidFill>
                    <a:srgbClr val="E01B22"/>
                  </a:solidFill>
                  <a:sym typeface="Symbol" pitchFamily="18" charset="2"/>
                </a:rPr>
                <a:t> is a rhombus.</a:t>
              </a:r>
              <a:endParaRPr lang="en-US" sz="2400">
                <a:solidFill>
                  <a:srgbClr val="E01B22"/>
                </a:solidFill>
              </a:endParaRPr>
            </a:p>
          </p:txBody>
        </p:sp>
        <p:sp>
          <p:nvSpPr>
            <p:cNvPr id="7183" name="Line 15"/>
            <p:cNvSpPr>
              <a:spLocks noChangeShapeType="1"/>
            </p:cNvSpPr>
            <p:nvPr/>
          </p:nvSpPr>
          <p:spPr bwMode="auto">
            <a:xfrm>
              <a:off x="2430" y="3306"/>
              <a:ext cx="240" cy="0"/>
            </a:xfrm>
            <a:prstGeom prst="line">
              <a:avLst/>
            </a:prstGeom>
            <a:noFill/>
            <a:ln w="19050">
              <a:solidFill>
                <a:srgbClr val="E01B2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151862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pic>
        <p:nvPicPr>
          <p:cNvPr id="141316" name="Picture 4" descr="Check Prog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17" name="Picture 5" descr="CheckPoint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30" name="Rectangle 18"/>
          <p:cNvSpPr>
            <a:spLocks noChangeArrowheads="1"/>
          </p:cNvSpPr>
          <p:nvPr/>
        </p:nvSpPr>
        <p:spPr bwMode="auto">
          <a:xfrm>
            <a:off x="876300" y="1493838"/>
            <a:ext cx="77057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Is there enough information given to prove that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ABCD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is a rhombus?</a:t>
            </a:r>
          </a:p>
        </p:txBody>
      </p:sp>
      <p:grpSp>
        <p:nvGrpSpPr>
          <p:cNvPr id="141335" name="Group 23"/>
          <p:cNvGrpSpPr>
            <a:grpSpLocks/>
          </p:cNvGrpSpPr>
          <p:nvPr/>
        </p:nvGrpSpPr>
        <p:grpSpPr bwMode="auto">
          <a:xfrm>
            <a:off x="876300" y="2408238"/>
            <a:ext cx="7577138" cy="1223962"/>
            <a:chOff x="552" y="1517"/>
            <a:chExt cx="4773" cy="771"/>
          </a:xfrm>
        </p:grpSpPr>
        <p:sp>
          <p:nvSpPr>
            <p:cNvPr id="141327" name="Text Box 15"/>
            <p:cNvSpPr txBox="1">
              <a:spLocks noChangeArrowheads="1"/>
            </p:cNvSpPr>
            <p:nvPr/>
          </p:nvSpPr>
          <p:spPr bwMode="auto">
            <a:xfrm>
              <a:off x="552" y="1517"/>
              <a:ext cx="4773" cy="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1371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428750">
                <a:tabLst>
                  <a:tab pos="1371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543050">
                <a:tabLst>
                  <a:tab pos="1371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57350">
                <a:tabLst>
                  <a:tab pos="1371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1371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 b="1">
                  <a:solidFill>
                    <a:srgbClr val="00539D"/>
                  </a:solidFill>
                </a:rPr>
                <a:t>Given:	</a:t>
              </a:r>
              <a:r>
                <a:rPr lang="en-US" sz="2400" i="1">
                  <a:solidFill>
                    <a:srgbClr val="000000"/>
                  </a:solidFill>
                </a:rPr>
                <a:t>ABCD</a:t>
              </a:r>
              <a:r>
                <a:rPr lang="en-US" sz="2400">
                  <a:solidFill>
                    <a:srgbClr val="000000"/>
                  </a:solidFill>
                </a:rPr>
                <a:t> is a parallelogram.</a:t>
              </a:r>
              <a:br>
                <a:rPr lang="en-US" sz="2400">
                  <a:solidFill>
                    <a:srgbClr val="000000"/>
                  </a:solidFill>
                </a:rPr>
              </a:br>
              <a:r>
                <a:rPr lang="en-US" sz="2400">
                  <a:solidFill>
                    <a:srgbClr val="000000"/>
                  </a:solidFill>
                </a:rPr>
                <a:t>	</a:t>
              </a:r>
              <a:r>
                <a:rPr lang="en-US" sz="2400" i="1">
                  <a:solidFill>
                    <a:srgbClr val="000000"/>
                  </a:solidFill>
                </a:rPr>
                <a:t>AD</a:t>
              </a:r>
              <a:r>
                <a:rPr lang="en-US" sz="2400">
                  <a:solidFill>
                    <a:srgbClr val="000000"/>
                  </a:solidFill>
                </a:rPr>
                <a:t> </a:t>
              </a:r>
              <a:r>
                <a:rPr lang="en-US" sz="2400">
                  <a:solidFill>
                    <a:srgbClr val="000000"/>
                  </a:solidFill>
                  <a:sym typeface="Symbol" pitchFamily="18" charset="2"/>
                </a:rPr>
                <a:t> </a:t>
              </a:r>
              <a:r>
                <a:rPr lang="en-US" sz="2400" i="1">
                  <a:solidFill>
                    <a:srgbClr val="000000"/>
                  </a:solidFill>
                  <a:sym typeface="Symbol" pitchFamily="18" charset="2"/>
                </a:rPr>
                <a:t>DC</a:t>
              </a:r>
            </a:p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 b="1">
                  <a:solidFill>
                    <a:srgbClr val="00539D"/>
                  </a:solidFill>
                  <a:sym typeface="Symbol" pitchFamily="18" charset="2"/>
                </a:rPr>
                <a:t>Prove:</a:t>
              </a:r>
              <a:r>
                <a:rPr lang="en-US" sz="2400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r>
                <a:rPr lang="en-US" sz="2400" i="1">
                  <a:solidFill>
                    <a:srgbClr val="000000"/>
                  </a:solidFill>
                  <a:sym typeface="Symbol" pitchFamily="18" charset="2"/>
                </a:rPr>
                <a:t>ADCD</a:t>
              </a:r>
              <a:r>
                <a:rPr lang="en-US" sz="2400">
                  <a:solidFill>
                    <a:srgbClr val="000000"/>
                  </a:solidFill>
                  <a:sym typeface="Symbol" pitchFamily="18" charset="2"/>
                </a:rPr>
                <a:t> is a rhombus</a:t>
              </a:r>
            </a:p>
          </p:txBody>
        </p:sp>
        <p:sp>
          <p:nvSpPr>
            <p:cNvPr id="141333" name="Line 21"/>
            <p:cNvSpPr>
              <a:spLocks noChangeShapeType="1"/>
            </p:cNvSpPr>
            <p:nvPr/>
          </p:nvSpPr>
          <p:spPr bwMode="auto">
            <a:xfrm>
              <a:off x="1518" y="1764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1334" name="Line 22"/>
            <p:cNvSpPr>
              <a:spLocks noChangeShapeType="1"/>
            </p:cNvSpPr>
            <p:nvPr/>
          </p:nvSpPr>
          <p:spPr bwMode="auto">
            <a:xfrm>
              <a:off x="1974" y="1764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41336" name="Picture 24" descr="09Geom06-05-01-Y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3790950"/>
            <a:ext cx="2505075" cy="235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91186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4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rabicPeriod"/>
            </a:pPr>
            <a:r>
              <a:rPr lang="en-US" sz="12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12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4745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pic>
        <p:nvPicPr>
          <p:cNvPr id="147462" name="Picture 6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63" name="Picture 7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64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524000"/>
            <a:ext cx="6581775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Yes, if one pair of consecutive sides of a parallelogram are congruent, the parallelogram is a rhombus.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No, you need more information.</a:t>
            </a:r>
          </a:p>
        </p:txBody>
      </p:sp>
      <p:sp>
        <p:nvSpPr>
          <p:cNvPr id="147465" name="Oval 9"/>
          <p:cNvSpPr>
            <a:spLocks noChangeArrowheads="1"/>
          </p:cNvSpPr>
          <p:nvPr/>
        </p:nvSpPr>
        <p:spPr bwMode="auto">
          <a:xfrm>
            <a:off x="904875" y="150495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856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4" grpId="0" autoUpdateAnimBg="0"/>
      <p:bldP spid="1474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267200" y="771525"/>
            <a:ext cx="434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Use Conditions for Rhombi and Squares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876300" y="1503363"/>
            <a:ext cx="7553325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E01B22"/>
                </a:solidFill>
                <a:cs typeface="Times New Roman" pitchFamily="18" charset="0"/>
              </a:rPr>
              <a:t>GARDENING</a:t>
            </a: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Hector is measuring the boundary of a new garden. He wants the garden to be square. He has set each of the corner stakes 6 feet apart. What does Hector need to know to make sure that the garden is square?</a:t>
            </a:r>
          </a:p>
        </p:txBody>
      </p:sp>
      <p:pic>
        <p:nvPicPr>
          <p:cNvPr id="9222" name="Picture 6" descr="09Geom06-05-3-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263900"/>
            <a:ext cx="2860675" cy="289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42622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4267200" y="771525"/>
            <a:ext cx="434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Use Conditions for Rhombi and Squares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533400" y="1504950"/>
            <a:ext cx="7905750" cy="304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	</a:t>
            </a:r>
            <a:r>
              <a:rPr lang="en-US" sz="2400">
                <a:solidFill>
                  <a:srgbClr val="E01B22"/>
                </a:solidFill>
                <a:cs typeface="Times New Roman" pitchFamily="18" charset="0"/>
              </a:rPr>
              <a:t>Since opposite sides are congruent, the garden is a parallelogram. Since consecutive sides are congruent, the garden is a rhombus. Hector needs to know if the diagonals of the garden are congruent. If they are, then the garden is a rectangle. </a:t>
            </a:r>
            <a:br>
              <a:rPr lang="en-US" sz="2400">
                <a:solidFill>
                  <a:srgbClr val="E01B22"/>
                </a:solidFill>
                <a:cs typeface="Times New Roman" pitchFamily="18" charset="0"/>
              </a:rPr>
            </a:br>
            <a:r>
              <a:rPr lang="en-US" sz="2400">
                <a:solidFill>
                  <a:srgbClr val="E01B22"/>
                </a:solidFill>
                <a:cs typeface="Times New Roman" pitchFamily="18" charset="0"/>
              </a:rPr>
              <a:t>By Theorem 6.20, if a quadrilateral is a rectangle and a rhombus, then it is a square.</a:t>
            </a:r>
            <a:endParaRPr lang="en-US" sz="2400">
              <a:solidFill>
                <a:srgbClr val="E01B2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5134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571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115717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7250" y="2698750"/>
            <a:ext cx="5638800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The diagonal bisects a pair of opposite angles.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The diagonals bisect each other.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The diagonals are perpendicular.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The diagonals are congruent.</a:t>
            </a:r>
          </a:p>
        </p:txBody>
      </p:sp>
      <p:sp>
        <p:nvSpPr>
          <p:cNvPr id="115718" name="TPQuestion"/>
          <p:cNvSpPr>
            <a:spLocks noChangeArrowheads="1"/>
          </p:cNvSpPr>
          <p:nvPr/>
        </p:nvSpPr>
        <p:spPr bwMode="auto">
          <a:xfrm>
            <a:off x="476250" y="1285875"/>
            <a:ext cx="802005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Sachin has a shape he knows to be a parallelogram and all four sides are congruent. Which information does he need to know to determine whether it is also a square? </a:t>
            </a:r>
          </a:p>
        </p:txBody>
      </p:sp>
      <p:pic>
        <p:nvPicPr>
          <p:cNvPr id="115720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1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9" name="Oval 7"/>
          <p:cNvSpPr>
            <a:spLocks noChangeArrowheads="1"/>
          </p:cNvSpPr>
          <p:nvPr/>
        </p:nvSpPr>
        <p:spPr bwMode="auto">
          <a:xfrm>
            <a:off x="847725" y="581025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253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 autoUpdateAnimBg="0"/>
      <p:bldP spid="115718" grpId="0" autoUpdateAnimBg="0"/>
      <p:bldP spid="1157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Then/Now</a:t>
            </a:r>
          </a:p>
        </p:txBody>
      </p:sp>
      <p:pic>
        <p:nvPicPr>
          <p:cNvPr id="4102" name="Picture 6" descr="Th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74295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12800" y="1828800"/>
            <a:ext cx="76200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>
                <a:solidFill>
                  <a:srgbClr val="000000"/>
                </a:solidFill>
              </a:rPr>
              <a:t>You determined whether quadrilaterals were parallelograms and/or rectangles.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(Lesson 6–4)</a:t>
            </a:r>
          </a:p>
        </p:txBody>
      </p:sp>
      <p:pic>
        <p:nvPicPr>
          <p:cNvPr id="4108" name="Picture 12" descr="N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04800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812800" y="4057650"/>
            <a:ext cx="76200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Recognize and apply the properties of rhombi and squares.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812800" y="5083175"/>
            <a:ext cx="76200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Determine whether quadrilaterals are rectangles, rhombi, or squares.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70593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Classify Quadrilaterals Using Coordinate Geometry</a:t>
            </a: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876300" y="1503363"/>
            <a:ext cx="7572375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539D"/>
                </a:solidFill>
              </a:rPr>
              <a:t>Determine whether parallelogram </a:t>
            </a:r>
            <a:r>
              <a:rPr lang="en-US" sz="2400" b="1" i="1">
                <a:solidFill>
                  <a:srgbClr val="00539D"/>
                </a:solidFill>
              </a:rPr>
              <a:t>ABCD</a:t>
            </a:r>
            <a:r>
              <a:rPr lang="en-US" sz="2400" b="1">
                <a:solidFill>
                  <a:srgbClr val="00539D"/>
                </a:solidFill>
              </a:rPr>
              <a:t> is a </a:t>
            </a:r>
            <a:r>
              <a:rPr lang="en-US" sz="2400" b="1" i="1">
                <a:solidFill>
                  <a:srgbClr val="00539D"/>
                </a:solidFill>
              </a:rPr>
              <a:t>rhombus</a:t>
            </a:r>
            <a:r>
              <a:rPr lang="en-US" sz="2400" b="1">
                <a:solidFill>
                  <a:srgbClr val="00539D"/>
                </a:solidFill>
              </a:rPr>
              <a:t>, a </a:t>
            </a:r>
            <a:r>
              <a:rPr lang="en-US" sz="2400" b="1" i="1">
                <a:solidFill>
                  <a:srgbClr val="00539D"/>
                </a:solidFill>
              </a:rPr>
              <a:t>rectangle</a:t>
            </a:r>
            <a:r>
              <a:rPr lang="en-US" sz="2400" b="1">
                <a:solidFill>
                  <a:srgbClr val="00539D"/>
                </a:solidFill>
              </a:rPr>
              <a:t>, or a </a:t>
            </a:r>
            <a:r>
              <a:rPr lang="en-US" sz="2400" b="1" i="1">
                <a:solidFill>
                  <a:srgbClr val="00539D"/>
                </a:solidFill>
              </a:rPr>
              <a:t>square</a:t>
            </a:r>
            <a:r>
              <a:rPr lang="en-US" sz="2400" b="1">
                <a:solidFill>
                  <a:srgbClr val="00539D"/>
                </a:solidFill>
              </a:rPr>
              <a:t> for </a:t>
            </a:r>
            <a:r>
              <a:rPr lang="en-US" sz="2400" b="1" i="1">
                <a:solidFill>
                  <a:srgbClr val="00539D"/>
                </a:solidFill>
              </a:rPr>
              <a:t>A</a:t>
            </a:r>
            <a:r>
              <a:rPr lang="en-US" sz="2400" b="1">
                <a:solidFill>
                  <a:srgbClr val="00539D"/>
                </a:solidFill>
              </a:rPr>
              <a:t>(–2, –1), </a:t>
            </a:r>
            <a:br>
              <a:rPr lang="en-US" sz="2400" b="1">
                <a:solidFill>
                  <a:srgbClr val="00539D"/>
                </a:solidFill>
              </a:rPr>
            </a:br>
            <a:r>
              <a:rPr lang="en-US" sz="2400" b="1" i="1">
                <a:solidFill>
                  <a:srgbClr val="00539D"/>
                </a:solidFill>
              </a:rPr>
              <a:t>B</a:t>
            </a:r>
            <a:r>
              <a:rPr lang="en-US" sz="2400" b="1">
                <a:solidFill>
                  <a:srgbClr val="00539D"/>
                </a:solidFill>
              </a:rPr>
              <a:t>(–1, 3), </a:t>
            </a:r>
            <a:r>
              <a:rPr lang="en-US" sz="2400" b="1" i="1">
                <a:solidFill>
                  <a:srgbClr val="00539D"/>
                </a:solidFill>
              </a:rPr>
              <a:t>C</a:t>
            </a:r>
            <a:r>
              <a:rPr lang="en-US" sz="2400" b="1">
                <a:solidFill>
                  <a:srgbClr val="00539D"/>
                </a:solidFill>
              </a:rPr>
              <a:t>(3, 2), and </a:t>
            </a:r>
            <a:r>
              <a:rPr lang="en-US" sz="2400" b="1" i="1">
                <a:solidFill>
                  <a:srgbClr val="00539D"/>
                </a:solidFill>
              </a:rPr>
              <a:t>D</a:t>
            </a:r>
            <a:r>
              <a:rPr lang="en-US" sz="2400" b="1">
                <a:solidFill>
                  <a:srgbClr val="00539D"/>
                </a:solidFill>
              </a:rPr>
              <a:t>(2, –2). List all that apply. Explain.</a:t>
            </a: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876300" y="3074988"/>
            <a:ext cx="7585075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18573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428750">
              <a:tabLst>
                <a:tab pos="18573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543050">
              <a:tabLst>
                <a:tab pos="18573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57350">
              <a:tabLst>
                <a:tab pos="18573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8573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573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573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573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573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539D"/>
                </a:solidFill>
              </a:rPr>
              <a:t>Understand	</a:t>
            </a:r>
            <a:r>
              <a:rPr lang="en-US" sz="2400">
                <a:solidFill>
                  <a:srgbClr val="000000"/>
                </a:solidFill>
              </a:rPr>
              <a:t>Plot the vertices on a coordinate plane.</a:t>
            </a:r>
          </a:p>
        </p:txBody>
      </p:sp>
      <p:pic>
        <p:nvPicPr>
          <p:cNvPr id="93192" name="Picture 8" descr="GEO06-05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81400"/>
            <a:ext cx="2724150" cy="256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19342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 build="p" autoUpdateAnimBg="0" advAuto="0"/>
      <p:bldP spid="9319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Classify Quadrilaterals Using Coordinate Geometry</a:t>
            </a:r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876300" y="2757488"/>
            <a:ext cx="7896225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  <a:tabLst>
                <a:tab pos="1857375" algn="l"/>
              </a:tabLst>
            </a:pPr>
            <a:r>
              <a:rPr lang="en-US" sz="2400" b="1">
                <a:solidFill>
                  <a:srgbClr val="00539D"/>
                </a:solidFill>
              </a:rPr>
              <a:t>Plan	</a:t>
            </a:r>
            <a:r>
              <a:rPr lang="en-US" sz="2400">
                <a:solidFill>
                  <a:srgbClr val="000000"/>
                </a:solidFill>
              </a:rPr>
              <a:t>If the diagonals are perpendicular, then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>	</a:t>
            </a:r>
            <a:r>
              <a:rPr lang="en-US" sz="2400" i="1">
                <a:solidFill>
                  <a:srgbClr val="000000"/>
                </a:solidFill>
              </a:rPr>
              <a:t>ABCD </a:t>
            </a:r>
            <a:r>
              <a:rPr lang="en-US" sz="2400">
                <a:solidFill>
                  <a:srgbClr val="000000"/>
                </a:solidFill>
              </a:rPr>
              <a:t>is either a rhombus or a square.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>	The diagonals of a rectangle are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>	congruent. If the diagonals are congruent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>	and perpendicular, then </a:t>
            </a:r>
            <a:r>
              <a:rPr lang="en-US" sz="2400" i="1">
                <a:solidFill>
                  <a:srgbClr val="000000"/>
                </a:solidFill>
              </a:rPr>
              <a:t>ABCD</a:t>
            </a:r>
            <a:r>
              <a:rPr lang="en-US" sz="2400">
                <a:solidFill>
                  <a:srgbClr val="000000"/>
                </a:solidFill>
              </a:rPr>
              <a:t> is a square.</a:t>
            </a:r>
          </a:p>
        </p:txBody>
      </p:sp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876300" y="4657725"/>
            <a:ext cx="76676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8573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8573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8573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8573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8573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573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573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573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573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Solve	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Use the Distance Formula to compare</a:t>
            </a:r>
            <a:b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</a:b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the lengths of the diagonals.</a:t>
            </a:r>
          </a:p>
        </p:txBody>
      </p:sp>
      <p:sp>
        <p:nvSpPr>
          <p:cNvPr id="94228" name="Rectangle 20"/>
          <p:cNvSpPr>
            <a:spLocks noChangeArrowheads="1"/>
          </p:cNvSpPr>
          <p:nvPr/>
        </p:nvSpPr>
        <p:spPr bwMode="auto">
          <a:xfrm>
            <a:off x="876300" y="1514475"/>
            <a:ext cx="772477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  <a:tabLst>
                <a:tab pos="1857375" algn="l"/>
              </a:tabLst>
            </a:pPr>
            <a:r>
              <a:rPr lang="en-US" sz="2400">
                <a:solidFill>
                  <a:srgbClr val="000000"/>
                </a:solidFill>
              </a:rPr>
              <a:t>	It appears from the graph that the 	parallelogram is a rhombus, rectangle, 	and a square.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69830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4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0" grpId="0" build="p" autoUpdateAnimBg="0" advAuto="0"/>
      <p:bldP spid="94221" grpId="0" build="p" autoUpdateAnimBg="0"/>
      <p:bldP spid="94228" grpId="0" build="p" autoUpdateAnimBg="0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</a:t>
            </a:r>
          </a:p>
        </p:txBody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Classify Quadrilaterals Using Coordinate Geometry</a:t>
            </a:r>
          </a:p>
        </p:txBody>
      </p:sp>
      <p:pic>
        <p:nvPicPr>
          <p:cNvPr id="148486" name="Picture 6" descr="CH8-225"/>
          <p:cNvPicPr>
            <a:picLocks noChangeAspect="1" noChangeArrowheads="1"/>
          </p:cNvPicPr>
          <p:nvPr/>
        </p:nvPicPr>
        <p:blipFill>
          <a:blip r:embed="rId3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1555750"/>
            <a:ext cx="365125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487" name="Picture 7" descr="CH8-222"/>
          <p:cNvPicPr>
            <a:picLocks noChangeAspect="1" noChangeArrowheads="1"/>
          </p:cNvPicPr>
          <p:nvPr/>
        </p:nvPicPr>
        <p:blipFill>
          <a:blip r:embed="rId4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2259013"/>
            <a:ext cx="1762125" cy="36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488" name="Picture 8" descr="CH8-223"/>
          <p:cNvPicPr>
            <a:picLocks noChangeAspect="1" noChangeArrowheads="1"/>
          </p:cNvPicPr>
          <p:nvPr/>
        </p:nvPicPr>
        <p:blipFill>
          <a:blip r:embed="rId5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2757488"/>
            <a:ext cx="1304925" cy="36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489" name="Picture 9" descr="CH8-224"/>
          <p:cNvPicPr>
            <a:picLocks noChangeAspect="1" noChangeArrowheads="1"/>
          </p:cNvPicPr>
          <p:nvPr/>
        </p:nvPicPr>
        <p:blipFill>
          <a:blip r:embed="rId6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2246313"/>
            <a:ext cx="1762125" cy="36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490" name="Picture 10" descr="CH8-223"/>
          <p:cNvPicPr>
            <a:picLocks noChangeAspect="1" noChangeArrowheads="1"/>
          </p:cNvPicPr>
          <p:nvPr/>
        </p:nvPicPr>
        <p:blipFill>
          <a:blip r:embed="rId5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2757488"/>
            <a:ext cx="1304925" cy="36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491" name="Picture 11" descr="GEO_29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96" b="66515"/>
          <a:stretch>
            <a:fillRect/>
          </a:stretch>
        </p:blipFill>
        <p:spPr bwMode="auto">
          <a:xfrm>
            <a:off x="917575" y="1476375"/>
            <a:ext cx="4022725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876300" y="3267075"/>
            <a:ext cx="77057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Use slope to determine whether the diagonals are perpendicular.</a:t>
            </a:r>
          </a:p>
        </p:txBody>
      </p:sp>
      <p:pic>
        <p:nvPicPr>
          <p:cNvPr id="148493" name="Picture 13" descr="GEO_29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00"/>
          <a:stretch>
            <a:fillRect/>
          </a:stretch>
        </p:blipFill>
        <p:spPr bwMode="auto">
          <a:xfrm>
            <a:off x="942975" y="5008563"/>
            <a:ext cx="4638675" cy="95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494" name="Picture 14" descr="GEO_29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33"/>
          <a:stretch>
            <a:fillRect/>
          </a:stretch>
        </p:blipFill>
        <p:spPr bwMode="auto">
          <a:xfrm>
            <a:off x="942975" y="4089400"/>
            <a:ext cx="4040188" cy="85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01016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8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2" grpId="0" build="p" autoUpdateAnimBg="0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</a:t>
            </a:r>
          </a:p>
        </p:txBody>
      </p:sp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Classify Quadrilaterals Using Coordinate Geometry</a:t>
            </a:r>
          </a:p>
        </p:txBody>
      </p:sp>
      <p:grpSp>
        <p:nvGrpSpPr>
          <p:cNvPr id="143383" name="Group 23"/>
          <p:cNvGrpSpPr>
            <a:grpSpLocks/>
          </p:cNvGrpSpPr>
          <p:nvPr/>
        </p:nvGrpSpPr>
        <p:grpSpPr bwMode="auto">
          <a:xfrm>
            <a:off x="876300" y="1447800"/>
            <a:ext cx="7645400" cy="1698625"/>
            <a:chOff x="552" y="912"/>
            <a:chExt cx="4816" cy="1070"/>
          </a:xfrm>
        </p:grpSpPr>
        <p:sp>
          <p:nvSpPr>
            <p:cNvPr id="143376" name="Rectangle 16"/>
            <p:cNvSpPr>
              <a:spLocks noChangeArrowheads="1"/>
            </p:cNvSpPr>
            <p:nvPr/>
          </p:nvSpPr>
          <p:spPr bwMode="auto">
            <a:xfrm>
              <a:off x="552" y="912"/>
              <a:ext cx="4816" cy="10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1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</a:rPr>
                <a:t>Since the slope of        is the negative reciprocal of the slope of        the diagonals are perpendicular. The lengths of       and       are the same, so the diagonals </a:t>
              </a:r>
              <a:br>
                <a:rPr lang="en-US" sz="2400">
                  <a:solidFill>
                    <a:srgbClr val="000000"/>
                  </a:solidFill>
                </a:rPr>
              </a:br>
              <a:r>
                <a:rPr lang="en-US" sz="2400">
                  <a:solidFill>
                    <a:srgbClr val="000000"/>
                  </a:solidFill>
                </a:rPr>
                <a:t>are congruent.</a:t>
              </a:r>
            </a:p>
          </p:txBody>
        </p:sp>
        <p:pic>
          <p:nvPicPr>
            <p:cNvPr id="143377" name="Picture 17" descr="CH8-228"/>
            <p:cNvPicPr>
              <a:picLocks noChangeAspect="1" noChangeArrowheads="1"/>
            </p:cNvPicPr>
            <p:nvPr/>
          </p:nvPicPr>
          <p:blipFill>
            <a:blip r:embed="rId3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" y="948"/>
              <a:ext cx="288" cy="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378" name="Picture 18" descr="CH8-228"/>
            <p:cNvPicPr>
              <a:picLocks noChangeAspect="1" noChangeArrowheads="1"/>
            </p:cNvPicPr>
            <p:nvPr/>
          </p:nvPicPr>
          <p:blipFill>
            <a:blip r:embed="rId3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" y="1458"/>
              <a:ext cx="288" cy="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379" name="Picture 19" descr="GEO_3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301"/>
            <a:stretch>
              <a:fillRect/>
            </a:stretch>
          </p:blipFill>
          <p:spPr bwMode="auto">
            <a:xfrm>
              <a:off x="1332" y="1188"/>
              <a:ext cx="347" cy="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380" name="Picture 20" descr="GEO_3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496"/>
            <a:stretch>
              <a:fillRect/>
            </a:stretch>
          </p:blipFill>
          <p:spPr bwMode="auto">
            <a:xfrm>
              <a:off x="1464" y="1422"/>
              <a:ext cx="347" cy="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3382" name="Rectangle 22"/>
          <p:cNvSpPr>
            <a:spLocks noChangeArrowheads="1"/>
          </p:cNvSpPr>
          <p:nvPr/>
        </p:nvSpPr>
        <p:spPr bwMode="auto">
          <a:xfrm>
            <a:off x="876300" y="3311525"/>
            <a:ext cx="75819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158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6002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	</a:t>
            </a:r>
            <a:r>
              <a:rPr lang="en-US" sz="2400" i="1">
                <a:solidFill>
                  <a:srgbClr val="E01B22"/>
                </a:solidFill>
              </a:rPr>
              <a:t>ABCD</a:t>
            </a:r>
            <a:r>
              <a:rPr lang="en-US" sz="2400">
                <a:solidFill>
                  <a:srgbClr val="E01B22"/>
                </a:solidFill>
              </a:rPr>
              <a:t> is a rhombus, a rectangle, and </a:t>
            </a:r>
            <a:br>
              <a:rPr lang="en-US" sz="2400">
                <a:solidFill>
                  <a:srgbClr val="E01B22"/>
                </a:solidFill>
              </a:rPr>
            </a:br>
            <a:r>
              <a:rPr lang="en-US" sz="2400">
                <a:solidFill>
                  <a:srgbClr val="E01B22"/>
                </a:solidFill>
              </a:rPr>
              <a:t>	a square.</a:t>
            </a:r>
          </a:p>
        </p:txBody>
      </p:sp>
      <p:sp>
        <p:nvSpPr>
          <p:cNvPr id="143384" name="Rectangle 24"/>
          <p:cNvSpPr>
            <a:spLocks noChangeArrowheads="1"/>
          </p:cNvSpPr>
          <p:nvPr/>
        </p:nvSpPr>
        <p:spPr bwMode="auto">
          <a:xfrm>
            <a:off x="876300" y="4225925"/>
            <a:ext cx="75819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  <a:tabLst>
                <a:tab pos="1857375" algn="l"/>
              </a:tabLst>
            </a:pPr>
            <a:r>
              <a:rPr lang="en-US" sz="2400" b="1">
                <a:solidFill>
                  <a:srgbClr val="00539D"/>
                </a:solidFill>
              </a:rPr>
              <a:t>Check	</a:t>
            </a:r>
            <a:r>
              <a:rPr lang="en-US" sz="2400">
                <a:solidFill>
                  <a:srgbClr val="000000"/>
                </a:solidFill>
              </a:rPr>
              <a:t>You can verify </a:t>
            </a:r>
            <a:r>
              <a:rPr lang="en-US" sz="2400" i="1">
                <a:solidFill>
                  <a:srgbClr val="000000"/>
                </a:solidFill>
              </a:rPr>
              <a:t>ABCD</a:t>
            </a:r>
            <a:r>
              <a:rPr lang="en-US" sz="2400">
                <a:solidFill>
                  <a:srgbClr val="000000"/>
                </a:solidFill>
              </a:rPr>
              <a:t> is a square by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>	using the Distance Formula to show that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>	all four sides are congruent and by using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>	the Slope Formula to show consecutive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>	sides are perpendicular.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702968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2" grpId="0" build="p" autoUpdateAnimBg="0"/>
      <p:bldP spid="143384" grpId="0" build="p" autoUpdateAnimBg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673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</a:t>
            </a:r>
          </a:p>
        </p:txBody>
      </p:sp>
      <p:sp>
        <p:nvSpPr>
          <p:cNvPr id="11674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817813"/>
            <a:ext cx="4114800" cy="355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rhombus only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rectangle only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rhombus, rectangle, and square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none of these</a:t>
            </a:r>
          </a:p>
        </p:txBody>
      </p:sp>
      <p:sp>
        <p:nvSpPr>
          <p:cNvPr id="116743" name="Oval 7"/>
          <p:cNvSpPr>
            <a:spLocks noChangeArrowheads="1"/>
          </p:cNvSpPr>
          <p:nvPr/>
        </p:nvSpPr>
        <p:spPr bwMode="auto">
          <a:xfrm>
            <a:off x="914400" y="4656138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876300" y="1503363"/>
            <a:ext cx="7591425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00539D"/>
                </a:solidFill>
              </a:rPr>
              <a:t>Determine whether parallelogram </a:t>
            </a:r>
            <a:r>
              <a:rPr lang="en-US" sz="2400" b="1" i="1">
                <a:solidFill>
                  <a:srgbClr val="00539D"/>
                </a:solidFill>
              </a:rPr>
              <a:t>EFGH</a:t>
            </a:r>
            <a:r>
              <a:rPr lang="en-US" sz="2400" b="1">
                <a:solidFill>
                  <a:srgbClr val="00539D"/>
                </a:solidFill>
              </a:rPr>
              <a:t> is a </a:t>
            </a:r>
            <a:r>
              <a:rPr lang="en-US" sz="2400" b="1" i="1">
                <a:solidFill>
                  <a:srgbClr val="00539D"/>
                </a:solidFill>
              </a:rPr>
              <a:t>rhombus</a:t>
            </a:r>
            <a:r>
              <a:rPr lang="en-US" sz="2400" b="1">
                <a:solidFill>
                  <a:srgbClr val="00539D"/>
                </a:solidFill>
              </a:rPr>
              <a:t>, a </a:t>
            </a:r>
            <a:r>
              <a:rPr lang="en-US" sz="2400" b="1" i="1">
                <a:solidFill>
                  <a:srgbClr val="00539D"/>
                </a:solidFill>
              </a:rPr>
              <a:t>rectangle</a:t>
            </a:r>
            <a:r>
              <a:rPr lang="en-US" sz="2400" b="1">
                <a:solidFill>
                  <a:srgbClr val="00539D"/>
                </a:solidFill>
              </a:rPr>
              <a:t>, or a </a:t>
            </a:r>
            <a:r>
              <a:rPr lang="en-US" sz="2400" b="1" i="1">
                <a:solidFill>
                  <a:srgbClr val="00539D"/>
                </a:solidFill>
              </a:rPr>
              <a:t>square</a:t>
            </a:r>
            <a:r>
              <a:rPr lang="en-US" sz="2400" b="1">
                <a:solidFill>
                  <a:srgbClr val="00539D"/>
                </a:solidFill>
              </a:rPr>
              <a:t> for </a:t>
            </a:r>
            <a:r>
              <a:rPr lang="en-US" sz="2400" b="1" i="1">
                <a:solidFill>
                  <a:srgbClr val="00539D"/>
                </a:solidFill>
              </a:rPr>
              <a:t>E</a:t>
            </a:r>
            <a:r>
              <a:rPr lang="en-US" sz="2400" b="1">
                <a:solidFill>
                  <a:srgbClr val="00539D"/>
                </a:solidFill>
              </a:rPr>
              <a:t>(0, –2), </a:t>
            </a:r>
            <a:br>
              <a:rPr lang="en-US" sz="2400" b="1">
                <a:solidFill>
                  <a:srgbClr val="00539D"/>
                </a:solidFill>
              </a:rPr>
            </a:br>
            <a:r>
              <a:rPr lang="en-US" sz="2400" b="1" i="1">
                <a:solidFill>
                  <a:srgbClr val="00539D"/>
                </a:solidFill>
              </a:rPr>
              <a:t>F</a:t>
            </a:r>
            <a:r>
              <a:rPr lang="en-US" sz="2400" b="1">
                <a:solidFill>
                  <a:srgbClr val="00539D"/>
                </a:solidFill>
              </a:rPr>
              <a:t>(–3, 0), </a:t>
            </a:r>
            <a:r>
              <a:rPr lang="en-US" sz="2400" b="1" i="1">
                <a:solidFill>
                  <a:srgbClr val="00539D"/>
                </a:solidFill>
              </a:rPr>
              <a:t>G</a:t>
            </a:r>
            <a:r>
              <a:rPr lang="en-US" sz="2400" b="1">
                <a:solidFill>
                  <a:srgbClr val="00539D"/>
                </a:solidFill>
              </a:rPr>
              <a:t>(–1, 3), and </a:t>
            </a:r>
            <a:r>
              <a:rPr lang="en-US" sz="2400" b="1" i="1">
                <a:solidFill>
                  <a:srgbClr val="00539D"/>
                </a:solidFill>
              </a:rPr>
              <a:t>H</a:t>
            </a:r>
            <a:r>
              <a:rPr lang="en-US" sz="2400" b="1">
                <a:solidFill>
                  <a:srgbClr val="00539D"/>
                </a:solidFill>
              </a:rPr>
              <a:t>(2, 1). List all that apply.</a:t>
            </a:r>
          </a:p>
        </p:txBody>
      </p:sp>
      <p:pic>
        <p:nvPicPr>
          <p:cNvPr id="116750" name="Picture 14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51" name="Picture 15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52" name="Picture 16" descr="GEO06-05-03-Y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4002088"/>
            <a:ext cx="2028825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87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6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8" grpId="0" autoUpdateAnimBg="0"/>
      <p:bldP spid="116743" grpId="0" animBg="1"/>
      <p:bldP spid="116749" grpId="0" build="p" autoUpdateAnimBg="0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 of the Lesson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4394189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Vocabulary</a:t>
            </a:r>
          </a:p>
        </p:txBody>
      </p:sp>
      <p:pic>
        <p:nvPicPr>
          <p:cNvPr id="88069" name="Picture 5" descr="New Voc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74295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812800" y="1828800"/>
            <a:ext cx="76200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rhombus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square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11988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8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5" name="Picture 9" descr="GEOM-CH06-426-A-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95425"/>
            <a:ext cx="8239125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66067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1A</a:t>
            </a:r>
          </a:p>
        </p:txBody>
      </p:sp>
      <p:sp>
        <p:nvSpPr>
          <p:cNvPr id="5903" name="Text Box 78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Use Properties of a Rhombus</a:t>
            </a:r>
          </a:p>
        </p:txBody>
      </p:sp>
      <p:sp>
        <p:nvSpPr>
          <p:cNvPr id="5904" name="Rectangle 784"/>
          <p:cNvSpPr>
            <a:spLocks noChangeArrowheads="1"/>
          </p:cNvSpPr>
          <p:nvPr/>
        </p:nvSpPr>
        <p:spPr bwMode="auto">
          <a:xfrm>
            <a:off x="876300" y="1503363"/>
            <a:ext cx="77057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A. 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The diagonals of rhombus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WXYZ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 intersect at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V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.</a:t>
            </a:r>
            <a:b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</a:b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If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m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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WZX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 = 39.5, find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m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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ZYX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.</a:t>
            </a:r>
          </a:p>
        </p:txBody>
      </p:sp>
      <p:pic>
        <p:nvPicPr>
          <p:cNvPr id="5907" name="Picture 787" descr="09Geom06-05-1-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2800350"/>
            <a:ext cx="32639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51421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4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1A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Use Properties of a Rhombus</a:t>
            </a:r>
          </a:p>
        </p:txBody>
      </p:sp>
      <p:sp>
        <p:nvSpPr>
          <p:cNvPr id="86035" name="Rectangle 19"/>
          <p:cNvSpPr>
            <a:spLocks noChangeArrowheads="1"/>
          </p:cNvSpPr>
          <p:nvPr/>
        </p:nvSpPr>
        <p:spPr bwMode="auto">
          <a:xfrm>
            <a:off x="533400" y="5429250"/>
            <a:ext cx="79152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</a:t>
            </a:r>
            <a:r>
              <a:rPr lang="en-US" sz="2400">
                <a:solidFill>
                  <a:srgbClr val="E01B22"/>
                </a:solidFill>
              </a:rPr>
              <a:t> 	 </a:t>
            </a:r>
            <a:r>
              <a:rPr lang="en-US" sz="2400" i="1">
                <a:solidFill>
                  <a:srgbClr val="E01B22"/>
                </a:solidFill>
              </a:rPr>
              <a:t>m</a:t>
            </a:r>
            <a:r>
              <a:rPr lang="en-US" sz="2400">
                <a:solidFill>
                  <a:srgbClr val="E01B22"/>
                </a:solidFill>
                <a:sym typeface="Symbol" pitchFamily="18" charset="2"/>
              </a:rPr>
              <a:t></a:t>
            </a:r>
            <a:r>
              <a:rPr lang="en-US" sz="2400" i="1">
                <a:solidFill>
                  <a:srgbClr val="E01B22"/>
                </a:solidFill>
                <a:sym typeface="Symbol" pitchFamily="18" charset="2"/>
              </a:rPr>
              <a:t>ZYX</a:t>
            </a:r>
            <a:r>
              <a:rPr lang="en-US" sz="2400">
                <a:solidFill>
                  <a:srgbClr val="E01B22"/>
                </a:solidFill>
                <a:sym typeface="Symbol" pitchFamily="18" charset="2"/>
              </a:rPr>
              <a:t> = 101 </a:t>
            </a:r>
            <a:endParaRPr lang="en-US" sz="2400">
              <a:solidFill>
                <a:srgbClr val="E01B22"/>
              </a:solidFill>
            </a:endParaRPr>
          </a:p>
        </p:txBody>
      </p:sp>
      <p:sp>
        <p:nvSpPr>
          <p:cNvPr id="86040" name="Text Box 24"/>
          <p:cNvSpPr txBox="1">
            <a:spLocks noChangeArrowheads="1"/>
          </p:cNvSpPr>
          <p:nvPr/>
        </p:nvSpPr>
        <p:spPr bwMode="auto">
          <a:xfrm>
            <a:off x="904875" y="3400425"/>
            <a:ext cx="753903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628900" algn="r"/>
                <a:tab pos="2857500" algn="l"/>
                <a:tab pos="3143250" algn="l"/>
                <a:tab pos="4114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428750">
              <a:tabLst>
                <a:tab pos="2628900" algn="r"/>
                <a:tab pos="2857500" algn="l"/>
                <a:tab pos="3143250" algn="l"/>
                <a:tab pos="4114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543050">
              <a:tabLst>
                <a:tab pos="2628900" algn="r"/>
                <a:tab pos="2857500" algn="l"/>
                <a:tab pos="3143250" algn="l"/>
                <a:tab pos="4114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57350">
              <a:tabLst>
                <a:tab pos="2628900" algn="r"/>
                <a:tab pos="2857500" algn="l"/>
                <a:tab pos="3143250" algn="l"/>
                <a:tab pos="4114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628900" algn="r"/>
                <a:tab pos="2857500" algn="l"/>
                <a:tab pos="3143250" algn="l"/>
                <a:tab pos="4114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28900" algn="r"/>
                <a:tab pos="2857500" algn="l"/>
                <a:tab pos="3143250" algn="l"/>
                <a:tab pos="4114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28900" algn="r"/>
                <a:tab pos="2857500" algn="l"/>
                <a:tab pos="3143250" algn="l"/>
                <a:tab pos="4114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28900" algn="r"/>
                <a:tab pos="2857500" algn="l"/>
                <a:tab pos="3143250" algn="l"/>
                <a:tab pos="4114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28900" algn="r"/>
                <a:tab pos="2857500" algn="l"/>
                <a:tab pos="3143250" algn="l"/>
                <a:tab pos="4114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</a:rPr>
              <a:t>	m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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WZY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 + 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m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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ZYX	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=	180	Consecutive Interior</a:t>
            </a:r>
            <a:br>
              <a:rPr lang="en-US" sz="2400">
                <a:solidFill>
                  <a:srgbClr val="000000"/>
                </a:solidFill>
                <a:sym typeface="Symbol" pitchFamily="18" charset="2"/>
              </a:rPr>
            </a:b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				Angles Theorem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	79 + 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m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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ZYX	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=	180	Substitution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	m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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ZYX	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=	101	Subtract 79 from both</a:t>
            </a:r>
            <a:br>
              <a:rPr lang="en-US" sz="2400">
                <a:solidFill>
                  <a:srgbClr val="000000"/>
                </a:solidFill>
                <a:sym typeface="Symbol" pitchFamily="18" charset="2"/>
              </a:rPr>
            </a:b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				sides.</a:t>
            </a:r>
          </a:p>
        </p:txBody>
      </p:sp>
      <p:grpSp>
        <p:nvGrpSpPr>
          <p:cNvPr id="86055" name="Group 39"/>
          <p:cNvGrpSpPr>
            <a:grpSpLocks/>
          </p:cNvGrpSpPr>
          <p:nvPr/>
        </p:nvGrpSpPr>
        <p:grpSpPr bwMode="auto">
          <a:xfrm>
            <a:off x="904875" y="1500188"/>
            <a:ext cx="7545388" cy="1735137"/>
            <a:chOff x="570" y="945"/>
            <a:chExt cx="4753" cy="1093"/>
          </a:xfrm>
        </p:grpSpPr>
        <p:grpSp>
          <p:nvGrpSpPr>
            <p:cNvPr id="86054" name="Group 38"/>
            <p:cNvGrpSpPr>
              <a:grpSpLocks/>
            </p:cNvGrpSpPr>
            <p:nvPr/>
          </p:nvGrpSpPr>
          <p:grpSpPr bwMode="auto">
            <a:xfrm>
              <a:off x="570" y="945"/>
              <a:ext cx="4753" cy="1093"/>
              <a:chOff x="570" y="945"/>
              <a:chExt cx="4753" cy="1093"/>
            </a:xfrm>
          </p:grpSpPr>
          <p:sp>
            <p:nvSpPr>
              <p:cNvPr id="86046" name="Text Box 30"/>
              <p:cNvSpPr txBox="1">
                <a:spLocks noChangeArrowheads="1"/>
              </p:cNvSpPr>
              <p:nvPr/>
            </p:nvSpPr>
            <p:spPr bwMode="auto">
              <a:xfrm>
                <a:off x="570" y="945"/>
                <a:ext cx="4753" cy="10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33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1428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54305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5735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Since </a:t>
                </a:r>
                <a:r>
                  <a:rPr lang="en-US" sz="2400" i="1">
                    <a:solidFill>
                      <a:srgbClr val="000000"/>
                    </a:solidFill>
                  </a:rPr>
                  <a:t>WXYZ</a:t>
                </a:r>
                <a:r>
                  <a:rPr lang="en-US" sz="2400">
                    <a:solidFill>
                      <a:srgbClr val="000000"/>
                    </a:solidFill>
                  </a:rPr>
                  <a:t> is a rhombus, diagonal </a:t>
                </a:r>
                <a:r>
                  <a:rPr lang="en-US" sz="2400" i="1">
                    <a:solidFill>
                      <a:srgbClr val="000000"/>
                    </a:solidFill>
                  </a:rPr>
                  <a:t>ZX</a:t>
                </a:r>
                <a:r>
                  <a:rPr lang="en-US" sz="2400">
                    <a:solidFill>
                      <a:srgbClr val="000000"/>
                    </a:solidFill>
                  </a:rPr>
                  <a:t> bisects </a:t>
                </a:r>
                <a:r>
                  <a:rPr lang="en-US" sz="2400">
                    <a:solidFill>
                      <a:srgbClr val="000000"/>
                    </a:solidFill>
                    <a:sym typeface="Symbol" pitchFamily="18" charset="2"/>
                  </a:rPr>
                  <a:t></a:t>
                </a:r>
                <a:r>
                  <a:rPr lang="en-US" sz="2400" i="1">
                    <a:solidFill>
                      <a:srgbClr val="000000"/>
                    </a:solidFill>
                    <a:sym typeface="Symbol" pitchFamily="18" charset="2"/>
                  </a:rPr>
                  <a:t>WZY</a:t>
                </a:r>
                <a:r>
                  <a:rPr lang="en-US" sz="2400">
                    <a:solidFill>
                      <a:srgbClr val="000000"/>
                    </a:solidFill>
                    <a:sym typeface="Symbol" pitchFamily="18" charset="2"/>
                  </a:rPr>
                  <a:t>. Therefore, </a:t>
                </a:r>
                <a:r>
                  <a:rPr lang="en-US" sz="2400" i="1">
                    <a:solidFill>
                      <a:srgbClr val="000000"/>
                    </a:solidFill>
                    <a:sym typeface="Symbol" pitchFamily="18" charset="2"/>
                  </a:rPr>
                  <a:t>m</a:t>
                </a:r>
                <a:r>
                  <a:rPr lang="en-US" sz="2400">
                    <a:solidFill>
                      <a:srgbClr val="000000"/>
                    </a:solidFill>
                    <a:sym typeface="Symbol" pitchFamily="18" charset="2"/>
                  </a:rPr>
                  <a:t></a:t>
                </a:r>
                <a:r>
                  <a:rPr lang="en-US" sz="2400" i="1">
                    <a:solidFill>
                      <a:srgbClr val="000000"/>
                    </a:solidFill>
                    <a:sym typeface="Symbol" pitchFamily="18" charset="2"/>
                  </a:rPr>
                  <a:t>WZY</a:t>
                </a:r>
                <a:r>
                  <a:rPr lang="en-US" sz="2400">
                    <a:solidFill>
                      <a:srgbClr val="000000"/>
                    </a:solidFill>
                    <a:sym typeface="Symbol" pitchFamily="18" charset="2"/>
                  </a:rPr>
                  <a:t> = 2</a:t>
                </a:r>
                <a:r>
                  <a:rPr lang="en-US" sz="2400" i="1">
                    <a:solidFill>
                      <a:srgbClr val="000000"/>
                    </a:solidFill>
                    <a:sym typeface="Symbol" pitchFamily="18" charset="2"/>
                  </a:rPr>
                  <a:t>m</a:t>
                </a:r>
                <a:r>
                  <a:rPr lang="en-US" sz="2400">
                    <a:solidFill>
                      <a:srgbClr val="000000"/>
                    </a:solidFill>
                    <a:sym typeface="Symbol" pitchFamily="18" charset="2"/>
                  </a:rPr>
                  <a:t></a:t>
                </a:r>
                <a:r>
                  <a:rPr lang="en-US" sz="2400" i="1">
                    <a:solidFill>
                      <a:srgbClr val="000000"/>
                    </a:solidFill>
                    <a:sym typeface="Symbol" pitchFamily="18" charset="2"/>
                  </a:rPr>
                  <a:t>WZX</a:t>
                </a:r>
                <a:r>
                  <a:rPr lang="en-US" sz="2400">
                    <a:solidFill>
                      <a:srgbClr val="000000"/>
                    </a:solidFill>
                    <a:sym typeface="Symbol" pitchFamily="18" charset="2"/>
                  </a:rPr>
                  <a:t>. So, </a:t>
                </a:r>
                <a:br>
                  <a:rPr lang="en-US" sz="2400">
                    <a:solidFill>
                      <a:srgbClr val="000000"/>
                    </a:solidFill>
                    <a:sym typeface="Symbol" pitchFamily="18" charset="2"/>
                  </a:rPr>
                </a:br>
                <a:r>
                  <a:rPr lang="en-US" sz="2400" i="1">
                    <a:solidFill>
                      <a:srgbClr val="000000"/>
                    </a:solidFill>
                    <a:sym typeface="Symbol" pitchFamily="18" charset="2"/>
                  </a:rPr>
                  <a:t>m</a:t>
                </a:r>
                <a:r>
                  <a:rPr lang="en-US" sz="2400">
                    <a:solidFill>
                      <a:srgbClr val="000000"/>
                    </a:solidFill>
                    <a:sym typeface="Symbol" pitchFamily="18" charset="2"/>
                  </a:rPr>
                  <a:t></a:t>
                </a:r>
                <a:r>
                  <a:rPr lang="en-US" sz="2400" i="1">
                    <a:solidFill>
                      <a:srgbClr val="000000"/>
                    </a:solidFill>
                    <a:sym typeface="Symbol" pitchFamily="18" charset="2"/>
                  </a:rPr>
                  <a:t>WZY</a:t>
                </a:r>
                <a:r>
                  <a:rPr lang="en-US" sz="2400">
                    <a:solidFill>
                      <a:srgbClr val="000000"/>
                    </a:solidFill>
                    <a:sym typeface="Symbol" pitchFamily="18" charset="2"/>
                  </a:rPr>
                  <a:t> = 2(39.5) or 79.</a:t>
                </a:r>
                <a:br>
                  <a:rPr lang="en-US" sz="2400">
                    <a:solidFill>
                      <a:srgbClr val="000000"/>
                    </a:solidFill>
                    <a:sym typeface="Symbol" pitchFamily="18" charset="2"/>
                  </a:rPr>
                </a:br>
                <a:r>
                  <a:rPr lang="en-US" sz="2400">
                    <a:solidFill>
                      <a:srgbClr val="000000"/>
                    </a:solidFill>
                    <a:sym typeface="Symbol" pitchFamily="18" charset="2"/>
                  </a:rPr>
                  <a:t>Since </a:t>
                </a:r>
                <a:r>
                  <a:rPr lang="en-US" sz="2400" i="1">
                    <a:solidFill>
                      <a:srgbClr val="000000"/>
                    </a:solidFill>
                    <a:sym typeface="Symbol" pitchFamily="18" charset="2"/>
                  </a:rPr>
                  <a:t>WXYZ</a:t>
                </a:r>
                <a:r>
                  <a:rPr lang="en-US" sz="2400">
                    <a:solidFill>
                      <a:srgbClr val="000000"/>
                    </a:solidFill>
                    <a:sym typeface="Symbol" pitchFamily="18" charset="2"/>
                  </a:rPr>
                  <a:t> is a rhombus, </a:t>
                </a:r>
                <a:r>
                  <a:rPr lang="en-US" sz="2400" i="1">
                    <a:solidFill>
                      <a:srgbClr val="000000"/>
                    </a:solidFill>
                    <a:sym typeface="Symbol" pitchFamily="18" charset="2"/>
                  </a:rPr>
                  <a:t>WZ</a:t>
                </a:r>
                <a:r>
                  <a:rPr lang="en-US" sz="2400">
                    <a:solidFill>
                      <a:srgbClr val="000000"/>
                    </a:solidFill>
                    <a:sym typeface="Symbol" pitchFamily="18" charset="2"/>
                  </a:rPr>
                  <a:t>║</a:t>
                </a:r>
                <a:r>
                  <a:rPr lang="en-US" sz="2400" i="1">
                    <a:solidFill>
                      <a:srgbClr val="000000"/>
                    </a:solidFill>
                    <a:sym typeface="Symbol" pitchFamily="18" charset="2"/>
                  </a:rPr>
                  <a:t>XY</a:t>
                </a:r>
                <a:r>
                  <a:rPr lang="en-US" sz="2400">
                    <a:solidFill>
                      <a:srgbClr val="000000"/>
                    </a:solidFill>
                    <a:sym typeface="Symbol" pitchFamily="18" charset="2"/>
                  </a:rPr>
                  <a:t>, and </a:t>
                </a:r>
                <a:r>
                  <a:rPr lang="en-US" sz="2400" i="1">
                    <a:solidFill>
                      <a:srgbClr val="000000"/>
                    </a:solidFill>
                    <a:sym typeface="Symbol" pitchFamily="18" charset="2"/>
                  </a:rPr>
                  <a:t>ZY</a:t>
                </a:r>
                <a:r>
                  <a:rPr lang="en-US" sz="2400">
                    <a:solidFill>
                      <a:srgbClr val="000000"/>
                    </a:solidFill>
                    <a:sym typeface="Symbol" pitchFamily="18" charset="2"/>
                  </a:rPr>
                  <a:t> is a transversal.</a:t>
                </a:r>
                <a:endParaRPr lang="en-US" sz="2400" i="1">
                  <a:solidFill>
                    <a:srgbClr val="000000"/>
                  </a:solidFill>
                  <a:sym typeface="Symbol" pitchFamily="18" charset="2"/>
                </a:endParaRPr>
              </a:p>
            </p:txBody>
          </p:sp>
          <p:sp>
            <p:nvSpPr>
              <p:cNvPr id="86047" name="Line 31"/>
              <p:cNvSpPr>
                <a:spLocks noChangeShapeType="1"/>
              </p:cNvSpPr>
              <p:nvPr/>
            </p:nvSpPr>
            <p:spPr bwMode="auto">
              <a:xfrm>
                <a:off x="3762" y="972"/>
                <a:ext cx="2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6049" name="Line 33"/>
            <p:cNvSpPr>
              <a:spLocks noChangeShapeType="1"/>
            </p:cNvSpPr>
            <p:nvPr/>
          </p:nvSpPr>
          <p:spPr bwMode="auto">
            <a:xfrm>
              <a:off x="2988" y="1590"/>
              <a:ext cx="29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050" name="Line 34"/>
            <p:cNvSpPr>
              <a:spLocks noChangeShapeType="1"/>
            </p:cNvSpPr>
            <p:nvPr/>
          </p:nvSpPr>
          <p:spPr bwMode="auto">
            <a:xfrm>
              <a:off x="3432" y="1590"/>
              <a:ext cx="2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051" name="Line 35"/>
            <p:cNvSpPr>
              <a:spLocks noChangeShapeType="1"/>
            </p:cNvSpPr>
            <p:nvPr/>
          </p:nvSpPr>
          <p:spPr bwMode="auto">
            <a:xfrm>
              <a:off x="4158" y="1590"/>
              <a:ext cx="2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1247542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6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6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5" grpId="0" build="p" autoUpdateAnimBg="0"/>
      <p:bldP spid="86040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1B</a:t>
            </a:r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Use Properties of a Rhombus</a:t>
            </a: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876300" y="1524000"/>
            <a:ext cx="77914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B. ALGEBRA  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The diagonals of rhombus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WXYZ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 intersect at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V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. If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WX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 = 8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x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 – 5 and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WZ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 = 6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x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 + 3, find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x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.</a:t>
            </a:r>
          </a:p>
        </p:txBody>
      </p:sp>
      <p:pic>
        <p:nvPicPr>
          <p:cNvPr id="137223" name="Picture 7" descr="09Geom06-05-1-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2800350"/>
            <a:ext cx="32639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72341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1B</a:t>
            </a: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Use Properties of a Rhombus</a:t>
            </a:r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533400" y="5200650"/>
            <a:ext cx="79152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</a:t>
            </a:r>
            <a:r>
              <a:rPr lang="en-US" sz="2400">
                <a:solidFill>
                  <a:srgbClr val="E01B22"/>
                </a:solidFill>
              </a:rPr>
              <a:t> 	 </a:t>
            </a:r>
            <a:r>
              <a:rPr lang="en-US" sz="2400" i="1">
                <a:solidFill>
                  <a:srgbClr val="E01B22"/>
                </a:solidFill>
              </a:rPr>
              <a:t>x </a:t>
            </a:r>
            <a:r>
              <a:rPr lang="en-US" sz="2400">
                <a:solidFill>
                  <a:srgbClr val="E01B22"/>
                </a:solidFill>
                <a:sym typeface="Symbol" pitchFamily="18" charset="2"/>
              </a:rPr>
              <a:t>= 4 </a:t>
            </a:r>
            <a:endParaRPr lang="en-US" sz="2400">
              <a:solidFill>
                <a:srgbClr val="E01B22"/>
              </a:solidFill>
            </a:endParaRPr>
          </a:p>
        </p:txBody>
      </p:sp>
      <p:grpSp>
        <p:nvGrpSpPr>
          <p:cNvPr id="138252" name="Group 12"/>
          <p:cNvGrpSpPr>
            <a:grpSpLocks/>
          </p:cNvGrpSpPr>
          <p:nvPr/>
        </p:nvGrpSpPr>
        <p:grpSpPr bwMode="auto">
          <a:xfrm>
            <a:off x="904875" y="1457325"/>
            <a:ext cx="7539038" cy="822325"/>
            <a:chOff x="570" y="918"/>
            <a:chExt cx="4749" cy="518"/>
          </a:xfrm>
        </p:grpSpPr>
        <p:sp>
          <p:nvSpPr>
            <p:cNvPr id="138245" name="Text Box 5"/>
            <p:cNvSpPr txBox="1">
              <a:spLocks noChangeArrowheads="1"/>
            </p:cNvSpPr>
            <p:nvPr/>
          </p:nvSpPr>
          <p:spPr bwMode="auto">
            <a:xfrm>
              <a:off x="570" y="918"/>
              <a:ext cx="4749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1943100" algn="r"/>
                  <a:tab pos="2171700" algn="l"/>
                  <a:tab pos="2514600" algn="l"/>
                  <a:tab pos="37719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428750">
                <a:tabLst>
                  <a:tab pos="1943100" algn="r"/>
                  <a:tab pos="2171700" algn="l"/>
                  <a:tab pos="2514600" algn="l"/>
                  <a:tab pos="37719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543050">
                <a:tabLst>
                  <a:tab pos="1943100" algn="r"/>
                  <a:tab pos="2171700" algn="l"/>
                  <a:tab pos="2514600" algn="l"/>
                  <a:tab pos="37719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57350">
                <a:tabLst>
                  <a:tab pos="1943100" algn="r"/>
                  <a:tab pos="2171700" algn="l"/>
                  <a:tab pos="2514600" algn="l"/>
                  <a:tab pos="37719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1943100" algn="r"/>
                  <a:tab pos="2171700" algn="l"/>
                  <a:tab pos="2514600" algn="l"/>
                  <a:tab pos="37719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943100" algn="r"/>
                  <a:tab pos="2171700" algn="l"/>
                  <a:tab pos="2514600" algn="l"/>
                  <a:tab pos="37719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943100" algn="r"/>
                  <a:tab pos="2171700" algn="l"/>
                  <a:tab pos="2514600" algn="l"/>
                  <a:tab pos="37719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943100" algn="r"/>
                  <a:tab pos="2171700" algn="l"/>
                  <a:tab pos="2514600" algn="l"/>
                  <a:tab pos="37719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943100" algn="r"/>
                  <a:tab pos="2171700" algn="l"/>
                  <a:tab pos="2514600" algn="l"/>
                  <a:tab pos="37719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>
                  <a:solidFill>
                    <a:srgbClr val="000000"/>
                  </a:solidFill>
                </a:rPr>
                <a:t>	WX</a:t>
              </a:r>
              <a:r>
                <a:rPr lang="en-US" sz="2400" i="1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r>
                <a:rPr lang="en-US" sz="2400">
                  <a:solidFill>
                    <a:srgbClr val="000000"/>
                  </a:solidFill>
                  <a:sym typeface="Symbol" pitchFamily="18" charset="2"/>
                </a:rPr>
                <a:t>	</a:t>
              </a:r>
              <a:r>
                <a:rPr lang="en-US" sz="2400" i="1">
                  <a:solidFill>
                    <a:srgbClr val="000000"/>
                  </a:solidFill>
                  <a:sym typeface="Symbol" pitchFamily="18" charset="2"/>
                </a:rPr>
                <a:t>WZ</a:t>
              </a:r>
              <a:r>
                <a:rPr lang="en-US" sz="2400">
                  <a:solidFill>
                    <a:srgbClr val="000000"/>
                  </a:solidFill>
                  <a:sym typeface="Symbol" pitchFamily="18" charset="2"/>
                </a:rPr>
                <a:t>	By definition, all sides of a</a:t>
              </a:r>
              <a:br>
                <a:rPr lang="en-US" sz="2400">
                  <a:solidFill>
                    <a:srgbClr val="000000"/>
                  </a:solidFill>
                  <a:sym typeface="Symbol" pitchFamily="18" charset="2"/>
                </a:rPr>
              </a:br>
              <a:r>
                <a:rPr lang="en-US" sz="2400">
                  <a:solidFill>
                    <a:srgbClr val="000000"/>
                  </a:solidFill>
                  <a:sym typeface="Symbol" pitchFamily="18" charset="2"/>
                </a:rPr>
                <a:t>				rhombus are congruent.</a:t>
              </a:r>
            </a:p>
          </p:txBody>
        </p:sp>
        <p:sp>
          <p:nvSpPr>
            <p:cNvPr id="138249" name="Line 9"/>
            <p:cNvSpPr>
              <a:spLocks noChangeShapeType="1"/>
            </p:cNvSpPr>
            <p:nvPr/>
          </p:nvSpPr>
          <p:spPr bwMode="auto">
            <a:xfrm>
              <a:off x="1566" y="966"/>
              <a:ext cx="30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8250" name="Line 10"/>
            <p:cNvSpPr>
              <a:spLocks noChangeShapeType="1"/>
            </p:cNvSpPr>
            <p:nvPr/>
          </p:nvSpPr>
          <p:spPr bwMode="auto">
            <a:xfrm>
              <a:off x="2232" y="966"/>
              <a:ext cx="30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38251" name="Text Box 11"/>
          <p:cNvSpPr txBox="1">
            <a:spLocks noChangeArrowheads="1"/>
          </p:cNvSpPr>
          <p:nvPr/>
        </p:nvSpPr>
        <p:spPr bwMode="auto">
          <a:xfrm>
            <a:off x="904875" y="2187575"/>
            <a:ext cx="75390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943100" algn="r"/>
                <a:tab pos="2171700" algn="l"/>
                <a:tab pos="2514600" algn="l"/>
                <a:tab pos="3771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428750">
              <a:tabLst>
                <a:tab pos="1943100" algn="r"/>
                <a:tab pos="2171700" algn="l"/>
                <a:tab pos="2514600" algn="l"/>
                <a:tab pos="3771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543050">
              <a:tabLst>
                <a:tab pos="1943100" algn="r"/>
                <a:tab pos="2171700" algn="l"/>
                <a:tab pos="2514600" algn="l"/>
                <a:tab pos="3771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57350">
              <a:tabLst>
                <a:tab pos="1943100" algn="r"/>
                <a:tab pos="2171700" algn="l"/>
                <a:tab pos="2514600" algn="l"/>
                <a:tab pos="3771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943100" algn="r"/>
                <a:tab pos="2171700" algn="l"/>
                <a:tab pos="2514600" algn="l"/>
                <a:tab pos="3771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943100" algn="r"/>
                <a:tab pos="2171700" algn="l"/>
                <a:tab pos="2514600" algn="l"/>
                <a:tab pos="3771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943100" algn="r"/>
                <a:tab pos="2171700" algn="l"/>
                <a:tab pos="2514600" algn="l"/>
                <a:tab pos="3771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943100" algn="r"/>
                <a:tab pos="2171700" algn="l"/>
                <a:tab pos="2514600" algn="l"/>
                <a:tab pos="3771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943100" algn="r"/>
                <a:tab pos="2171700" algn="l"/>
                <a:tab pos="2514600" algn="l"/>
                <a:tab pos="3771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</a:rPr>
              <a:t>	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WX	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=	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WZ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	Definition of congruence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8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 – 5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=	6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 + 3	Substitution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	2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 – 5	=	3	Subtract 6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 from each</a:t>
            </a:r>
            <a:br>
              <a:rPr lang="en-US" sz="2400">
                <a:solidFill>
                  <a:srgbClr val="000000"/>
                </a:solidFill>
                <a:sym typeface="Symbol" pitchFamily="18" charset="2"/>
              </a:rPr>
            </a:b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				side.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	2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	=	8	Add 5 to each side.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	=	4	Divide each side by 4.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737599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8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8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8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8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8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 build="p" autoUpdateAnimBg="0"/>
      <p:bldP spid="13825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3926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1A</a:t>
            </a:r>
          </a:p>
        </p:txBody>
      </p:sp>
      <p:pic>
        <p:nvPicPr>
          <p:cNvPr id="139272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3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77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571750"/>
            <a:ext cx="2790825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mCDB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 = 126</a:t>
            </a:r>
          </a:p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mCDB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 = 63</a:t>
            </a:r>
          </a:p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mCDB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 = 54</a:t>
            </a:r>
          </a:p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mCDB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 = 27</a:t>
            </a:r>
          </a:p>
        </p:txBody>
      </p:sp>
      <p:sp>
        <p:nvSpPr>
          <p:cNvPr id="139278" name="TPQuestion"/>
          <p:cNvSpPr>
            <a:spLocks noChangeArrowheads="1"/>
          </p:cNvSpPr>
          <p:nvPr/>
        </p:nvSpPr>
        <p:spPr bwMode="auto">
          <a:xfrm>
            <a:off x="533400" y="1504950"/>
            <a:ext cx="54006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E01B22"/>
                </a:solidFill>
              </a:rPr>
              <a:t>A. </a:t>
            </a:r>
            <a:r>
              <a:rPr lang="en-US" sz="2400" b="1" i="1">
                <a:solidFill>
                  <a:srgbClr val="00539D"/>
                </a:solidFill>
              </a:rPr>
              <a:t>ABCD</a:t>
            </a:r>
            <a:r>
              <a:rPr lang="en-US" sz="2400" b="1">
                <a:solidFill>
                  <a:srgbClr val="00539D"/>
                </a:solidFill>
              </a:rPr>
              <a:t> is a rhombus. Find </a:t>
            </a:r>
            <a:r>
              <a:rPr lang="en-US" sz="2400" b="1" i="1">
                <a:solidFill>
                  <a:srgbClr val="00539D"/>
                </a:solidFill>
              </a:rPr>
              <a:t>m</a:t>
            </a:r>
            <a:r>
              <a:rPr lang="en-US" sz="2400" b="1">
                <a:solidFill>
                  <a:srgbClr val="00539D"/>
                </a:solidFill>
                <a:sym typeface="Symbol" pitchFamily="18" charset="2"/>
              </a:rPr>
              <a:t></a:t>
            </a:r>
            <a:r>
              <a:rPr lang="en-US" sz="2400" b="1" i="1">
                <a:solidFill>
                  <a:srgbClr val="00539D"/>
                </a:solidFill>
                <a:sym typeface="Symbol" pitchFamily="18" charset="2"/>
              </a:rPr>
              <a:t>CDB</a:t>
            </a:r>
            <a:r>
              <a:rPr lang="en-US" sz="2400" b="1">
                <a:solidFill>
                  <a:srgbClr val="00539D"/>
                </a:solidFill>
                <a:sym typeface="Symbol" pitchFamily="18" charset="2"/>
              </a:rPr>
              <a:t> if </a:t>
            </a:r>
            <a:r>
              <a:rPr lang="en-US" sz="2400" b="1" i="1">
                <a:solidFill>
                  <a:srgbClr val="00539D"/>
                </a:solidFill>
              </a:rPr>
              <a:t>m</a:t>
            </a:r>
            <a:r>
              <a:rPr lang="en-US" sz="2400" b="1">
                <a:solidFill>
                  <a:srgbClr val="00539D"/>
                </a:solidFill>
                <a:sym typeface="Symbol" pitchFamily="18" charset="2"/>
              </a:rPr>
              <a:t></a:t>
            </a:r>
            <a:r>
              <a:rPr lang="en-US" sz="2400" b="1" i="1">
                <a:solidFill>
                  <a:srgbClr val="00539D"/>
                </a:solidFill>
                <a:sym typeface="Symbol" pitchFamily="18" charset="2"/>
              </a:rPr>
              <a:t>ABC</a:t>
            </a:r>
            <a:r>
              <a:rPr lang="en-US" sz="2400" b="1">
                <a:solidFill>
                  <a:srgbClr val="00539D"/>
                </a:solidFill>
                <a:sym typeface="Symbol" pitchFamily="18" charset="2"/>
              </a:rPr>
              <a:t> = 126.</a:t>
            </a:r>
          </a:p>
        </p:txBody>
      </p:sp>
      <p:sp>
        <p:nvSpPr>
          <p:cNvPr id="139271" name="Oval 7"/>
          <p:cNvSpPr>
            <a:spLocks noChangeArrowheads="1"/>
          </p:cNvSpPr>
          <p:nvPr/>
        </p:nvSpPr>
        <p:spPr bwMode="auto">
          <a:xfrm>
            <a:off x="904875" y="331470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39281" name="Picture 17" descr="09Geom06-05-02b-Y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1447800"/>
            <a:ext cx="2532063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851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3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7" grpId="0" autoUpdateAnimBg="0"/>
      <p:bldP spid="139278" grpId="0" autoUpdateAnimBg="0"/>
      <p:bldP spid="13927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8"/>
  <p:tag name="SLIDEGUID" val="6C4D888DC4AC4384B82838400DB576BC"/>
  <p:tag name="VALUES" val="Incorrect¤Incorrect¤Incorrect¤Correct"/>
  <p:tag name="QUESTIONALIAS" val="Example 1B"/>
  <p:tag name="ANSWERSALIAS" val="A¤B¤C¤D"/>
  <p:tag name="RESPONSESGATHERED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3231A1FA45B440E81C88D792A0D5371"/>
  <p:tag name="SLIDEID" val="93231A1FA45B440E81C88D792A0D5371"/>
  <p:tag name="SLIDEORDER" val="1"/>
  <p:tag name="SLIDETYPE" val="Q"/>
  <p:tag name="DEMOGRAPHIC" val="False"/>
  <p:tag name="SPEEDSCORING" val="False"/>
  <p:tag name="VALUES" val="Correct¤Incorrect"/>
  <p:tag name="QUESTIONALIAS" val="Example 2"/>
  <p:tag name="ANSWERSALIAS" val="A¤B"/>
  <p:tag name="RESPONSESGATHERED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4"/>
  <p:tag name="FONTSIZE" val="12"/>
  <p:tag name="BULLETTYPE" val="ppBulletArabicPeriod"/>
  <p:tag name="ANSWERTEXT" val="A&#10;B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A374C315D0D94FC1A78229D8376ED540"/>
  <p:tag name="VALUES" val="Incorrect¤Incorrect¤Incorrect¤Correct"/>
  <p:tag name="QUESTIONALIAS" val="Example 3"/>
  <p:tag name="ANSWERSALIAS" val="A¤B¤C¤D"/>
  <p:tag name="RESPONSESGATHERED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05E72300D2AA48239E797BC23141D212"/>
  <p:tag name="VALUES" val="Incorrect¤Incorrect¤Correct¤Incorrect"/>
  <p:tag name="QUESTIONALIAS" val="Example 4"/>
  <p:tag name="ANSWERSALIAS" val="A¤B¤C¤D"/>
  <p:tag name="RESPONSESGATHERED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B5504878F1D947049B5685746954EE7E"/>
  <p:tag name="VALUES" val="Incorrect¤Correct¤Incorrect¤Incorrect"/>
  <p:tag name="QUESTIONALIAS" val="Example 1A"/>
  <p:tag name="ANSWERSALIAS" val="A¤B¤C¤D"/>
  <p:tag name="RESPONSESGATHERED" val="False"/>
</p:tagLst>
</file>

<file path=ppt/theme/theme1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E01B18"/>
      </a:hlink>
      <a:folHlink>
        <a:srgbClr val="E01B22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7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Default Design">
  <a:themeElements>
    <a:clrScheme name="1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461</Words>
  <Application>Microsoft Office PowerPoint</Application>
  <PresentationFormat>On-screen Show (4:3)</PresentationFormat>
  <Paragraphs>115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3_Default Design</vt:lpstr>
      <vt:lpstr>4_Default Design</vt:lpstr>
      <vt:lpstr>2_Default Design</vt:lpstr>
      <vt:lpstr>5_Default Design</vt:lpstr>
      <vt:lpstr>6_Default Design</vt:lpstr>
      <vt:lpstr>7_Default Design</vt:lpstr>
      <vt:lpstr>8_Default Design</vt:lpstr>
      <vt:lpstr>11_Default Design</vt:lpstr>
      <vt:lpstr>Splash Screen</vt:lpstr>
      <vt:lpstr>Then/Now</vt:lpstr>
      <vt:lpstr>Vocabulary</vt:lpstr>
      <vt:lpstr>Concept 1</vt:lpstr>
      <vt:lpstr>Example 1A</vt:lpstr>
      <vt:lpstr>Example 1A</vt:lpstr>
      <vt:lpstr>Example 1B</vt:lpstr>
      <vt:lpstr>Example 1B</vt:lpstr>
      <vt:lpstr>Example 1A</vt:lpstr>
      <vt:lpstr>Example 1B</vt:lpstr>
      <vt:lpstr>Concept 3</vt:lpstr>
      <vt:lpstr>Concept</vt:lpstr>
      <vt:lpstr>Example 2</vt:lpstr>
      <vt:lpstr>Example 2</vt:lpstr>
      <vt:lpstr>Example 2</vt:lpstr>
      <vt:lpstr>Example 2</vt:lpstr>
      <vt:lpstr>Example 3</vt:lpstr>
      <vt:lpstr>Example 3</vt:lpstr>
      <vt:lpstr>Example 3</vt:lpstr>
      <vt:lpstr>Example 4</vt:lpstr>
      <vt:lpstr>Example 4</vt:lpstr>
      <vt:lpstr>Example 4</vt:lpstr>
      <vt:lpstr>Example 4</vt:lpstr>
      <vt:lpstr>Example 4</vt:lpstr>
      <vt:lpstr>End of the Lesson</vt:lpstr>
    </vt:vector>
  </TitlesOfParts>
  <Company>SCSD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Splash Screen</dc:title>
  <dc:creator>gcasper</dc:creator>
  <cp:lastModifiedBy>gcasper</cp:lastModifiedBy>
  <cp:revision>1</cp:revision>
  <dcterms:created xsi:type="dcterms:W3CDTF">2013-03-06T17:55:05Z</dcterms:created>
  <dcterms:modified xsi:type="dcterms:W3CDTF">2013-03-06T17:57:59Z</dcterms:modified>
</cp:coreProperties>
</file>