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Lst>
  <p:sldIdLst>
    <p:sldId id="257"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30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01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33918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49090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612354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23697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279324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14328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33214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479002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375900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753176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865595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1553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840839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459820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1804321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29073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128501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75001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67771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493353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3357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1849295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58618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7650698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29044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2085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0174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78521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4871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6392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64801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47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69988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4425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52221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2160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825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02467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418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99040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9596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0751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391267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120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579168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32518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2770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99089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08897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577642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82192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611549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34846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91999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98498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74430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47356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6321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542175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24396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14822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88165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73140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968722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36322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3058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49470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219257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1770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185471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535888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93736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10116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262181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51727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509591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3012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355821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54925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56494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5417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644737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63754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93908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67754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771227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78882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85191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82816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61769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21629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04868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79289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476832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031823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70853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21459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435675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596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213871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154053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01904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23155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564372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5759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597362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45631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74416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33007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0794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398701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05708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587552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52460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28722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78295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68356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842904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25637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68240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4375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5.jpeg"/><Relationship Id="rId3" Type="http://schemas.openxmlformats.org/officeDocument/2006/relationships/slideLayout" Target="../slideLayouts/slideLayout3.xml"/><Relationship Id="rId21" Type="http://schemas.openxmlformats.org/officeDocument/2006/relationships/hyperlink" Target="http://connected.mcgraw-hill.com/connected/" TargetMode="Externa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hyperlink" Target="11Math_PRECAL_CR02.ppt" TargetMode="External"/><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image" Target="../media/image8.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18" Type="http://schemas.openxmlformats.org/officeDocument/2006/relationships/image" Target="../media/image12.png"/><Relationship Id="rId3" Type="http://schemas.openxmlformats.org/officeDocument/2006/relationships/slideLayout" Target="../slideLayouts/slideLayout102.xml"/><Relationship Id="rId21" Type="http://schemas.openxmlformats.org/officeDocument/2006/relationships/hyperlink" Target="11Math_PRECAL_CR02.ppt" TargetMode="External"/><Relationship Id="rId7" Type="http://schemas.openxmlformats.org/officeDocument/2006/relationships/slideLayout" Target="../slideLayouts/slideLayout106.xml"/><Relationship Id="rId12" Type="http://schemas.openxmlformats.org/officeDocument/2006/relationships/theme" Target="../theme/theme10.xml"/><Relationship Id="rId17" Type="http://schemas.openxmlformats.org/officeDocument/2006/relationships/slide" Target="../slides/slide1.xml"/><Relationship Id="rId25" Type="http://schemas.openxmlformats.org/officeDocument/2006/relationships/image" Target="../media/image19.jpeg"/><Relationship Id="rId2" Type="http://schemas.openxmlformats.org/officeDocument/2006/relationships/slideLayout" Target="../slideLayouts/slideLayout101.xml"/><Relationship Id="rId16" Type="http://schemas.openxmlformats.org/officeDocument/2006/relationships/image" Target="../media/image11.png"/><Relationship Id="rId20" Type="http://schemas.openxmlformats.org/officeDocument/2006/relationships/image" Target="../media/image8.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image" Target="../media/image7.png"/><Relationship Id="rId5" Type="http://schemas.openxmlformats.org/officeDocument/2006/relationships/slideLayout" Target="../slideLayouts/slideLayout104.xml"/><Relationship Id="rId15" Type="http://schemas.openxmlformats.org/officeDocument/2006/relationships/image" Target="../media/image10.png"/><Relationship Id="rId23" Type="http://schemas.openxmlformats.org/officeDocument/2006/relationships/image" Target="../media/image6.png"/><Relationship Id="rId10" Type="http://schemas.openxmlformats.org/officeDocument/2006/relationships/slideLayout" Target="../slideLayouts/slideLayout109.xml"/><Relationship Id="rId19" Type="http://schemas.openxmlformats.org/officeDocument/2006/relationships/hyperlink" Target="http://connected.mcgraw-hill.com/connected/" TargetMode="Externa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png"/><Relationship Id="rId22"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 Target="../slides/slide1.xml"/><Relationship Id="rId18" Type="http://schemas.openxmlformats.org/officeDocument/2006/relationships/image" Target="../media/image12.png"/><Relationship Id="rId3" Type="http://schemas.openxmlformats.org/officeDocument/2006/relationships/slideLayout" Target="../slideLayouts/slideLayout113.xml"/><Relationship Id="rId21" Type="http://schemas.openxmlformats.org/officeDocument/2006/relationships/image" Target="../media/image4.png"/><Relationship Id="rId7" Type="http://schemas.openxmlformats.org/officeDocument/2006/relationships/slideLayout" Target="../slideLayouts/slideLayout117.xml"/><Relationship Id="rId12" Type="http://schemas.openxmlformats.org/officeDocument/2006/relationships/theme" Target="../theme/theme11.xml"/><Relationship Id="rId17" Type="http://schemas.openxmlformats.org/officeDocument/2006/relationships/image" Target="../media/image10.png"/><Relationship Id="rId25" Type="http://schemas.openxmlformats.org/officeDocument/2006/relationships/image" Target="../media/image7.png"/><Relationship Id="rId2" Type="http://schemas.openxmlformats.org/officeDocument/2006/relationships/slideLayout" Target="../slideLayouts/slideLayout112.xml"/><Relationship Id="rId16" Type="http://schemas.openxmlformats.org/officeDocument/2006/relationships/image" Target="../media/image2.png"/><Relationship Id="rId20" Type="http://schemas.openxmlformats.org/officeDocument/2006/relationships/hyperlink" Target="11Math_PRECAL_CR02.ppt" TargetMode="Externa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image" Target="../media/image6.png"/><Relationship Id="rId5" Type="http://schemas.openxmlformats.org/officeDocument/2006/relationships/slideLayout" Target="../slideLayouts/slideLayout115.xml"/><Relationship Id="rId15" Type="http://schemas.openxmlformats.org/officeDocument/2006/relationships/image" Target="../media/image1.png"/><Relationship Id="rId23" Type="http://schemas.openxmlformats.org/officeDocument/2006/relationships/image" Target="../media/image8.png"/><Relationship Id="rId10" Type="http://schemas.openxmlformats.org/officeDocument/2006/relationships/slideLayout" Target="../slideLayouts/slideLayout120.xml"/><Relationship Id="rId19" Type="http://schemas.openxmlformats.org/officeDocument/2006/relationships/image" Target="../media/image21.png"/><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0.jpeg"/><Relationship Id="rId22" Type="http://schemas.openxmlformats.org/officeDocument/2006/relationships/hyperlink" Target="http://connected.mcgraw-hill.com/connected/"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10.png"/><Relationship Id="rId3" Type="http://schemas.openxmlformats.org/officeDocument/2006/relationships/slideLayout" Target="../slideLayouts/slideLayout14.xml"/><Relationship Id="rId21" Type="http://schemas.openxmlformats.org/officeDocument/2006/relationships/image" Target="../media/image12.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8.png"/><Relationship Id="rId25" Type="http://schemas.openxmlformats.org/officeDocument/2006/relationships/image" Target="../media/image7.png"/><Relationship Id="rId2" Type="http://schemas.openxmlformats.org/officeDocument/2006/relationships/slideLayout" Target="../slideLayouts/slideLayout13.xml"/><Relationship Id="rId16" Type="http://schemas.openxmlformats.org/officeDocument/2006/relationships/hyperlink" Target="http://connected.mcgraw-hill.com/connected/" TargetMode="External"/><Relationship Id="rId20" Type="http://schemas.openxmlformats.org/officeDocument/2006/relationships/slide" Target="../slides/slide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6.png"/><Relationship Id="rId5" Type="http://schemas.openxmlformats.org/officeDocument/2006/relationships/slideLayout" Target="../slideLayouts/slideLayout16.xml"/><Relationship Id="rId15" Type="http://schemas.openxmlformats.org/officeDocument/2006/relationships/image" Target="../media/image2.png"/><Relationship Id="rId23" Type="http://schemas.openxmlformats.org/officeDocument/2006/relationships/image" Target="../media/image4.png"/><Relationship Id="rId10" Type="http://schemas.openxmlformats.org/officeDocument/2006/relationships/slideLayout" Target="../slideLayouts/slideLayout21.xml"/><Relationship Id="rId19" Type="http://schemas.openxmlformats.org/officeDocument/2006/relationships/image" Target="../media/image1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9.jpeg"/><Relationship Id="rId22" Type="http://schemas.openxmlformats.org/officeDocument/2006/relationships/hyperlink" Target="11Math_PRECAL_CR02.ppt"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18" Type="http://schemas.openxmlformats.org/officeDocument/2006/relationships/image" Target="../media/image12.png"/><Relationship Id="rId3" Type="http://schemas.openxmlformats.org/officeDocument/2006/relationships/slideLayout" Target="../slideLayouts/slideLayout25.xml"/><Relationship Id="rId21" Type="http://schemas.openxmlformats.org/officeDocument/2006/relationships/hyperlink" Target="http://connected.mcgraw-hill.com/connected/" TargetMode="Externa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slide" Target="../slides/slide1.xml"/><Relationship Id="rId2" Type="http://schemas.openxmlformats.org/officeDocument/2006/relationships/slideLayout" Target="../slideLayouts/slideLayout24.xml"/><Relationship Id="rId16" Type="http://schemas.openxmlformats.org/officeDocument/2006/relationships/image" Target="../media/image11.png"/><Relationship Id="rId20"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7.png"/><Relationship Id="rId5" Type="http://schemas.openxmlformats.org/officeDocument/2006/relationships/slideLayout" Target="../slideLayouts/slideLayout27.xml"/><Relationship Id="rId15" Type="http://schemas.openxmlformats.org/officeDocument/2006/relationships/image" Target="../media/image10.png"/><Relationship Id="rId23" Type="http://schemas.openxmlformats.org/officeDocument/2006/relationships/image" Target="../media/image6.png"/><Relationship Id="rId10" Type="http://schemas.openxmlformats.org/officeDocument/2006/relationships/slideLayout" Target="../slideLayouts/slideLayout32.xml"/><Relationship Id="rId19" Type="http://schemas.openxmlformats.org/officeDocument/2006/relationships/hyperlink" Target="11Math_PRECAL_CR02.ppt" TargetMode="Externa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 Id="rId22"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18" Type="http://schemas.openxmlformats.org/officeDocument/2006/relationships/slide" Target="../slides/slide1.xml"/><Relationship Id="rId3" Type="http://schemas.openxmlformats.org/officeDocument/2006/relationships/slideLayout" Target="../slideLayouts/slideLayout36.xml"/><Relationship Id="rId21" Type="http://schemas.openxmlformats.org/officeDocument/2006/relationships/image" Target="../media/image4.pn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11.png"/><Relationship Id="rId25" Type="http://schemas.openxmlformats.org/officeDocument/2006/relationships/image" Target="../media/image7.png"/><Relationship Id="rId2" Type="http://schemas.openxmlformats.org/officeDocument/2006/relationships/slideLayout" Target="../slideLayouts/slideLayout35.xml"/><Relationship Id="rId16" Type="http://schemas.openxmlformats.org/officeDocument/2006/relationships/image" Target="../media/image10.png"/><Relationship Id="rId20" Type="http://schemas.openxmlformats.org/officeDocument/2006/relationships/hyperlink" Target="11Math_PRECAL_CR02.ppt" TargetMode="Externa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image" Target="../media/image6.png"/><Relationship Id="rId5" Type="http://schemas.openxmlformats.org/officeDocument/2006/relationships/slideLayout" Target="../slideLayouts/slideLayout38.xml"/><Relationship Id="rId15" Type="http://schemas.openxmlformats.org/officeDocument/2006/relationships/image" Target="../media/image2.png"/><Relationship Id="rId23" Type="http://schemas.openxmlformats.org/officeDocument/2006/relationships/image" Target="../media/image8.png"/><Relationship Id="rId10" Type="http://schemas.openxmlformats.org/officeDocument/2006/relationships/slideLayout" Target="../slideLayouts/slideLayout43.xml"/><Relationship Id="rId19" Type="http://schemas.openxmlformats.org/officeDocument/2006/relationships/image" Target="../media/image12.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3.jpeg"/><Relationship Id="rId22" Type="http://schemas.openxmlformats.org/officeDocument/2006/relationships/hyperlink" Target="http://connected.mcgraw-hill.com/connected/"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18" Type="http://schemas.openxmlformats.org/officeDocument/2006/relationships/image" Target="../media/image12.png"/><Relationship Id="rId3" Type="http://schemas.openxmlformats.org/officeDocument/2006/relationships/slideLayout" Target="../slideLayouts/slideLayout47.xml"/><Relationship Id="rId21" Type="http://schemas.openxmlformats.org/officeDocument/2006/relationships/hyperlink" Target="http://connected.mcgraw-hill.com/connected/" TargetMode="Externa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slide" Target="../slides/slide1.xml"/><Relationship Id="rId25" Type="http://schemas.openxmlformats.org/officeDocument/2006/relationships/image" Target="../media/image14.jpeg"/><Relationship Id="rId2" Type="http://schemas.openxmlformats.org/officeDocument/2006/relationships/slideLayout" Target="../slideLayouts/slideLayout46.xml"/><Relationship Id="rId16" Type="http://schemas.openxmlformats.org/officeDocument/2006/relationships/image" Target="../media/image11.png"/><Relationship Id="rId20" Type="http://schemas.openxmlformats.org/officeDocument/2006/relationships/image" Target="../media/image4.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image" Target="../media/image7.png"/><Relationship Id="rId5" Type="http://schemas.openxmlformats.org/officeDocument/2006/relationships/slideLayout" Target="../slideLayouts/slideLayout49.xml"/><Relationship Id="rId15" Type="http://schemas.openxmlformats.org/officeDocument/2006/relationships/image" Target="../media/image10.png"/><Relationship Id="rId23" Type="http://schemas.openxmlformats.org/officeDocument/2006/relationships/image" Target="../media/image6.png"/><Relationship Id="rId10" Type="http://schemas.openxmlformats.org/officeDocument/2006/relationships/slideLayout" Target="../slideLayouts/slideLayout54.xml"/><Relationship Id="rId19" Type="http://schemas.openxmlformats.org/officeDocument/2006/relationships/hyperlink" Target="11Math_PRECAL_CR02.ppt" TargetMode="Externa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 Id="rId22"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18" Type="http://schemas.openxmlformats.org/officeDocument/2006/relationships/slide" Target="../slides/slide1.xml"/><Relationship Id="rId3" Type="http://schemas.openxmlformats.org/officeDocument/2006/relationships/slideLayout" Target="../slideLayouts/slideLayout58.xml"/><Relationship Id="rId21" Type="http://schemas.openxmlformats.org/officeDocument/2006/relationships/image" Target="../media/image4.png"/><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11.png"/><Relationship Id="rId25" Type="http://schemas.openxmlformats.org/officeDocument/2006/relationships/image" Target="../media/image7.png"/><Relationship Id="rId2" Type="http://schemas.openxmlformats.org/officeDocument/2006/relationships/slideLayout" Target="../slideLayouts/slideLayout57.xml"/><Relationship Id="rId16" Type="http://schemas.openxmlformats.org/officeDocument/2006/relationships/image" Target="../media/image10.png"/><Relationship Id="rId20" Type="http://schemas.openxmlformats.org/officeDocument/2006/relationships/hyperlink" Target="11Math_PRECAL_CR02.ppt" TargetMode="Externa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image" Target="../media/image6.png"/><Relationship Id="rId5" Type="http://schemas.openxmlformats.org/officeDocument/2006/relationships/slideLayout" Target="../slideLayouts/slideLayout60.xml"/><Relationship Id="rId15" Type="http://schemas.openxmlformats.org/officeDocument/2006/relationships/image" Target="../media/image2.png"/><Relationship Id="rId23" Type="http://schemas.openxmlformats.org/officeDocument/2006/relationships/image" Target="../media/image8.png"/><Relationship Id="rId10" Type="http://schemas.openxmlformats.org/officeDocument/2006/relationships/slideLayout" Target="../slideLayouts/slideLayout65.xml"/><Relationship Id="rId19" Type="http://schemas.openxmlformats.org/officeDocument/2006/relationships/image" Target="../media/image12.pn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5.jpeg"/><Relationship Id="rId22" Type="http://schemas.openxmlformats.org/officeDocument/2006/relationships/hyperlink" Target="http://connected.mcgraw-hill.com/connected/" TargetMode="Externa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18" Type="http://schemas.openxmlformats.org/officeDocument/2006/relationships/slide" Target="../slides/slide1.xml"/><Relationship Id="rId3" Type="http://schemas.openxmlformats.org/officeDocument/2006/relationships/slideLayout" Target="../slideLayouts/slideLayout69.xml"/><Relationship Id="rId21" Type="http://schemas.openxmlformats.org/officeDocument/2006/relationships/image" Target="../media/image4.png"/><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11.png"/><Relationship Id="rId25" Type="http://schemas.openxmlformats.org/officeDocument/2006/relationships/image" Target="../media/image7.png"/><Relationship Id="rId2" Type="http://schemas.openxmlformats.org/officeDocument/2006/relationships/slideLayout" Target="../slideLayouts/slideLayout68.xml"/><Relationship Id="rId16" Type="http://schemas.openxmlformats.org/officeDocument/2006/relationships/image" Target="../media/image10.png"/><Relationship Id="rId20" Type="http://schemas.openxmlformats.org/officeDocument/2006/relationships/hyperlink" Target="11Math_PRECAL_CR02.ppt" TargetMode="Externa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image" Target="../media/image6.png"/><Relationship Id="rId5" Type="http://schemas.openxmlformats.org/officeDocument/2006/relationships/slideLayout" Target="../slideLayouts/slideLayout71.xml"/><Relationship Id="rId15" Type="http://schemas.openxmlformats.org/officeDocument/2006/relationships/image" Target="../media/image2.png"/><Relationship Id="rId23" Type="http://schemas.openxmlformats.org/officeDocument/2006/relationships/image" Target="../media/image8.png"/><Relationship Id="rId10" Type="http://schemas.openxmlformats.org/officeDocument/2006/relationships/slideLayout" Target="../slideLayouts/slideLayout76.xml"/><Relationship Id="rId19" Type="http://schemas.openxmlformats.org/officeDocument/2006/relationships/image" Target="../media/image12.png"/><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6.jpeg"/><Relationship Id="rId22" Type="http://schemas.openxmlformats.org/officeDocument/2006/relationships/hyperlink" Target="http://connected.mcgraw-hill.com/connected/" TargetMode="Externa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18" Type="http://schemas.openxmlformats.org/officeDocument/2006/relationships/slide" Target="../slides/slide1.xml"/><Relationship Id="rId3" Type="http://schemas.openxmlformats.org/officeDocument/2006/relationships/slideLayout" Target="../slideLayouts/slideLayout80.xml"/><Relationship Id="rId21" Type="http://schemas.openxmlformats.org/officeDocument/2006/relationships/image" Target="../media/image4.png"/><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11.png"/><Relationship Id="rId25" Type="http://schemas.openxmlformats.org/officeDocument/2006/relationships/image" Target="../media/image7.png"/><Relationship Id="rId2" Type="http://schemas.openxmlformats.org/officeDocument/2006/relationships/slideLayout" Target="../slideLayouts/slideLayout79.xml"/><Relationship Id="rId16" Type="http://schemas.openxmlformats.org/officeDocument/2006/relationships/image" Target="../media/image10.png"/><Relationship Id="rId20" Type="http://schemas.openxmlformats.org/officeDocument/2006/relationships/hyperlink" Target="11Math_PRECAL_CR02.ppt" TargetMode="Externa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image" Target="../media/image6.png"/><Relationship Id="rId5" Type="http://schemas.openxmlformats.org/officeDocument/2006/relationships/slideLayout" Target="../slideLayouts/slideLayout82.xml"/><Relationship Id="rId15" Type="http://schemas.openxmlformats.org/officeDocument/2006/relationships/image" Target="../media/image2.png"/><Relationship Id="rId23" Type="http://schemas.openxmlformats.org/officeDocument/2006/relationships/image" Target="../media/image8.png"/><Relationship Id="rId10" Type="http://schemas.openxmlformats.org/officeDocument/2006/relationships/slideLayout" Target="../slideLayouts/slideLayout87.xml"/><Relationship Id="rId19" Type="http://schemas.openxmlformats.org/officeDocument/2006/relationships/image" Target="../media/image12.pn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7.jpeg"/><Relationship Id="rId22" Type="http://schemas.openxmlformats.org/officeDocument/2006/relationships/hyperlink" Target="http://connected.mcgraw-hill.com/connected/" TargetMode="Externa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18" Type="http://schemas.openxmlformats.org/officeDocument/2006/relationships/slide" Target="../slides/slide1.xml"/><Relationship Id="rId3" Type="http://schemas.openxmlformats.org/officeDocument/2006/relationships/slideLayout" Target="../slideLayouts/slideLayout91.xml"/><Relationship Id="rId21" Type="http://schemas.openxmlformats.org/officeDocument/2006/relationships/image" Target="../media/image4.png"/><Relationship Id="rId7" Type="http://schemas.openxmlformats.org/officeDocument/2006/relationships/slideLayout" Target="../slideLayouts/slideLayout95.xml"/><Relationship Id="rId12" Type="http://schemas.openxmlformats.org/officeDocument/2006/relationships/theme" Target="../theme/theme9.xml"/><Relationship Id="rId17" Type="http://schemas.openxmlformats.org/officeDocument/2006/relationships/image" Target="../media/image11.png"/><Relationship Id="rId25" Type="http://schemas.openxmlformats.org/officeDocument/2006/relationships/image" Target="../media/image7.png"/><Relationship Id="rId2" Type="http://schemas.openxmlformats.org/officeDocument/2006/relationships/slideLayout" Target="../slideLayouts/slideLayout90.xml"/><Relationship Id="rId16" Type="http://schemas.openxmlformats.org/officeDocument/2006/relationships/image" Target="../media/image10.png"/><Relationship Id="rId20" Type="http://schemas.openxmlformats.org/officeDocument/2006/relationships/hyperlink" Target="11Math_PRECAL_CR02.ppt" TargetMode="Externa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image" Target="../media/image6.png"/><Relationship Id="rId5" Type="http://schemas.openxmlformats.org/officeDocument/2006/relationships/slideLayout" Target="../slideLayouts/slideLayout93.xml"/><Relationship Id="rId15" Type="http://schemas.openxmlformats.org/officeDocument/2006/relationships/image" Target="../media/image2.png"/><Relationship Id="rId23" Type="http://schemas.openxmlformats.org/officeDocument/2006/relationships/image" Target="../media/image8.png"/><Relationship Id="rId10" Type="http://schemas.openxmlformats.org/officeDocument/2006/relationships/slideLayout" Target="../slideLayouts/slideLayout98.xml"/><Relationship Id="rId19" Type="http://schemas.openxmlformats.org/officeDocument/2006/relationships/image" Target="../media/image12.png"/><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8.jpeg"/><Relationship Id="rId22" Type="http://schemas.openxmlformats.org/officeDocument/2006/relationships/hyperlink" Target="http://connected.mcgraw-hill.com/connected/"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7915" name="border" descr="11_PreCalc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916" name="border_2" descr="11_PreCalc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13403"/>
          <a:stretch>
            <a:fillRect/>
          </a:stretch>
        </p:blipFill>
        <p:spPr bwMode="hidden">
          <a:xfrm>
            <a:off x="2743200" y="6162675"/>
            <a:ext cx="6400800" cy="654050"/>
          </a:xfrm>
          <a:prstGeom prst="rect">
            <a:avLst/>
          </a:prstGeom>
          <a:noFill/>
          <a:extLst>
            <a:ext uri="{909E8E84-426E-40DD-AFC4-6F175D3DCCD1}">
              <a14:hiddenFill xmlns:a14="http://schemas.microsoft.com/office/drawing/2010/main">
                <a:solidFill>
                  <a:srgbClr val="FFFFFF"/>
                </a:solidFill>
              </a14:hiddenFill>
            </a:ext>
          </a:extLst>
        </p:spPr>
      </p:pic>
      <p:sp>
        <p:nvSpPr>
          <p:cNvPr id="37890" name="Rectangle 2"/>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37897" name="exit" descr="09_PAlg-Exit">
            <a:hlinkClick r:id="" action="ppaction://hlinkshowjump?jump=endshow" highlightClick="1"/>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396288"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7907" name="CR" descr="09_PAlg-Ch Resources">
            <a:hlinkClick r:id="rId16" action="ppaction://hlinkpres?slideindex=1&amp;slidetitl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299325" y="6343650"/>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37919" name="LM_art" descr="Lesson Menu"/>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09625" y="714375"/>
            <a:ext cx="3683000" cy="995363"/>
          </a:xfrm>
          <a:prstGeom prst="rect">
            <a:avLst/>
          </a:prstGeom>
          <a:noFill/>
          <a:extLst>
            <a:ext uri="{909E8E84-426E-40DD-AFC4-6F175D3DCCD1}">
              <a14:hiddenFill xmlns:a14="http://schemas.microsoft.com/office/drawing/2010/main">
                <a:solidFill>
                  <a:srgbClr val="FFFFFF"/>
                </a:solidFill>
              </a14:hiddenFill>
            </a:ext>
          </a:extLst>
        </p:spPr>
      </p:pic>
      <p:pic>
        <p:nvPicPr>
          <p:cNvPr id="37920" name="title" descr="11_PC LT 02-02"/>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819275" y="0"/>
            <a:ext cx="73247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21" name="number" descr="09PreAlg LNHeader02-02"/>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8" name="globe" descr="09_PAlg-Online">
            <a:hlinkClick r:id="rId21" highlightClick="1"/>
          </p:cNvPr>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6753225" y="6343650"/>
            <a:ext cx="441325"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0650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pitchFamily="34" charset="0"/>
        </a:defRPr>
      </a:lvl2pPr>
      <a:lvl3pPr algn="r" rtl="0" fontAlgn="base">
        <a:spcBef>
          <a:spcPct val="0"/>
        </a:spcBef>
        <a:spcAft>
          <a:spcPct val="0"/>
        </a:spcAft>
        <a:defRPr sz="1200">
          <a:solidFill>
            <a:schemeClr val="tx1"/>
          </a:solidFill>
          <a:latin typeface="Arial" pitchFamily="34" charset="0"/>
        </a:defRPr>
      </a:lvl3pPr>
      <a:lvl4pPr algn="r" rtl="0" fontAlgn="base">
        <a:spcBef>
          <a:spcPct val="0"/>
        </a:spcBef>
        <a:spcAft>
          <a:spcPct val="0"/>
        </a:spcAft>
        <a:defRPr sz="1200">
          <a:solidFill>
            <a:schemeClr val="tx1"/>
          </a:solidFill>
          <a:latin typeface="Arial" pitchFamily="34" charset="0"/>
        </a:defRPr>
      </a:lvl4pPr>
      <a:lvl5pPr algn="r" rtl="0" fontAlgn="base">
        <a:spcBef>
          <a:spcPct val="0"/>
        </a:spcBef>
        <a:spcAft>
          <a:spcPct val="0"/>
        </a:spcAft>
        <a:defRPr sz="1200">
          <a:solidFill>
            <a:schemeClr val="tx1"/>
          </a:solidFill>
          <a:latin typeface="Arial" pitchFamily="34" charset="0"/>
        </a:defRPr>
      </a:lvl5pPr>
      <a:lvl6pPr marL="457200" algn="r" rtl="0" fontAlgn="base">
        <a:spcBef>
          <a:spcPct val="0"/>
        </a:spcBef>
        <a:spcAft>
          <a:spcPct val="0"/>
        </a:spcAft>
        <a:defRPr sz="1200">
          <a:solidFill>
            <a:schemeClr val="tx1"/>
          </a:solidFill>
          <a:latin typeface="Arial" pitchFamily="34" charset="0"/>
        </a:defRPr>
      </a:lvl6pPr>
      <a:lvl7pPr marL="914400" algn="r" rtl="0" fontAlgn="base">
        <a:spcBef>
          <a:spcPct val="0"/>
        </a:spcBef>
        <a:spcAft>
          <a:spcPct val="0"/>
        </a:spcAft>
        <a:defRPr sz="1200">
          <a:solidFill>
            <a:schemeClr val="tx1"/>
          </a:solidFill>
          <a:latin typeface="Arial" pitchFamily="34" charset="0"/>
        </a:defRPr>
      </a:lvl7pPr>
      <a:lvl8pPr marL="1371600" algn="r" rtl="0" fontAlgn="base">
        <a:spcBef>
          <a:spcPct val="0"/>
        </a:spcBef>
        <a:spcAft>
          <a:spcPct val="0"/>
        </a:spcAft>
        <a:defRPr sz="1200">
          <a:solidFill>
            <a:schemeClr val="tx1"/>
          </a:solidFill>
          <a:latin typeface="Arial" pitchFamily="34" charset="0"/>
        </a:defRPr>
      </a:lvl8pPr>
      <a:lvl9pPr marL="1828800" algn="r" rtl="0" fontAlgn="base">
        <a:spcBef>
          <a:spcPct val="0"/>
        </a:spcBef>
        <a:spcAft>
          <a:spcPct val="0"/>
        </a:spcAft>
        <a:defRPr sz="1200">
          <a:solidFill>
            <a:schemeClr val="tx1"/>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45762" name="border" descr="11_PreCalc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5763" name="Rectangle 3"/>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245766" name="border_2" descr="11_PreCalc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5740"/>
          <a:stretch>
            <a:fillRect/>
          </a:stretch>
        </p:blipFill>
        <p:spPr bwMode="hidden">
          <a:xfrm>
            <a:off x="1323975" y="6115050"/>
            <a:ext cx="7820025" cy="735013"/>
          </a:xfrm>
          <a:prstGeom prst="rect">
            <a:avLst/>
          </a:prstGeom>
          <a:noFill/>
          <a:extLst>
            <a:ext uri="{909E8E84-426E-40DD-AFC4-6F175D3DCCD1}">
              <a14:hiddenFill xmlns:a14="http://schemas.microsoft.com/office/drawing/2010/main">
                <a:solidFill>
                  <a:srgbClr val="FFFFFF"/>
                </a:solidFill>
              </a14:hiddenFill>
            </a:ext>
          </a:extLst>
        </p:spPr>
      </p:pic>
      <p:pic>
        <p:nvPicPr>
          <p:cNvPr id="245767" name="back" descr="09_PAlg-Back">
            <a:hlinkClick r:id="" action="ppaction://hlinkshowjump?jump=previousslide" highlightClick="1"/>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020050"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245768" name="forward" descr="09_PAlg-Forward">
            <a:hlinkClick r:id="" action="ppaction://hlinkshowjump?jump=nextslide"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416925"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245769" name="menu" descr="09_PAlg-Home">
            <a:hlinkClick r:id="rId17" action="ppaction://hlinksldjump"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515225"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245772" name="globe" descr="09_PAlg-Online">
            <a:hlinkClick r:id="rId19"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5854700"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245776" name="CR" descr="09_PAlg-Ch Resources">
            <a:hlinkClick r:id="rId21" action="ppaction://hlinkpres?slideindex=1&amp;slidetitle=" highlightClick="1"/>
          </p:cNvPr>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6400800" y="6343650"/>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245777" name="title" descr="11_PC LT 02-02"/>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1819275" y="0"/>
            <a:ext cx="73247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78" name="number" descr="09PreAlg LNHeader02-02"/>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0" y="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79" name="Example 7" descr="ExampleRealWorld7"/>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581025" y="657225"/>
            <a:ext cx="6416675" cy="284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60568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pitchFamily="34" charset="0"/>
        </a:defRPr>
      </a:lvl2pPr>
      <a:lvl3pPr algn="r" rtl="0" fontAlgn="base">
        <a:spcBef>
          <a:spcPct val="0"/>
        </a:spcBef>
        <a:spcAft>
          <a:spcPct val="0"/>
        </a:spcAft>
        <a:defRPr sz="1200">
          <a:solidFill>
            <a:schemeClr val="tx1"/>
          </a:solidFill>
          <a:latin typeface="Arial" pitchFamily="34" charset="0"/>
        </a:defRPr>
      </a:lvl3pPr>
      <a:lvl4pPr algn="r" rtl="0" fontAlgn="base">
        <a:spcBef>
          <a:spcPct val="0"/>
        </a:spcBef>
        <a:spcAft>
          <a:spcPct val="0"/>
        </a:spcAft>
        <a:defRPr sz="1200">
          <a:solidFill>
            <a:schemeClr val="tx1"/>
          </a:solidFill>
          <a:latin typeface="Arial" pitchFamily="34" charset="0"/>
        </a:defRPr>
      </a:lvl4pPr>
      <a:lvl5pPr algn="r" rtl="0" fontAlgn="base">
        <a:spcBef>
          <a:spcPct val="0"/>
        </a:spcBef>
        <a:spcAft>
          <a:spcPct val="0"/>
        </a:spcAft>
        <a:defRPr sz="1200">
          <a:solidFill>
            <a:schemeClr val="tx1"/>
          </a:solidFill>
          <a:latin typeface="Arial" pitchFamily="34" charset="0"/>
        </a:defRPr>
      </a:lvl5pPr>
      <a:lvl6pPr marL="457200" algn="r" rtl="0" fontAlgn="base">
        <a:spcBef>
          <a:spcPct val="0"/>
        </a:spcBef>
        <a:spcAft>
          <a:spcPct val="0"/>
        </a:spcAft>
        <a:defRPr sz="1200">
          <a:solidFill>
            <a:schemeClr val="tx1"/>
          </a:solidFill>
          <a:latin typeface="Arial" pitchFamily="34" charset="0"/>
        </a:defRPr>
      </a:lvl6pPr>
      <a:lvl7pPr marL="914400" algn="r" rtl="0" fontAlgn="base">
        <a:spcBef>
          <a:spcPct val="0"/>
        </a:spcBef>
        <a:spcAft>
          <a:spcPct val="0"/>
        </a:spcAft>
        <a:defRPr sz="1200">
          <a:solidFill>
            <a:schemeClr val="tx1"/>
          </a:solidFill>
          <a:latin typeface="Arial" pitchFamily="34" charset="0"/>
        </a:defRPr>
      </a:lvl7pPr>
      <a:lvl8pPr marL="1371600" algn="r" rtl="0" fontAlgn="base">
        <a:spcBef>
          <a:spcPct val="0"/>
        </a:spcBef>
        <a:spcAft>
          <a:spcPct val="0"/>
        </a:spcAft>
        <a:defRPr sz="1200">
          <a:solidFill>
            <a:schemeClr val="tx1"/>
          </a:solidFill>
          <a:latin typeface="Arial" pitchFamily="34" charset="0"/>
        </a:defRPr>
      </a:lvl8pPr>
      <a:lvl9pPr marL="1828800" algn="r" rtl="0" fontAlgn="base">
        <a:spcBef>
          <a:spcPct val="0"/>
        </a:spcBef>
        <a:spcAft>
          <a:spcPct val="0"/>
        </a:spcAft>
        <a:defRPr sz="1200">
          <a:solidFill>
            <a:schemeClr val="tx1"/>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3451" name="end_of" descr="11_PreCalc EndOf">
            <a:hlinkClick r:id="rId13" action="ppaction://hlinksldjump"/>
          </p:cNvPr>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447" name="border" descr="11_PreCalc Int_01A">
            <a:hlinkClick r:id="rId13" action="ppaction://hlinksldjump"/>
          </p:cNvPr>
          <p:cNvPicPr>
            <a:picLocks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448" name="border_2" descr="11_PreCalc Nav_Bar"/>
          <p:cNvPicPr>
            <a:picLocks noChangeAspect="1" noChangeArrowheads="1"/>
          </p:cNvPicPr>
          <p:nvPr userDrawn="1"/>
        </p:nvPicPr>
        <p:blipFill>
          <a:blip r:embed="rId16">
            <a:extLst>
              <a:ext uri="{28A0092B-C50C-407E-A947-70E740481C1C}">
                <a14:useLocalDpi xmlns:a14="http://schemas.microsoft.com/office/drawing/2010/main" val="0"/>
              </a:ext>
            </a:extLst>
          </a:blip>
          <a:srcRect r="5740"/>
          <a:stretch>
            <a:fillRect/>
          </a:stretch>
        </p:blipFill>
        <p:spPr bwMode="hidden">
          <a:xfrm>
            <a:off x="1323975" y="6115050"/>
            <a:ext cx="7820025" cy="735013"/>
          </a:xfrm>
          <a:prstGeom prst="rect">
            <a:avLst/>
          </a:prstGeom>
          <a:noFill/>
          <a:extLst>
            <a:ext uri="{909E8E84-426E-40DD-AFC4-6F175D3DCCD1}">
              <a14:hiddenFill xmlns:a14="http://schemas.microsoft.com/office/drawing/2010/main">
                <a:solidFill>
                  <a:srgbClr val="FFFFFF"/>
                </a:solidFill>
              </a14:hiddenFill>
            </a:ext>
          </a:extLst>
        </p:spPr>
      </p:pic>
      <p:sp>
        <p:nvSpPr>
          <p:cNvPr id="103430"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103431" name="back"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03433" name="menu" descr="09_PAlg-Home">
            <a:hlinkClick r:id="rId13" action="ppaction://hlinksldjump"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515225"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03438" name="dead_forward" descr="09_PAlg-ForwardDEAD">
            <a:hlinkClick r:id="" action="ppaction://noaction" highlightClick="1" endSnd="1"/>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416925"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03453" name="cr" descr="09_PAlg-Ch Resources">
            <a:hlinkClick r:id="rId20" action="ppaction://hlinkpres?slideindex=1&amp;slidetitle=" highlightClick="1"/>
          </p:cNvPr>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6400800" y="6343650"/>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103454" name="globe" descr="09_PAlg-Online">
            <a:hlinkClick r:id="rId22" highlightClick="1"/>
          </p:cNvPr>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5854700"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03455" name="title" descr="11_PC LT 02-02"/>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1819275" y="0"/>
            <a:ext cx="73247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56" name="number" descr="09PreAlg LNHeader02-02"/>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0" y="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44795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pitchFamily="34" charset="0"/>
        </a:defRPr>
      </a:lvl2pPr>
      <a:lvl3pPr algn="r" rtl="0" fontAlgn="base">
        <a:spcBef>
          <a:spcPct val="0"/>
        </a:spcBef>
        <a:spcAft>
          <a:spcPct val="0"/>
        </a:spcAft>
        <a:defRPr sz="1200">
          <a:solidFill>
            <a:schemeClr val="tx1"/>
          </a:solidFill>
          <a:latin typeface="Arial" pitchFamily="34" charset="0"/>
        </a:defRPr>
      </a:lvl3pPr>
      <a:lvl4pPr algn="r" rtl="0" fontAlgn="base">
        <a:spcBef>
          <a:spcPct val="0"/>
        </a:spcBef>
        <a:spcAft>
          <a:spcPct val="0"/>
        </a:spcAft>
        <a:defRPr sz="1200">
          <a:solidFill>
            <a:schemeClr val="tx1"/>
          </a:solidFill>
          <a:latin typeface="Arial" pitchFamily="34" charset="0"/>
        </a:defRPr>
      </a:lvl4pPr>
      <a:lvl5pPr algn="r" rtl="0" fontAlgn="base">
        <a:spcBef>
          <a:spcPct val="0"/>
        </a:spcBef>
        <a:spcAft>
          <a:spcPct val="0"/>
        </a:spcAft>
        <a:defRPr sz="1200">
          <a:solidFill>
            <a:schemeClr val="tx1"/>
          </a:solidFill>
          <a:latin typeface="Arial" pitchFamily="34" charset="0"/>
        </a:defRPr>
      </a:lvl5pPr>
      <a:lvl6pPr marL="457200" algn="r" rtl="0" fontAlgn="base">
        <a:spcBef>
          <a:spcPct val="0"/>
        </a:spcBef>
        <a:spcAft>
          <a:spcPct val="0"/>
        </a:spcAft>
        <a:defRPr sz="1200">
          <a:solidFill>
            <a:schemeClr val="tx1"/>
          </a:solidFill>
          <a:latin typeface="Arial" pitchFamily="34" charset="0"/>
        </a:defRPr>
      </a:lvl6pPr>
      <a:lvl7pPr marL="914400" algn="r" rtl="0" fontAlgn="base">
        <a:spcBef>
          <a:spcPct val="0"/>
        </a:spcBef>
        <a:spcAft>
          <a:spcPct val="0"/>
        </a:spcAft>
        <a:defRPr sz="1200">
          <a:solidFill>
            <a:schemeClr val="tx1"/>
          </a:solidFill>
          <a:latin typeface="Arial" pitchFamily="34" charset="0"/>
        </a:defRPr>
      </a:lvl7pPr>
      <a:lvl8pPr marL="1371600" algn="r" rtl="0" fontAlgn="base">
        <a:spcBef>
          <a:spcPct val="0"/>
        </a:spcBef>
        <a:spcAft>
          <a:spcPct val="0"/>
        </a:spcAft>
        <a:defRPr sz="1200">
          <a:solidFill>
            <a:schemeClr val="tx1"/>
          </a:solidFill>
          <a:latin typeface="Arial" pitchFamily="34" charset="0"/>
        </a:defRPr>
      </a:lvl8pPr>
      <a:lvl9pPr marL="1828800" algn="r" rtl="0" fontAlgn="base">
        <a:spcBef>
          <a:spcPct val="0"/>
        </a:spcBef>
        <a:spcAft>
          <a:spcPct val="0"/>
        </a:spcAft>
        <a:defRPr sz="1200">
          <a:solidFill>
            <a:schemeClr val="tx1"/>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012" name="border" descr="11_PreCalc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2014" name="five_min_art" descr="PreCalc-5Min"/>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76300" y="827088"/>
            <a:ext cx="34004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3" name="border_2" descr="11_PreCalc Nav_Bar"/>
          <p:cNvPicPr>
            <a:picLocks noChangeAspect="1" noChangeArrowheads="1"/>
          </p:cNvPicPr>
          <p:nvPr userDrawn="1"/>
        </p:nvPicPr>
        <p:blipFill>
          <a:blip r:embed="rId15">
            <a:extLst>
              <a:ext uri="{28A0092B-C50C-407E-A947-70E740481C1C}">
                <a14:useLocalDpi xmlns:a14="http://schemas.microsoft.com/office/drawing/2010/main" val="0"/>
              </a:ext>
            </a:extLst>
          </a:blip>
          <a:srcRect r="5740"/>
          <a:stretch>
            <a:fillRect/>
          </a:stretch>
        </p:blipFill>
        <p:spPr bwMode="hidden">
          <a:xfrm>
            <a:off x="1323975" y="6115050"/>
            <a:ext cx="7820025" cy="735013"/>
          </a:xfrm>
          <a:prstGeom prst="rect">
            <a:avLst/>
          </a:prstGeom>
          <a:noFill/>
          <a:extLst>
            <a:ext uri="{909E8E84-426E-40DD-AFC4-6F175D3DCCD1}">
              <a14:hiddenFill xmlns:a14="http://schemas.microsoft.com/office/drawing/2010/main">
                <a:solidFill>
                  <a:srgbClr val="FFFFFF"/>
                </a:solidFill>
              </a14:hiddenFill>
            </a:ext>
          </a:extLst>
        </p:spPr>
      </p:pic>
      <p:pic>
        <p:nvPicPr>
          <p:cNvPr id="41994" name="globe" descr="09_PAlg-Online">
            <a:hlinkClick r:id="rId16"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5854700" y="6343650"/>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41986" name="Rectangle 2"/>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41997" name="back" descr="09_PAlg-Back">
            <a:hlinkClick r:id="" action="ppaction://hlinkshowjump?jump=previous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020050"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41998" name="forward" descr="09_PAlg-Forward">
            <a:hlinkClick r:id="" action="ppaction://hlinkshowjump?jump=nextslide" highlightClick="1"/>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416925"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42000" name="menu" descr="09_PAlg-Home">
            <a:hlinkClick r:id="rId20" action="ppaction://hlinksldjump" highlightClick="1"/>
          </p:cNvPr>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7515225" y="6343650"/>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42003" name="over"/>
          <p:cNvSpPr txBox="1">
            <a:spLocks noChangeArrowheads="1"/>
          </p:cNvSpPr>
          <p:nvPr userDrawn="1"/>
        </p:nvSpPr>
        <p:spPr bwMode="auto">
          <a:xfrm>
            <a:off x="4267200" y="944563"/>
            <a:ext cx="3124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00746B"/>
                </a:solidFill>
              </a:rPr>
              <a:t>Over Lesson 2-1</a:t>
            </a:r>
          </a:p>
        </p:txBody>
      </p:sp>
      <p:pic>
        <p:nvPicPr>
          <p:cNvPr id="42011" name="cr" descr="09_PAlg-Ch Resources">
            <a:hlinkClick r:id="rId22" action="ppaction://hlinkpres?slideindex=1&amp;slidetitle=" highlightClick="1"/>
          </p:cNvPr>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6400800" y="6343650"/>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42016" name="title" descr="11_PC LT 02-02"/>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1819275" y="0"/>
            <a:ext cx="73247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017" name="number" descr="09PreAlg LNHeader02-02"/>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0" y="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8986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pitchFamily="34" charset="0"/>
        </a:defRPr>
      </a:lvl2pPr>
      <a:lvl3pPr algn="r" rtl="0" fontAlgn="base">
        <a:spcBef>
          <a:spcPct val="0"/>
        </a:spcBef>
        <a:spcAft>
          <a:spcPct val="0"/>
        </a:spcAft>
        <a:defRPr sz="1200">
          <a:solidFill>
            <a:schemeClr val="tx1"/>
          </a:solidFill>
          <a:latin typeface="Arial" pitchFamily="34" charset="0"/>
        </a:defRPr>
      </a:lvl3pPr>
      <a:lvl4pPr algn="r" rtl="0" fontAlgn="base">
        <a:spcBef>
          <a:spcPct val="0"/>
        </a:spcBef>
        <a:spcAft>
          <a:spcPct val="0"/>
        </a:spcAft>
        <a:defRPr sz="1200">
          <a:solidFill>
            <a:schemeClr val="tx1"/>
          </a:solidFill>
          <a:latin typeface="Arial" pitchFamily="34" charset="0"/>
        </a:defRPr>
      </a:lvl4pPr>
      <a:lvl5pPr algn="r" rtl="0" fontAlgn="base">
        <a:spcBef>
          <a:spcPct val="0"/>
        </a:spcBef>
        <a:spcAft>
          <a:spcPct val="0"/>
        </a:spcAft>
        <a:defRPr sz="1200">
          <a:solidFill>
            <a:schemeClr val="tx1"/>
          </a:solidFill>
          <a:latin typeface="Arial" pitchFamily="34" charset="0"/>
        </a:defRPr>
      </a:lvl5pPr>
      <a:lvl6pPr marL="457200" algn="r" rtl="0" fontAlgn="base">
        <a:spcBef>
          <a:spcPct val="0"/>
        </a:spcBef>
        <a:spcAft>
          <a:spcPct val="0"/>
        </a:spcAft>
        <a:defRPr sz="1200">
          <a:solidFill>
            <a:schemeClr val="tx1"/>
          </a:solidFill>
          <a:latin typeface="Arial" pitchFamily="34" charset="0"/>
        </a:defRPr>
      </a:lvl6pPr>
      <a:lvl7pPr marL="914400" algn="r" rtl="0" fontAlgn="base">
        <a:spcBef>
          <a:spcPct val="0"/>
        </a:spcBef>
        <a:spcAft>
          <a:spcPct val="0"/>
        </a:spcAft>
        <a:defRPr sz="1200">
          <a:solidFill>
            <a:schemeClr val="tx1"/>
          </a:solidFill>
          <a:latin typeface="Arial" pitchFamily="34" charset="0"/>
        </a:defRPr>
      </a:lvl7pPr>
      <a:lvl8pPr marL="1371600" algn="r" rtl="0" fontAlgn="base">
        <a:spcBef>
          <a:spcPct val="0"/>
        </a:spcBef>
        <a:spcAft>
          <a:spcPct val="0"/>
        </a:spcAft>
        <a:defRPr sz="1200">
          <a:solidFill>
            <a:schemeClr val="tx1"/>
          </a:solidFill>
          <a:latin typeface="Arial" pitchFamily="34" charset="0"/>
        </a:defRPr>
      </a:lvl8pPr>
      <a:lvl9pPr marL="1828800" algn="r" rtl="0" fontAlgn="base">
        <a:spcBef>
          <a:spcPct val="0"/>
        </a:spcBef>
        <a:spcAft>
          <a:spcPct val="0"/>
        </a:spcAft>
        <a:defRPr sz="1200">
          <a:solidFill>
            <a:schemeClr val="tx1"/>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795" name="border" descr="11_PreCalc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770" name="Rectangle 2"/>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32796" name="border_2" descr="11_PreCalc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5740"/>
          <a:stretch>
            <a:fillRect/>
          </a:stretch>
        </p:blipFill>
        <p:spPr bwMode="hidden">
          <a:xfrm>
            <a:off x="1323975" y="6115050"/>
            <a:ext cx="7820025" cy="735013"/>
          </a:xfrm>
          <a:prstGeom prst="rect">
            <a:avLst/>
          </a:prstGeom>
          <a:noFill/>
          <a:extLst>
            <a:ext uri="{909E8E84-426E-40DD-AFC4-6F175D3DCCD1}">
              <a14:hiddenFill xmlns:a14="http://schemas.microsoft.com/office/drawing/2010/main">
                <a:solidFill>
                  <a:srgbClr val="FFFFFF"/>
                </a:solidFill>
              </a14:hiddenFill>
            </a:ext>
          </a:extLst>
        </p:spPr>
      </p:pic>
      <p:pic>
        <p:nvPicPr>
          <p:cNvPr id="32804" name="back" descr="09_PAlg-Back">
            <a:hlinkClick r:id="" action="ppaction://hlinkshowjump?jump=previousslide" highlightClick="1"/>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020050"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2805" name="forward" descr="09_PAlg-Forward">
            <a:hlinkClick r:id="" action="ppaction://hlinkshowjump?jump=nextslide"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416925"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2806" name="menu" descr="09_PAlg-Home">
            <a:hlinkClick r:id="rId17" action="ppaction://hlinksldjump"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515225"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2807" name="cr" descr="09_PAlg-Ch Resources">
            <a:hlinkClick r:id="rId19" action="ppaction://hlinkpres?slideindex=1&amp;slidetitle="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6400800" y="6343650"/>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32808" name="globe" descr="09_PAlg-Online">
            <a:hlinkClick r:id="rId21" highlightClick="1"/>
          </p:cNvPr>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5854700"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2809" name="title" descr="11_PC LT 02-02"/>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1819275" y="0"/>
            <a:ext cx="73247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810" name="number" descr="09PreAlg LNHeader02-02"/>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0" y="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84523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pitchFamily="34" charset="0"/>
        </a:defRPr>
      </a:lvl2pPr>
      <a:lvl3pPr algn="r" rtl="0" fontAlgn="base">
        <a:spcBef>
          <a:spcPct val="0"/>
        </a:spcBef>
        <a:spcAft>
          <a:spcPct val="0"/>
        </a:spcAft>
        <a:defRPr sz="1200">
          <a:solidFill>
            <a:schemeClr val="tx1"/>
          </a:solidFill>
          <a:latin typeface="Arial" pitchFamily="34" charset="0"/>
        </a:defRPr>
      </a:lvl3pPr>
      <a:lvl4pPr algn="r" rtl="0" fontAlgn="base">
        <a:spcBef>
          <a:spcPct val="0"/>
        </a:spcBef>
        <a:spcAft>
          <a:spcPct val="0"/>
        </a:spcAft>
        <a:defRPr sz="1200">
          <a:solidFill>
            <a:schemeClr val="tx1"/>
          </a:solidFill>
          <a:latin typeface="Arial" pitchFamily="34" charset="0"/>
        </a:defRPr>
      </a:lvl4pPr>
      <a:lvl5pPr algn="r" rtl="0" fontAlgn="base">
        <a:spcBef>
          <a:spcPct val="0"/>
        </a:spcBef>
        <a:spcAft>
          <a:spcPct val="0"/>
        </a:spcAft>
        <a:defRPr sz="1200">
          <a:solidFill>
            <a:schemeClr val="tx1"/>
          </a:solidFill>
          <a:latin typeface="Arial" pitchFamily="34" charset="0"/>
        </a:defRPr>
      </a:lvl5pPr>
      <a:lvl6pPr marL="457200" algn="r" rtl="0" fontAlgn="base">
        <a:spcBef>
          <a:spcPct val="0"/>
        </a:spcBef>
        <a:spcAft>
          <a:spcPct val="0"/>
        </a:spcAft>
        <a:defRPr sz="1200">
          <a:solidFill>
            <a:schemeClr val="tx1"/>
          </a:solidFill>
          <a:latin typeface="Arial" pitchFamily="34" charset="0"/>
        </a:defRPr>
      </a:lvl6pPr>
      <a:lvl7pPr marL="914400" algn="r" rtl="0" fontAlgn="base">
        <a:spcBef>
          <a:spcPct val="0"/>
        </a:spcBef>
        <a:spcAft>
          <a:spcPct val="0"/>
        </a:spcAft>
        <a:defRPr sz="1200">
          <a:solidFill>
            <a:schemeClr val="tx1"/>
          </a:solidFill>
          <a:latin typeface="Arial" pitchFamily="34" charset="0"/>
        </a:defRPr>
      </a:lvl7pPr>
      <a:lvl8pPr marL="1371600" algn="r" rtl="0" fontAlgn="base">
        <a:spcBef>
          <a:spcPct val="0"/>
        </a:spcBef>
        <a:spcAft>
          <a:spcPct val="0"/>
        </a:spcAft>
        <a:defRPr sz="1200">
          <a:solidFill>
            <a:schemeClr val="tx1"/>
          </a:solidFill>
          <a:latin typeface="Arial" pitchFamily="34" charset="0"/>
        </a:defRPr>
      </a:lvl8pPr>
      <a:lvl9pPr marL="1828800" algn="r" rtl="0" fontAlgn="base">
        <a:spcBef>
          <a:spcPct val="0"/>
        </a:spcBef>
        <a:spcAft>
          <a:spcPct val="0"/>
        </a:spcAft>
        <a:defRPr sz="1200">
          <a:solidFill>
            <a:schemeClr val="tx1"/>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9653" name="border" descr="11_PreCalc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9638"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69654" name="example_1" descr="Example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81025" y="657225"/>
            <a:ext cx="6738938" cy="2987675"/>
          </a:xfrm>
          <a:prstGeom prst="rect">
            <a:avLst/>
          </a:prstGeom>
          <a:noFill/>
          <a:extLst>
            <a:ext uri="{909E8E84-426E-40DD-AFC4-6F175D3DCCD1}">
              <a14:hiddenFill xmlns:a14="http://schemas.microsoft.com/office/drawing/2010/main">
                <a:solidFill>
                  <a:srgbClr val="FFFFFF"/>
                </a:solidFill>
              </a14:hiddenFill>
            </a:ext>
          </a:extLst>
        </p:spPr>
      </p:pic>
      <p:pic>
        <p:nvPicPr>
          <p:cNvPr id="69655" name="border_2" descr="11_PreCalc Nav_Bar"/>
          <p:cNvPicPr>
            <a:picLocks noChangeAspect="1" noChangeArrowheads="1"/>
          </p:cNvPicPr>
          <p:nvPr userDrawn="1"/>
        </p:nvPicPr>
        <p:blipFill>
          <a:blip r:embed="rId15">
            <a:extLst>
              <a:ext uri="{28A0092B-C50C-407E-A947-70E740481C1C}">
                <a14:useLocalDpi xmlns:a14="http://schemas.microsoft.com/office/drawing/2010/main" val="0"/>
              </a:ext>
            </a:extLst>
          </a:blip>
          <a:srcRect r="5740"/>
          <a:stretch>
            <a:fillRect/>
          </a:stretch>
        </p:blipFill>
        <p:spPr bwMode="hidden">
          <a:xfrm>
            <a:off x="1323975" y="6115050"/>
            <a:ext cx="7820025" cy="735013"/>
          </a:xfrm>
          <a:prstGeom prst="rect">
            <a:avLst/>
          </a:prstGeom>
          <a:noFill/>
          <a:extLst>
            <a:ext uri="{909E8E84-426E-40DD-AFC4-6F175D3DCCD1}">
              <a14:hiddenFill xmlns:a14="http://schemas.microsoft.com/office/drawing/2010/main">
                <a:solidFill>
                  <a:srgbClr val="FFFFFF"/>
                </a:solidFill>
              </a14:hiddenFill>
            </a:ext>
          </a:extLst>
        </p:spPr>
      </p:pic>
      <p:pic>
        <p:nvPicPr>
          <p:cNvPr id="69663" name="back" descr="09_PAlg-Back">
            <a:hlinkClick r:id="" action="ppaction://hlinkshowjump?jump=previousslide"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020050"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69664" name="forward" descr="09_PAlg-Forward">
            <a:hlinkClick r:id="" action="ppaction://hlinkshowjump?jump=next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416925"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69665" name="menu" descr="09_PAlg-Home">
            <a:hlinkClick r:id="rId18" action="ppaction://hlinksldjump" highlightClick="1"/>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515225"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69666" name="cr" descr="09_PAlg-Ch Resources">
            <a:hlinkClick r:id="rId20" action="ppaction://hlinkpres?slideindex=1&amp;slidetitle=" highlightClick="1"/>
          </p:cNvPr>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6400800" y="6343650"/>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69668" name="globe" descr="09_PAlg-Online">
            <a:hlinkClick r:id="rId22" highlightClick="1"/>
          </p:cNvPr>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5854700"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69669" name="title" descr="11_PC LT 02-02"/>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1819275" y="0"/>
            <a:ext cx="73247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70" name="number" descr="09PreAlg LNHeader02-02"/>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0" y="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999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pitchFamily="34" charset="0"/>
        </a:defRPr>
      </a:lvl2pPr>
      <a:lvl3pPr algn="r" rtl="0" fontAlgn="base">
        <a:spcBef>
          <a:spcPct val="0"/>
        </a:spcBef>
        <a:spcAft>
          <a:spcPct val="0"/>
        </a:spcAft>
        <a:defRPr sz="1200">
          <a:solidFill>
            <a:schemeClr val="tx1"/>
          </a:solidFill>
          <a:latin typeface="Arial" pitchFamily="34" charset="0"/>
        </a:defRPr>
      </a:lvl3pPr>
      <a:lvl4pPr algn="r" rtl="0" fontAlgn="base">
        <a:spcBef>
          <a:spcPct val="0"/>
        </a:spcBef>
        <a:spcAft>
          <a:spcPct val="0"/>
        </a:spcAft>
        <a:defRPr sz="1200">
          <a:solidFill>
            <a:schemeClr val="tx1"/>
          </a:solidFill>
          <a:latin typeface="Arial" pitchFamily="34" charset="0"/>
        </a:defRPr>
      </a:lvl4pPr>
      <a:lvl5pPr algn="r" rtl="0" fontAlgn="base">
        <a:spcBef>
          <a:spcPct val="0"/>
        </a:spcBef>
        <a:spcAft>
          <a:spcPct val="0"/>
        </a:spcAft>
        <a:defRPr sz="1200">
          <a:solidFill>
            <a:schemeClr val="tx1"/>
          </a:solidFill>
          <a:latin typeface="Arial" pitchFamily="34" charset="0"/>
        </a:defRPr>
      </a:lvl5pPr>
      <a:lvl6pPr marL="457200" algn="r" rtl="0" fontAlgn="base">
        <a:spcBef>
          <a:spcPct val="0"/>
        </a:spcBef>
        <a:spcAft>
          <a:spcPct val="0"/>
        </a:spcAft>
        <a:defRPr sz="1200">
          <a:solidFill>
            <a:schemeClr val="tx1"/>
          </a:solidFill>
          <a:latin typeface="Arial" pitchFamily="34" charset="0"/>
        </a:defRPr>
      </a:lvl6pPr>
      <a:lvl7pPr marL="914400" algn="r" rtl="0" fontAlgn="base">
        <a:spcBef>
          <a:spcPct val="0"/>
        </a:spcBef>
        <a:spcAft>
          <a:spcPct val="0"/>
        </a:spcAft>
        <a:defRPr sz="1200">
          <a:solidFill>
            <a:schemeClr val="tx1"/>
          </a:solidFill>
          <a:latin typeface="Arial" pitchFamily="34" charset="0"/>
        </a:defRPr>
      </a:lvl7pPr>
      <a:lvl8pPr marL="1371600" algn="r" rtl="0" fontAlgn="base">
        <a:spcBef>
          <a:spcPct val="0"/>
        </a:spcBef>
        <a:spcAft>
          <a:spcPct val="0"/>
        </a:spcAft>
        <a:defRPr sz="1200">
          <a:solidFill>
            <a:schemeClr val="tx1"/>
          </a:solidFill>
          <a:latin typeface="Arial" pitchFamily="34" charset="0"/>
        </a:defRPr>
      </a:lvl8pPr>
      <a:lvl9pPr marL="1828800" algn="r" rtl="0" fontAlgn="base">
        <a:spcBef>
          <a:spcPct val="0"/>
        </a:spcBef>
        <a:spcAft>
          <a:spcPct val="0"/>
        </a:spcAft>
        <a:defRPr sz="1200">
          <a:solidFill>
            <a:schemeClr val="tx1"/>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0675" name="border" descr="11_PreCalc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0662"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70677" name="border_2" descr="11_PreCalc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5740"/>
          <a:stretch>
            <a:fillRect/>
          </a:stretch>
        </p:blipFill>
        <p:spPr bwMode="hidden">
          <a:xfrm>
            <a:off x="1323975" y="6115050"/>
            <a:ext cx="7820025" cy="735013"/>
          </a:xfrm>
          <a:prstGeom prst="rect">
            <a:avLst/>
          </a:prstGeom>
          <a:noFill/>
          <a:extLst>
            <a:ext uri="{909E8E84-426E-40DD-AFC4-6F175D3DCCD1}">
              <a14:hiddenFill xmlns:a14="http://schemas.microsoft.com/office/drawing/2010/main">
                <a:solidFill>
                  <a:srgbClr val="FFFFFF"/>
                </a:solidFill>
              </a14:hiddenFill>
            </a:ext>
          </a:extLst>
        </p:spPr>
      </p:pic>
      <p:pic>
        <p:nvPicPr>
          <p:cNvPr id="70679" name="back" descr="09_PAlg-Back">
            <a:hlinkClick r:id="" action="ppaction://hlinkshowjump?jump=previousslide" highlightClick="1"/>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020050"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0680" name="forward" descr="09_PAlg-Forward">
            <a:hlinkClick r:id="" action="ppaction://hlinkshowjump?jump=nextslide"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416925"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0681" name="menu" descr="09_PAlg-Home">
            <a:hlinkClick r:id="rId17" action="ppaction://hlinksldjump"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515225"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0682" name="cr" descr="09_PAlg-Ch Resources">
            <a:hlinkClick r:id="rId19" action="ppaction://hlinkpres?slideindex=1&amp;slidetitle="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6400800" y="6343650"/>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70685" name="globe" descr="09_PAlg-Online">
            <a:hlinkClick r:id="rId21" highlightClick="1"/>
          </p:cNvPr>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5854700"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0686" name="title" descr="11_PC LT 02-02"/>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1819275" y="0"/>
            <a:ext cx="73247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87" name="number" descr="09PreAlg LNHeader02-02"/>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0" y="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88" name="Example 2" descr="Example2"/>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581025" y="657225"/>
            <a:ext cx="6738938"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37222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pitchFamily="34" charset="0"/>
        </a:defRPr>
      </a:lvl2pPr>
      <a:lvl3pPr algn="r" rtl="0" fontAlgn="base">
        <a:spcBef>
          <a:spcPct val="0"/>
        </a:spcBef>
        <a:spcAft>
          <a:spcPct val="0"/>
        </a:spcAft>
        <a:defRPr sz="1200">
          <a:solidFill>
            <a:schemeClr val="tx1"/>
          </a:solidFill>
          <a:latin typeface="Arial" pitchFamily="34" charset="0"/>
        </a:defRPr>
      </a:lvl3pPr>
      <a:lvl4pPr algn="r" rtl="0" fontAlgn="base">
        <a:spcBef>
          <a:spcPct val="0"/>
        </a:spcBef>
        <a:spcAft>
          <a:spcPct val="0"/>
        </a:spcAft>
        <a:defRPr sz="1200">
          <a:solidFill>
            <a:schemeClr val="tx1"/>
          </a:solidFill>
          <a:latin typeface="Arial" pitchFamily="34" charset="0"/>
        </a:defRPr>
      </a:lvl4pPr>
      <a:lvl5pPr algn="r" rtl="0" fontAlgn="base">
        <a:spcBef>
          <a:spcPct val="0"/>
        </a:spcBef>
        <a:spcAft>
          <a:spcPct val="0"/>
        </a:spcAft>
        <a:defRPr sz="1200">
          <a:solidFill>
            <a:schemeClr val="tx1"/>
          </a:solidFill>
          <a:latin typeface="Arial" pitchFamily="34" charset="0"/>
        </a:defRPr>
      </a:lvl5pPr>
      <a:lvl6pPr marL="457200" algn="r" rtl="0" fontAlgn="base">
        <a:spcBef>
          <a:spcPct val="0"/>
        </a:spcBef>
        <a:spcAft>
          <a:spcPct val="0"/>
        </a:spcAft>
        <a:defRPr sz="1200">
          <a:solidFill>
            <a:schemeClr val="tx1"/>
          </a:solidFill>
          <a:latin typeface="Arial" pitchFamily="34" charset="0"/>
        </a:defRPr>
      </a:lvl6pPr>
      <a:lvl7pPr marL="914400" algn="r" rtl="0" fontAlgn="base">
        <a:spcBef>
          <a:spcPct val="0"/>
        </a:spcBef>
        <a:spcAft>
          <a:spcPct val="0"/>
        </a:spcAft>
        <a:defRPr sz="1200">
          <a:solidFill>
            <a:schemeClr val="tx1"/>
          </a:solidFill>
          <a:latin typeface="Arial" pitchFamily="34" charset="0"/>
        </a:defRPr>
      </a:lvl7pPr>
      <a:lvl8pPr marL="1371600" algn="r" rtl="0" fontAlgn="base">
        <a:spcBef>
          <a:spcPct val="0"/>
        </a:spcBef>
        <a:spcAft>
          <a:spcPct val="0"/>
        </a:spcAft>
        <a:defRPr sz="1200">
          <a:solidFill>
            <a:schemeClr val="tx1"/>
          </a:solidFill>
          <a:latin typeface="Arial" pitchFamily="34" charset="0"/>
        </a:defRPr>
      </a:lvl8pPr>
      <a:lvl9pPr marL="1828800" algn="r" rtl="0" fontAlgn="base">
        <a:spcBef>
          <a:spcPct val="0"/>
        </a:spcBef>
        <a:spcAft>
          <a:spcPct val="0"/>
        </a:spcAft>
        <a:defRPr sz="1200">
          <a:solidFill>
            <a:schemeClr val="tx1"/>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699" name="border" descr="11_PreCalc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686"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71700" name="example_3" descr="Example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81025" y="657225"/>
            <a:ext cx="6738938" cy="2987675"/>
          </a:xfrm>
          <a:prstGeom prst="rect">
            <a:avLst/>
          </a:prstGeom>
          <a:noFill/>
          <a:extLst>
            <a:ext uri="{909E8E84-426E-40DD-AFC4-6F175D3DCCD1}">
              <a14:hiddenFill xmlns:a14="http://schemas.microsoft.com/office/drawing/2010/main">
                <a:solidFill>
                  <a:srgbClr val="FFFFFF"/>
                </a:solidFill>
              </a14:hiddenFill>
            </a:ext>
          </a:extLst>
        </p:spPr>
      </p:pic>
      <p:pic>
        <p:nvPicPr>
          <p:cNvPr id="71701" name="border_2" descr="11_PreCalc Nav_Bar"/>
          <p:cNvPicPr>
            <a:picLocks noChangeAspect="1" noChangeArrowheads="1"/>
          </p:cNvPicPr>
          <p:nvPr userDrawn="1"/>
        </p:nvPicPr>
        <p:blipFill>
          <a:blip r:embed="rId15">
            <a:extLst>
              <a:ext uri="{28A0092B-C50C-407E-A947-70E740481C1C}">
                <a14:useLocalDpi xmlns:a14="http://schemas.microsoft.com/office/drawing/2010/main" val="0"/>
              </a:ext>
            </a:extLst>
          </a:blip>
          <a:srcRect r="5740"/>
          <a:stretch>
            <a:fillRect/>
          </a:stretch>
        </p:blipFill>
        <p:spPr bwMode="hidden">
          <a:xfrm>
            <a:off x="1323975" y="6115050"/>
            <a:ext cx="7820025" cy="735013"/>
          </a:xfrm>
          <a:prstGeom prst="rect">
            <a:avLst/>
          </a:prstGeom>
          <a:noFill/>
          <a:extLst>
            <a:ext uri="{909E8E84-426E-40DD-AFC4-6F175D3DCCD1}">
              <a14:hiddenFill xmlns:a14="http://schemas.microsoft.com/office/drawing/2010/main">
                <a:solidFill>
                  <a:srgbClr val="FFFFFF"/>
                </a:solidFill>
              </a14:hiddenFill>
            </a:ext>
          </a:extLst>
        </p:spPr>
      </p:pic>
      <p:pic>
        <p:nvPicPr>
          <p:cNvPr id="71703" name="back" descr="09_PAlg-Back">
            <a:hlinkClick r:id="" action="ppaction://hlinkshowjump?jump=previousslide"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020050"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1704" name="forward" descr="09_PAlg-Forward">
            <a:hlinkClick r:id="" action="ppaction://hlinkshowjump?jump=next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416925"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1705" name="menu" descr="09_PAlg-Home">
            <a:hlinkClick r:id="rId18" action="ppaction://hlinksldjump" highlightClick="1"/>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515225"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1709" name="cr" descr="09_PAlg-Ch Resources">
            <a:hlinkClick r:id="rId20" action="ppaction://hlinkpres?slideindex=1&amp;slidetitle=" highlightClick="1"/>
          </p:cNvPr>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6400800" y="6343650"/>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71710" name="globe" descr="09_PAlg-Online">
            <a:hlinkClick r:id="rId22" highlightClick="1"/>
          </p:cNvPr>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5854700"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1711" name="title" descr="11_PC LT 02-02"/>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1819275" y="0"/>
            <a:ext cx="73247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2" name="number" descr="09PreAlg LNHeader02-02"/>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0" y="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68087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pitchFamily="34" charset="0"/>
        </a:defRPr>
      </a:lvl2pPr>
      <a:lvl3pPr algn="r" rtl="0" fontAlgn="base">
        <a:spcBef>
          <a:spcPct val="0"/>
        </a:spcBef>
        <a:spcAft>
          <a:spcPct val="0"/>
        </a:spcAft>
        <a:defRPr sz="1200">
          <a:solidFill>
            <a:schemeClr val="tx1"/>
          </a:solidFill>
          <a:latin typeface="Arial" pitchFamily="34" charset="0"/>
        </a:defRPr>
      </a:lvl3pPr>
      <a:lvl4pPr algn="r" rtl="0" fontAlgn="base">
        <a:spcBef>
          <a:spcPct val="0"/>
        </a:spcBef>
        <a:spcAft>
          <a:spcPct val="0"/>
        </a:spcAft>
        <a:defRPr sz="1200">
          <a:solidFill>
            <a:schemeClr val="tx1"/>
          </a:solidFill>
          <a:latin typeface="Arial" pitchFamily="34" charset="0"/>
        </a:defRPr>
      </a:lvl4pPr>
      <a:lvl5pPr algn="r" rtl="0" fontAlgn="base">
        <a:spcBef>
          <a:spcPct val="0"/>
        </a:spcBef>
        <a:spcAft>
          <a:spcPct val="0"/>
        </a:spcAft>
        <a:defRPr sz="1200">
          <a:solidFill>
            <a:schemeClr val="tx1"/>
          </a:solidFill>
          <a:latin typeface="Arial" pitchFamily="34" charset="0"/>
        </a:defRPr>
      </a:lvl5pPr>
      <a:lvl6pPr marL="457200" algn="r" rtl="0" fontAlgn="base">
        <a:spcBef>
          <a:spcPct val="0"/>
        </a:spcBef>
        <a:spcAft>
          <a:spcPct val="0"/>
        </a:spcAft>
        <a:defRPr sz="1200">
          <a:solidFill>
            <a:schemeClr val="tx1"/>
          </a:solidFill>
          <a:latin typeface="Arial" pitchFamily="34" charset="0"/>
        </a:defRPr>
      </a:lvl6pPr>
      <a:lvl7pPr marL="914400" algn="r" rtl="0" fontAlgn="base">
        <a:spcBef>
          <a:spcPct val="0"/>
        </a:spcBef>
        <a:spcAft>
          <a:spcPct val="0"/>
        </a:spcAft>
        <a:defRPr sz="1200">
          <a:solidFill>
            <a:schemeClr val="tx1"/>
          </a:solidFill>
          <a:latin typeface="Arial" pitchFamily="34" charset="0"/>
        </a:defRPr>
      </a:lvl7pPr>
      <a:lvl8pPr marL="1371600" algn="r" rtl="0" fontAlgn="base">
        <a:spcBef>
          <a:spcPct val="0"/>
        </a:spcBef>
        <a:spcAft>
          <a:spcPct val="0"/>
        </a:spcAft>
        <a:defRPr sz="1200">
          <a:solidFill>
            <a:schemeClr val="tx1"/>
          </a:solidFill>
          <a:latin typeface="Arial" pitchFamily="34" charset="0"/>
        </a:defRPr>
      </a:lvl8pPr>
      <a:lvl9pPr marL="1828800" algn="r" rtl="0" fontAlgn="base">
        <a:spcBef>
          <a:spcPct val="0"/>
        </a:spcBef>
        <a:spcAft>
          <a:spcPct val="0"/>
        </a:spcAft>
        <a:defRPr sz="1200">
          <a:solidFill>
            <a:schemeClr val="tx1"/>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2724" name="border" descr="11_PreCalc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10"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72725" name="example_4" descr="Example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81025" y="657225"/>
            <a:ext cx="6738938" cy="2987675"/>
          </a:xfrm>
          <a:prstGeom prst="rect">
            <a:avLst/>
          </a:prstGeom>
          <a:noFill/>
          <a:extLst>
            <a:ext uri="{909E8E84-426E-40DD-AFC4-6F175D3DCCD1}">
              <a14:hiddenFill xmlns:a14="http://schemas.microsoft.com/office/drawing/2010/main">
                <a:solidFill>
                  <a:srgbClr val="FFFFFF"/>
                </a:solidFill>
              </a14:hiddenFill>
            </a:ext>
          </a:extLst>
        </p:spPr>
      </p:pic>
      <p:pic>
        <p:nvPicPr>
          <p:cNvPr id="72726" name="border_2" descr="11_PreCalc Nav_Bar"/>
          <p:cNvPicPr>
            <a:picLocks noChangeAspect="1" noChangeArrowheads="1"/>
          </p:cNvPicPr>
          <p:nvPr userDrawn="1"/>
        </p:nvPicPr>
        <p:blipFill>
          <a:blip r:embed="rId15">
            <a:extLst>
              <a:ext uri="{28A0092B-C50C-407E-A947-70E740481C1C}">
                <a14:useLocalDpi xmlns:a14="http://schemas.microsoft.com/office/drawing/2010/main" val="0"/>
              </a:ext>
            </a:extLst>
          </a:blip>
          <a:srcRect r="5740"/>
          <a:stretch>
            <a:fillRect/>
          </a:stretch>
        </p:blipFill>
        <p:spPr bwMode="hidden">
          <a:xfrm>
            <a:off x="1323975" y="6115050"/>
            <a:ext cx="7820025" cy="735013"/>
          </a:xfrm>
          <a:prstGeom prst="rect">
            <a:avLst/>
          </a:prstGeom>
          <a:noFill/>
          <a:extLst>
            <a:ext uri="{909E8E84-426E-40DD-AFC4-6F175D3DCCD1}">
              <a14:hiddenFill xmlns:a14="http://schemas.microsoft.com/office/drawing/2010/main">
                <a:solidFill>
                  <a:srgbClr val="FFFFFF"/>
                </a:solidFill>
              </a14:hiddenFill>
            </a:ext>
          </a:extLst>
        </p:spPr>
      </p:pic>
      <p:pic>
        <p:nvPicPr>
          <p:cNvPr id="72728" name="back" descr="09_PAlg-Back">
            <a:hlinkClick r:id="" action="ppaction://hlinkshowjump?jump=previousslide"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020050"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2729" name="forward" descr="09_PAlg-Forward">
            <a:hlinkClick r:id="" action="ppaction://hlinkshowjump?jump=next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416925"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2730" name="menu" descr="09_PAlg-Home">
            <a:hlinkClick r:id="rId18" action="ppaction://hlinksldjump" highlightClick="1"/>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515225"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2734" name="cr" descr="09_PAlg-Ch Resources">
            <a:hlinkClick r:id="rId20" action="ppaction://hlinkpres?slideindex=1&amp;slidetitle=" highlightClick="1"/>
          </p:cNvPr>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6400800" y="6343650"/>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72735" name="globe" descr="09_PAlg-Online">
            <a:hlinkClick r:id="rId22" highlightClick="1"/>
          </p:cNvPr>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5854700"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2736" name="title" descr="11_PC LT 02-02"/>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1819275" y="0"/>
            <a:ext cx="73247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37" name="number" descr="09PreAlg LNHeader02-02"/>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0" y="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453345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pitchFamily="34" charset="0"/>
        </a:defRPr>
      </a:lvl2pPr>
      <a:lvl3pPr algn="r" rtl="0" fontAlgn="base">
        <a:spcBef>
          <a:spcPct val="0"/>
        </a:spcBef>
        <a:spcAft>
          <a:spcPct val="0"/>
        </a:spcAft>
        <a:defRPr sz="1200">
          <a:solidFill>
            <a:schemeClr val="tx1"/>
          </a:solidFill>
          <a:latin typeface="Arial" pitchFamily="34" charset="0"/>
        </a:defRPr>
      </a:lvl3pPr>
      <a:lvl4pPr algn="r" rtl="0" fontAlgn="base">
        <a:spcBef>
          <a:spcPct val="0"/>
        </a:spcBef>
        <a:spcAft>
          <a:spcPct val="0"/>
        </a:spcAft>
        <a:defRPr sz="1200">
          <a:solidFill>
            <a:schemeClr val="tx1"/>
          </a:solidFill>
          <a:latin typeface="Arial" pitchFamily="34" charset="0"/>
        </a:defRPr>
      </a:lvl4pPr>
      <a:lvl5pPr algn="r" rtl="0" fontAlgn="base">
        <a:spcBef>
          <a:spcPct val="0"/>
        </a:spcBef>
        <a:spcAft>
          <a:spcPct val="0"/>
        </a:spcAft>
        <a:defRPr sz="1200">
          <a:solidFill>
            <a:schemeClr val="tx1"/>
          </a:solidFill>
          <a:latin typeface="Arial" pitchFamily="34" charset="0"/>
        </a:defRPr>
      </a:lvl5pPr>
      <a:lvl6pPr marL="457200" algn="r" rtl="0" fontAlgn="base">
        <a:spcBef>
          <a:spcPct val="0"/>
        </a:spcBef>
        <a:spcAft>
          <a:spcPct val="0"/>
        </a:spcAft>
        <a:defRPr sz="1200">
          <a:solidFill>
            <a:schemeClr val="tx1"/>
          </a:solidFill>
          <a:latin typeface="Arial" pitchFamily="34" charset="0"/>
        </a:defRPr>
      </a:lvl6pPr>
      <a:lvl7pPr marL="914400" algn="r" rtl="0" fontAlgn="base">
        <a:spcBef>
          <a:spcPct val="0"/>
        </a:spcBef>
        <a:spcAft>
          <a:spcPct val="0"/>
        </a:spcAft>
        <a:defRPr sz="1200">
          <a:solidFill>
            <a:schemeClr val="tx1"/>
          </a:solidFill>
          <a:latin typeface="Arial" pitchFamily="34" charset="0"/>
        </a:defRPr>
      </a:lvl7pPr>
      <a:lvl8pPr marL="1371600" algn="r" rtl="0" fontAlgn="base">
        <a:spcBef>
          <a:spcPct val="0"/>
        </a:spcBef>
        <a:spcAft>
          <a:spcPct val="0"/>
        </a:spcAft>
        <a:defRPr sz="1200">
          <a:solidFill>
            <a:schemeClr val="tx1"/>
          </a:solidFill>
          <a:latin typeface="Arial" pitchFamily="34" charset="0"/>
        </a:defRPr>
      </a:lvl8pPr>
      <a:lvl9pPr marL="1828800" algn="r" rtl="0" fontAlgn="base">
        <a:spcBef>
          <a:spcPct val="0"/>
        </a:spcBef>
        <a:spcAft>
          <a:spcPct val="0"/>
        </a:spcAft>
        <a:defRPr sz="1200">
          <a:solidFill>
            <a:schemeClr val="tx1"/>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3747" name="border" descr="11_PreCalc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3734"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73748" name="example_5" descr="Example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81025" y="657225"/>
            <a:ext cx="6738938" cy="2987675"/>
          </a:xfrm>
          <a:prstGeom prst="rect">
            <a:avLst/>
          </a:prstGeom>
          <a:noFill/>
          <a:extLst>
            <a:ext uri="{909E8E84-426E-40DD-AFC4-6F175D3DCCD1}">
              <a14:hiddenFill xmlns:a14="http://schemas.microsoft.com/office/drawing/2010/main">
                <a:solidFill>
                  <a:srgbClr val="FFFFFF"/>
                </a:solidFill>
              </a14:hiddenFill>
            </a:ext>
          </a:extLst>
        </p:spPr>
      </p:pic>
      <p:pic>
        <p:nvPicPr>
          <p:cNvPr id="73749" name="border_2" descr="11_PreCalc Nav_Bar"/>
          <p:cNvPicPr>
            <a:picLocks noChangeAspect="1" noChangeArrowheads="1"/>
          </p:cNvPicPr>
          <p:nvPr userDrawn="1"/>
        </p:nvPicPr>
        <p:blipFill>
          <a:blip r:embed="rId15">
            <a:extLst>
              <a:ext uri="{28A0092B-C50C-407E-A947-70E740481C1C}">
                <a14:useLocalDpi xmlns:a14="http://schemas.microsoft.com/office/drawing/2010/main" val="0"/>
              </a:ext>
            </a:extLst>
          </a:blip>
          <a:srcRect r="5740"/>
          <a:stretch>
            <a:fillRect/>
          </a:stretch>
        </p:blipFill>
        <p:spPr bwMode="hidden">
          <a:xfrm>
            <a:off x="1323975" y="6115050"/>
            <a:ext cx="7820025" cy="735013"/>
          </a:xfrm>
          <a:prstGeom prst="rect">
            <a:avLst/>
          </a:prstGeom>
          <a:noFill/>
          <a:extLst>
            <a:ext uri="{909E8E84-426E-40DD-AFC4-6F175D3DCCD1}">
              <a14:hiddenFill xmlns:a14="http://schemas.microsoft.com/office/drawing/2010/main">
                <a:solidFill>
                  <a:srgbClr val="FFFFFF"/>
                </a:solidFill>
              </a14:hiddenFill>
            </a:ext>
          </a:extLst>
        </p:spPr>
      </p:pic>
      <p:pic>
        <p:nvPicPr>
          <p:cNvPr id="73751" name="back" descr="09_PAlg-Back">
            <a:hlinkClick r:id="" action="ppaction://hlinkshowjump?jump=previousslide"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020050"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3752" name="forward" descr="09_PAlg-Forward">
            <a:hlinkClick r:id="" action="ppaction://hlinkshowjump?jump=next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416925"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3753" name="menu" descr="09_PAlg-Home">
            <a:hlinkClick r:id="rId18" action="ppaction://hlinksldjump" highlightClick="1"/>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515225"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3757" name="cr" descr="09_PAlg-Ch Resources">
            <a:hlinkClick r:id="rId20" action="ppaction://hlinkpres?slideindex=1&amp;slidetitle=" highlightClick="1"/>
          </p:cNvPr>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6400800" y="6343650"/>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73758" name="globe" descr="09_PAlg-Online">
            <a:hlinkClick r:id="rId22" highlightClick="1"/>
          </p:cNvPr>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5854700"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3759" name="title" descr="11_PC LT 02-02"/>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1819275" y="0"/>
            <a:ext cx="73247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60" name="number" descr="09PreAlg LNHeader02-02"/>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0" y="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775717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pitchFamily="34" charset="0"/>
        </a:defRPr>
      </a:lvl2pPr>
      <a:lvl3pPr algn="r" rtl="0" fontAlgn="base">
        <a:spcBef>
          <a:spcPct val="0"/>
        </a:spcBef>
        <a:spcAft>
          <a:spcPct val="0"/>
        </a:spcAft>
        <a:defRPr sz="1200">
          <a:solidFill>
            <a:schemeClr val="tx1"/>
          </a:solidFill>
          <a:latin typeface="Arial" pitchFamily="34" charset="0"/>
        </a:defRPr>
      </a:lvl3pPr>
      <a:lvl4pPr algn="r" rtl="0" fontAlgn="base">
        <a:spcBef>
          <a:spcPct val="0"/>
        </a:spcBef>
        <a:spcAft>
          <a:spcPct val="0"/>
        </a:spcAft>
        <a:defRPr sz="1200">
          <a:solidFill>
            <a:schemeClr val="tx1"/>
          </a:solidFill>
          <a:latin typeface="Arial" pitchFamily="34" charset="0"/>
        </a:defRPr>
      </a:lvl4pPr>
      <a:lvl5pPr algn="r" rtl="0" fontAlgn="base">
        <a:spcBef>
          <a:spcPct val="0"/>
        </a:spcBef>
        <a:spcAft>
          <a:spcPct val="0"/>
        </a:spcAft>
        <a:defRPr sz="1200">
          <a:solidFill>
            <a:schemeClr val="tx1"/>
          </a:solidFill>
          <a:latin typeface="Arial" pitchFamily="34" charset="0"/>
        </a:defRPr>
      </a:lvl5pPr>
      <a:lvl6pPr marL="457200" algn="r" rtl="0" fontAlgn="base">
        <a:spcBef>
          <a:spcPct val="0"/>
        </a:spcBef>
        <a:spcAft>
          <a:spcPct val="0"/>
        </a:spcAft>
        <a:defRPr sz="1200">
          <a:solidFill>
            <a:schemeClr val="tx1"/>
          </a:solidFill>
          <a:latin typeface="Arial" pitchFamily="34" charset="0"/>
        </a:defRPr>
      </a:lvl6pPr>
      <a:lvl7pPr marL="914400" algn="r" rtl="0" fontAlgn="base">
        <a:spcBef>
          <a:spcPct val="0"/>
        </a:spcBef>
        <a:spcAft>
          <a:spcPct val="0"/>
        </a:spcAft>
        <a:defRPr sz="1200">
          <a:solidFill>
            <a:schemeClr val="tx1"/>
          </a:solidFill>
          <a:latin typeface="Arial" pitchFamily="34" charset="0"/>
        </a:defRPr>
      </a:lvl7pPr>
      <a:lvl8pPr marL="1371600" algn="r" rtl="0" fontAlgn="base">
        <a:spcBef>
          <a:spcPct val="0"/>
        </a:spcBef>
        <a:spcAft>
          <a:spcPct val="0"/>
        </a:spcAft>
        <a:defRPr sz="1200">
          <a:solidFill>
            <a:schemeClr val="tx1"/>
          </a:solidFill>
          <a:latin typeface="Arial" pitchFamily="34" charset="0"/>
        </a:defRPr>
      </a:lvl8pPr>
      <a:lvl9pPr marL="1828800" algn="r" rtl="0" fontAlgn="base">
        <a:spcBef>
          <a:spcPct val="0"/>
        </a:spcBef>
        <a:spcAft>
          <a:spcPct val="0"/>
        </a:spcAft>
        <a:defRPr sz="1200">
          <a:solidFill>
            <a:schemeClr val="tx1"/>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4771" name="border" descr="11_PreCalc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4758"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74772" name="example_6" descr="Example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81025" y="657225"/>
            <a:ext cx="6738938" cy="2987675"/>
          </a:xfrm>
          <a:prstGeom prst="rect">
            <a:avLst/>
          </a:prstGeom>
          <a:noFill/>
          <a:extLst>
            <a:ext uri="{909E8E84-426E-40DD-AFC4-6F175D3DCCD1}">
              <a14:hiddenFill xmlns:a14="http://schemas.microsoft.com/office/drawing/2010/main">
                <a:solidFill>
                  <a:srgbClr val="FFFFFF"/>
                </a:solidFill>
              </a14:hiddenFill>
            </a:ext>
          </a:extLst>
        </p:spPr>
      </p:pic>
      <p:pic>
        <p:nvPicPr>
          <p:cNvPr id="74773" name="border_2" descr="11_PreCalc Nav_Bar"/>
          <p:cNvPicPr>
            <a:picLocks noChangeAspect="1" noChangeArrowheads="1"/>
          </p:cNvPicPr>
          <p:nvPr userDrawn="1"/>
        </p:nvPicPr>
        <p:blipFill>
          <a:blip r:embed="rId15">
            <a:extLst>
              <a:ext uri="{28A0092B-C50C-407E-A947-70E740481C1C}">
                <a14:useLocalDpi xmlns:a14="http://schemas.microsoft.com/office/drawing/2010/main" val="0"/>
              </a:ext>
            </a:extLst>
          </a:blip>
          <a:srcRect r="5740"/>
          <a:stretch>
            <a:fillRect/>
          </a:stretch>
        </p:blipFill>
        <p:spPr bwMode="hidden">
          <a:xfrm>
            <a:off x="1323975" y="6115050"/>
            <a:ext cx="7820025" cy="735013"/>
          </a:xfrm>
          <a:prstGeom prst="rect">
            <a:avLst/>
          </a:prstGeom>
          <a:noFill/>
          <a:extLst>
            <a:ext uri="{909E8E84-426E-40DD-AFC4-6F175D3DCCD1}">
              <a14:hiddenFill xmlns:a14="http://schemas.microsoft.com/office/drawing/2010/main">
                <a:solidFill>
                  <a:srgbClr val="FFFFFF"/>
                </a:solidFill>
              </a14:hiddenFill>
            </a:ext>
          </a:extLst>
        </p:spPr>
      </p:pic>
      <p:pic>
        <p:nvPicPr>
          <p:cNvPr id="74775" name="back" descr="09_PAlg-Back">
            <a:hlinkClick r:id="" action="ppaction://hlinkshowjump?jump=previousslide"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020050"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4776" name="forward" descr="09_PAlg-Forward">
            <a:hlinkClick r:id="" action="ppaction://hlinkshowjump?jump=next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416925"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4777" name="menu" descr="09_PAlg-Home">
            <a:hlinkClick r:id="rId18" action="ppaction://hlinksldjump" highlightClick="1"/>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515225"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4781" name="CR" descr="09_PAlg-Ch Resources">
            <a:hlinkClick r:id="rId20" action="ppaction://hlinkpres?slideindex=1&amp;slidetitle=" highlightClick="1"/>
          </p:cNvPr>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6400800" y="6343650"/>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74782" name="globe" descr="09_PAlg-Online">
            <a:hlinkClick r:id="rId22" highlightClick="1"/>
          </p:cNvPr>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5854700" y="634365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4783" name="title" descr="11_PC LT 02-02"/>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1819275" y="0"/>
            <a:ext cx="73247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84" name="number" descr="09PreAlg LNHeader02-02"/>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0" y="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471271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pitchFamily="34" charset="0"/>
        </a:defRPr>
      </a:lvl2pPr>
      <a:lvl3pPr algn="r" rtl="0" fontAlgn="base">
        <a:spcBef>
          <a:spcPct val="0"/>
        </a:spcBef>
        <a:spcAft>
          <a:spcPct val="0"/>
        </a:spcAft>
        <a:defRPr sz="1200">
          <a:solidFill>
            <a:schemeClr val="tx1"/>
          </a:solidFill>
          <a:latin typeface="Arial" pitchFamily="34" charset="0"/>
        </a:defRPr>
      </a:lvl3pPr>
      <a:lvl4pPr algn="r" rtl="0" fontAlgn="base">
        <a:spcBef>
          <a:spcPct val="0"/>
        </a:spcBef>
        <a:spcAft>
          <a:spcPct val="0"/>
        </a:spcAft>
        <a:defRPr sz="1200">
          <a:solidFill>
            <a:schemeClr val="tx1"/>
          </a:solidFill>
          <a:latin typeface="Arial" pitchFamily="34" charset="0"/>
        </a:defRPr>
      </a:lvl4pPr>
      <a:lvl5pPr algn="r" rtl="0" fontAlgn="base">
        <a:spcBef>
          <a:spcPct val="0"/>
        </a:spcBef>
        <a:spcAft>
          <a:spcPct val="0"/>
        </a:spcAft>
        <a:defRPr sz="1200">
          <a:solidFill>
            <a:schemeClr val="tx1"/>
          </a:solidFill>
          <a:latin typeface="Arial" pitchFamily="34" charset="0"/>
        </a:defRPr>
      </a:lvl5pPr>
      <a:lvl6pPr marL="457200" algn="r" rtl="0" fontAlgn="base">
        <a:spcBef>
          <a:spcPct val="0"/>
        </a:spcBef>
        <a:spcAft>
          <a:spcPct val="0"/>
        </a:spcAft>
        <a:defRPr sz="1200">
          <a:solidFill>
            <a:schemeClr val="tx1"/>
          </a:solidFill>
          <a:latin typeface="Arial" pitchFamily="34" charset="0"/>
        </a:defRPr>
      </a:lvl6pPr>
      <a:lvl7pPr marL="914400" algn="r" rtl="0" fontAlgn="base">
        <a:spcBef>
          <a:spcPct val="0"/>
        </a:spcBef>
        <a:spcAft>
          <a:spcPct val="0"/>
        </a:spcAft>
        <a:defRPr sz="1200">
          <a:solidFill>
            <a:schemeClr val="tx1"/>
          </a:solidFill>
          <a:latin typeface="Arial" pitchFamily="34" charset="0"/>
        </a:defRPr>
      </a:lvl7pPr>
      <a:lvl8pPr marL="1371600" algn="r" rtl="0" fontAlgn="base">
        <a:spcBef>
          <a:spcPct val="0"/>
        </a:spcBef>
        <a:spcAft>
          <a:spcPct val="0"/>
        </a:spcAft>
        <a:defRPr sz="1200">
          <a:solidFill>
            <a:schemeClr val="tx1"/>
          </a:solidFill>
          <a:latin typeface="Arial" pitchFamily="34" charset="0"/>
        </a:defRPr>
      </a:lvl8pPr>
      <a:lvl9pPr marL="1828800" algn="r" rtl="0" fontAlgn="base">
        <a:spcBef>
          <a:spcPct val="0"/>
        </a:spcBef>
        <a:spcAft>
          <a:spcPct val="0"/>
        </a:spcAft>
        <a:defRPr sz="1200">
          <a:solidFill>
            <a:schemeClr val="tx1"/>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46.xml"/><Relationship Id="rId1" Type="http://schemas.openxmlformats.org/officeDocument/2006/relationships/tags" Target="../tags/tag12.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46.xml"/><Relationship Id="rId7" Type="http://schemas.openxmlformats.org/officeDocument/2006/relationships/image" Target="../media/image37.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9.png"/><Relationship Id="rId5" Type="http://schemas.openxmlformats.org/officeDocument/2006/relationships/image" Target="../media/image35.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4.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57.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4.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8.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68.xml"/><Relationship Id="rId1" Type="http://schemas.openxmlformats.org/officeDocument/2006/relationships/tags" Target="../tags/tag2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4.xml"/><Relationship Id="rId1" Type="http://schemas.openxmlformats.org/officeDocument/2006/relationships/tags" Target="../tags/tag2.xml"/><Relationship Id="rId4" Type="http://schemas.openxmlformats.org/officeDocument/2006/relationships/image" Target="../media/image25.jpe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68.xml"/><Relationship Id="rId1" Type="http://schemas.openxmlformats.org/officeDocument/2006/relationships/tags" Target="../tags/tag24.xml"/><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51.pn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9.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24.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90.xml"/><Relationship Id="rId1" Type="http://schemas.openxmlformats.org/officeDocument/2006/relationships/tags" Target="../tags/tag29.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90.xml"/><Relationship Id="rId1" Type="http://schemas.openxmlformats.org/officeDocument/2006/relationships/tags" Target="../tags/tag30.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90.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90.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90.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12.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35.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35.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tags" Target="../tags/tag8.xml"/><Relationship Id="rId7" Type="http://schemas.openxmlformats.org/officeDocument/2006/relationships/image" Target="../media/image31.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slideLayout" Target="../slideLayouts/slideLayout35.xml"/><Relationship Id="rId9" Type="http://schemas.openxmlformats.org/officeDocument/2006/relationships/image" Target="../media/image33.jpeg"/></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4.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46.xml"/><Relationship Id="rId1" Type="http://schemas.openxmlformats.org/officeDocument/2006/relationships/tags" Target="../tags/tag10.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46.xml"/><Relationship Id="rId1" Type="http://schemas.openxmlformats.org/officeDocument/2006/relationships/tags" Target="../tags/tag11.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6910" name="splash" descr="11_PreCalc_Splash_00-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6911" name="arm" descr="11_PreCalc_Splash_Arm"/>
          <p:cNvPicPr>
            <a:picLocks noChangeArrowheads="1"/>
          </p:cNvPicPr>
          <p:nvPr/>
        </p:nvPicPr>
        <p:blipFill>
          <a:blip r:embed="rId4">
            <a:extLst>
              <a:ext uri="{28A0092B-C50C-407E-A947-70E740481C1C}">
                <a14:useLocalDpi xmlns:a14="http://schemas.microsoft.com/office/drawing/2010/main" val="0"/>
              </a:ext>
            </a:extLst>
          </a:blip>
          <a:srcRect r="62398"/>
          <a:stretch>
            <a:fillRect/>
          </a:stretch>
        </p:blipFill>
        <p:spPr bwMode="auto">
          <a:xfrm>
            <a:off x="2266950" y="0"/>
            <a:ext cx="3438525" cy="6858000"/>
          </a:xfrm>
          <a:prstGeom prst="rect">
            <a:avLst/>
          </a:prstGeom>
          <a:noFill/>
          <a:extLst>
            <a:ext uri="{909E8E84-426E-40DD-AFC4-6F175D3DCCD1}">
              <a14:hiddenFill xmlns:a14="http://schemas.microsoft.com/office/drawing/2010/main">
                <a:solidFill>
                  <a:srgbClr val="FFFFFF"/>
                </a:solidFill>
              </a14:hiddenFill>
            </a:ext>
          </a:extLst>
        </p:spPr>
      </p:pic>
      <p:sp>
        <p:nvSpPr>
          <p:cNvPr id="36866" name="Rectangle 2"/>
          <p:cNvSpPr>
            <a:spLocks noGrp="1" noChangeArrowheads="1"/>
          </p:cNvSpPr>
          <p:nvPr>
            <p:ph type="title"/>
          </p:nvPr>
        </p:nvSpPr>
        <p:spPr/>
        <p:txBody>
          <a:bodyPr/>
          <a:lstStyle/>
          <a:p>
            <a:r>
              <a:rPr lang="en-US"/>
              <a:t>Splash Screen</a:t>
            </a:r>
          </a:p>
        </p:txBody>
      </p:sp>
      <p:pic>
        <p:nvPicPr>
          <p:cNvPr id="36913" name="splash_title" descr="11_PC LT 02-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1095375" y="4886325"/>
            <a:ext cx="73406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914" name="splash_number" descr="09PreAlg LNHeader02-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invGray">
          <a:xfrm>
            <a:off x="4200525" y="46482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42686673"/>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a:t>Example 2</a:t>
            </a:r>
          </a:p>
        </p:txBody>
      </p:sp>
      <p:sp>
        <p:nvSpPr>
          <p:cNvPr id="308227" name="title"/>
          <p:cNvSpPr txBox="1">
            <a:spLocks noChangeArrowheads="1"/>
          </p:cNvSpPr>
          <p:nvPr/>
        </p:nvSpPr>
        <p:spPr bwMode="auto">
          <a:xfrm>
            <a:off x="2609850" y="809625"/>
            <a:ext cx="5838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r>
              <a:rPr lang="en-US" sz="2000" b="1">
                <a:solidFill>
                  <a:srgbClr val="962E45"/>
                </a:solidFill>
              </a:rPr>
              <a:t>Apply the Leading Term Test</a:t>
            </a:r>
          </a:p>
        </p:txBody>
      </p:sp>
      <p:sp>
        <p:nvSpPr>
          <p:cNvPr id="308228" name="txt_box"/>
          <p:cNvSpPr>
            <a:spLocks noChangeArrowheads="1"/>
          </p:cNvSpPr>
          <p:nvPr/>
        </p:nvSpPr>
        <p:spPr bwMode="auto">
          <a:xfrm>
            <a:off x="876300" y="1503363"/>
            <a:ext cx="7581900" cy="10779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400" b="1">
                <a:solidFill>
                  <a:srgbClr val="962E45"/>
                </a:solidFill>
                <a:cs typeface="Times New Roman" pitchFamily="18" charset="0"/>
              </a:rPr>
              <a:t>C.</a:t>
            </a:r>
            <a:r>
              <a:rPr lang="en-US" sz="2400" b="1">
                <a:solidFill>
                  <a:srgbClr val="0066B3"/>
                </a:solidFill>
                <a:cs typeface="Times New Roman" pitchFamily="18" charset="0"/>
              </a:rPr>
              <a:t> Describe the end behavior of the graph of </a:t>
            </a:r>
            <a:br>
              <a:rPr lang="en-US" sz="2400" b="1">
                <a:solidFill>
                  <a:srgbClr val="0066B3"/>
                </a:solidFill>
                <a:cs typeface="Times New Roman" pitchFamily="18" charset="0"/>
              </a:rPr>
            </a:br>
            <a:r>
              <a:rPr lang="en-US" sz="2400" b="1" i="1">
                <a:solidFill>
                  <a:srgbClr val="0066B3"/>
                </a:solidFill>
                <a:cs typeface="Times New Roman" pitchFamily="18" charset="0"/>
              </a:rPr>
              <a:t>f</a:t>
            </a:r>
            <a:r>
              <a:rPr lang="en-US" sz="800" b="1" i="1">
                <a:solidFill>
                  <a:srgbClr val="0066B3"/>
                </a:solidFill>
                <a:cs typeface="Times New Roman" pitchFamily="18" charset="0"/>
              </a:rPr>
              <a:t> </a:t>
            </a:r>
            <a:r>
              <a:rPr lang="en-US" sz="2400" b="1">
                <a:solidFill>
                  <a:srgbClr val="0066B3"/>
                </a:solidFill>
                <a:cs typeface="Times New Roman" pitchFamily="18" charset="0"/>
              </a:rPr>
              <a:t>(</a:t>
            </a:r>
            <a:r>
              <a:rPr lang="en-US" sz="2400" b="1" i="1">
                <a:solidFill>
                  <a:srgbClr val="0066B3"/>
                </a:solidFill>
                <a:cs typeface="Times New Roman" pitchFamily="18" charset="0"/>
              </a:rPr>
              <a:t>x</a:t>
            </a:r>
            <a:r>
              <a:rPr lang="en-US" sz="2400" b="1">
                <a:solidFill>
                  <a:srgbClr val="0066B3"/>
                </a:solidFill>
                <a:cs typeface="Times New Roman" pitchFamily="18" charset="0"/>
              </a:rPr>
              <a:t>) = </a:t>
            </a:r>
            <a:r>
              <a:rPr lang="en-US" sz="2400" b="1">
                <a:solidFill>
                  <a:srgbClr val="0066B3"/>
                </a:solidFill>
              </a:rPr>
              <a:t>–</a:t>
            </a:r>
            <a:r>
              <a:rPr lang="en-US" sz="2400" b="1">
                <a:solidFill>
                  <a:srgbClr val="0066B3"/>
                </a:solidFill>
                <a:cs typeface="Times New Roman" pitchFamily="18" charset="0"/>
              </a:rPr>
              <a:t>2</a:t>
            </a:r>
            <a:r>
              <a:rPr lang="en-US" sz="2400" b="1" i="1">
                <a:solidFill>
                  <a:srgbClr val="0066B3"/>
                </a:solidFill>
                <a:cs typeface="Times New Roman" pitchFamily="18" charset="0"/>
              </a:rPr>
              <a:t>x</a:t>
            </a:r>
            <a:r>
              <a:rPr lang="en-US" sz="800" b="1" i="1">
                <a:solidFill>
                  <a:srgbClr val="0066B3"/>
                </a:solidFill>
                <a:cs typeface="Times New Roman" pitchFamily="18" charset="0"/>
              </a:rPr>
              <a:t> </a:t>
            </a:r>
            <a:r>
              <a:rPr lang="en-US" sz="2400" b="1" baseline="40000">
                <a:solidFill>
                  <a:srgbClr val="0066B3"/>
                </a:solidFill>
                <a:cs typeface="Times New Roman" pitchFamily="18" charset="0"/>
              </a:rPr>
              <a:t>5</a:t>
            </a:r>
            <a:r>
              <a:rPr lang="en-US" sz="2400" b="1">
                <a:solidFill>
                  <a:srgbClr val="0066B3"/>
                </a:solidFill>
                <a:cs typeface="Times New Roman" pitchFamily="18" charset="0"/>
              </a:rPr>
              <a:t> </a:t>
            </a:r>
            <a:r>
              <a:rPr lang="en-US" sz="2400" b="1">
                <a:solidFill>
                  <a:srgbClr val="0066B3"/>
                </a:solidFill>
              </a:rPr>
              <a:t>–</a:t>
            </a:r>
            <a:r>
              <a:rPr lang="en-US" sz="2400" b="1">
                <a:solidFill>
                  <a:srgbClr val="0066B3"/>
                </a:solidFill>
                <a:cs typeface="Times New Roman" pitchFamily="18" charset="0"/>
              </a:rPr>
              <a:t> 1 using limits. Explain your reasoning using the leading term test.</a:t>
            </a:r>
          </a:p>
        </p:txBody>
      </p:sp>
      <p:grpSp>
        <p:nvGrpSpPr>
          <p:cNvPr id="308231" name="Group 7"/>
          <p:cNvGrpSpPr>
            <a:grpSpLocks/>
          </p:cNvGrpSpPr>
          <p:nvPr/>
        </p:nvGrpSpPr>
        <p:grpSpPr bwMode="auto">
          <a:xfrm>
            <a:off x="876300" y="2733675"/>
            <a:ext cx="7496175" cy="1533525"/>
            <a:chOff x="552" y="2054"/>
            <a:chExt cx="4722" cy="966"/>
          </a:xfrm>
        </p:grpSpPr>
        <p:sp>
          <p:nvSpPr>
            <p:cNvPr id="308229" name="Text Box 5"/>
            <p:cNvSpPr txBox="1">
              <a:spLocks noChangeArrowheads="1"/>
            </p:cNvSpPr>
            <p:nvPr/>
          </p:nvSpPr>
          <p:spPr bwMode="auto">
            <a:xfrm>
              <a:off x="552" y="2054"/>
              <a:ext cx="4722" cy="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20000"/>
                </a:lnSpc>
                <a:spcBef>
                  <a:spcPct val="20000"/>
                </a:spcBef>
                <a:spcAft>
                  <a:spcPct val="20000"/>
                </a:spcAft>
              </a:pPr>
              <a:r>
                <a:rPr lang="en-US" sz="2400">
                  <a:solidFill>
                    <a:srgbClr val="000000"/>
                  </a:solidFill>
                  <a:ea typeface="Times New Roman" pitchFamily="18" charset="0"/>
                  <a:cs typeface="Arial" pitchFamily="34" charset="0"/>
                </a:rPr>
                <a:t>The degree is 5 and the leading coefficient is –2. Because the degree is odd and the leading coefficient is negative,                                               . </a:t>
              </a:r>
            </a:p>
          </p:txBody>
        </p:sp>
        <p:pic>
          <p:nvPicPr>
            <p:cNvPr id="308230" name="Picture 6" descr="Eqn1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 y="2676"/>
              <a:ext cx="2517" cy="3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8232" name="Group 8"/>
          <p:cNvGrpSpPr>
            <a:grpSpLocks/>
          </p:cNvGrpSpPr>
          <p:nvPr/>
        </p:nvGrpSpPr>
        <p:grpSpPr bwMode="auto">
          <a:xfrm>
            <a:off x="876300" y="5449888"/>
            <a:ext cx="7581900" cy="560387"/>
            <a:chOff x="552" y="3433"/>
            <a:chExt cx="4776" cy="353"/>
          </a:xfrm>
        </p:grpSpPr>
        <p:sp>
          <p:nvSpPr>
            <p:cNvPr id="308233" name="ans"/>
            <p:cNvSpPr>
              <a:spLocks noChangeArrowheads="1"/>
            </p:cNvSpPr>
            <p:nvPr/>
          </p:nvSpPr>
          <p:spPr bwMode="auto">
            <a:xfrm>
              <a:off x="552" y="3433"/>
              <a:ext cx="4776"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485900" indent="-1485900" fontAlgn="base">
                <a:lnSpc>
                  <a:spcPct val="90000"/>
                </a:lnSpc>
                <a:spcBef>
                  <a:spcPct val="20000"/>
                </a:spcBef>
                <a:spcAft>
                  <a:spcPct val="20000"/>
                </a:spcAft>
                <a:buClr>
                  <a:srgbClr val="FFFFFF"/>
                </a:buClr>
              </a:pPr>
              <a:r>
                <a:rPr lang="en-US" sz="2400" b="1">
                  <a:solidFill>
                    <a:srgbClr val="0066B3"/>
                  </a:solidFill>
                </a:rPr>
                <a:t>Answer:</a:t>
              </a:r>
              <a:r>
                <a:rPr lang="en-US" sz="2400">
                  <a:solidFill>
                    <a:srgbClr val="962E45"/>
                  </a:solidFill>
                </a:rPr>
                <a:t> 	</a:t>
              </a:r>
              <a:endParaRPr lang="en-US" sz="2400">
                <a:solidFill>
                  <a:srgbClr val="962E45"/>
                </a:solidFill>
                <a:ea typeface="Times New Roman" pitchFamily="18" charset="0"/>
                <a:cs typeface="Arial" pitchFamily="34" charset="0"/>
              </a:endParaRPr>
            </a:p>
          </p:txBody>
        </p:sp>
        <p:pic>
          <p:nvPicPr>
            <p:cNvPr id="308234" name="Picture 10" descr="Eqn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 y="3434"/>
              <a:ext cx="2574" cy="352"/>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2400164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8228">
                                            <p:txEl>
                                              <p:pRg st="0" end="0"/>
                                            </p:txEl>
                                          </p:spTgt>
                                        </p:tgtEl>
                                        <p:attrNameLst>
                                          <p:attrName>style.visibility</p:attrName>
                                        </p:attrNameLst>
                                      </p:cBhvr>
                                      <p:to>
                                        <p:strVal val="visible"/>
                                      </p:to>
                                    </p:set>
                                    <p:animEffect transition="in" filter="wipe(left)">
                                      <p:cBhvr>
                                        <p:cTn id="7" dur="500"/>
                                        <p:tgtEl>
                                          <p:spTgt spid="3082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08231"/>
                                        </p:tgtEl>
                                        <p:attrNameLst>
                                          <p:attrName>style.visibility</p:attrName>
                                        </p:attrNameLst>
                                      </p:cBhvr>
                                      <p:to>
                                        <p:strVal val="visible"/>
                                      </p:to>
                                    </p:set>
                                    <p:animEffect transition="in" filter="wipe(left)">
                                      <p:cBhvr>
                                        <p:cTn id="12" dur="500"/>
                                        <p:tgtEl>
                                          <p:spTgt spid="3082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08232"/>
                                        </p:tgtEl>
                                        <p:attrNameLst>
                                          <p:attrName>style.visibility</p:attrName>
                                        </p:attrNameLst>
                                      </p:cBhvr>
                                      <p:to>
                                        <p:strVal val="visible"/>
                                      </p:to>
                                    </p:set>
                                    <p:animEffect transition="in" filter="wipe(left)">
                                      <p:cBhvr>
                                        <p:cTn id="17" dur="500"/>
                                        <p:tgtEl>
                                          <p:spTgt spid="308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8" grpId="0" build="p"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PQuestion"/>
          <p:cNvSpPr>
            <a:spLocks noGrp="1" noChangeArrowheads="1"/>
          </p:cNvSpPr>
          <p:nvPr>
            <p:ph type="title"/>
          </p:nvPr>
        </p:nvSpPr>
        <p:spPr/>
        <p:txBody>
          <a:bodyPr/>
          <a:lstStyle/>
          <a:p>
            <a:r>
              <a:rPr lang="en-US"/>
              <a:t>Example 2</a:t>
            </a:r>
          </a:p>
        </p:txBody>
      </p:sp>
      <p:sp>
        <p:nvSpPr>
          <p:cNvPr id="114700" name="txt_box"/>
          <p:cNvSpPr>
            <a:spLocks noChangeArrowheads="1"/>
          </p:cNvSpPr>
          <p:nvPr/>
        </p:nvSpPr>
        <p:spPr bwMode="auto">
          <a:xfrm>
            <a:off x="533400" y="1504950"/>
            <a:ext cx="7915275"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fontAlgn="base">
              <a:lnSpc>
                <a:spcPct val="90000"/>
              </a:lnSpc>
              <a:spcBef>
                <a:spcPct val="0"/>
              </a:spcBef>
              <a:spcAft>
                <a:spcPct val="0"/>
              </a:spcAft>
            </a:pPr>
            <a:r>
              <a:rPr lang="en-US" sz="2200" b="1">
                <a:solidFill>
                  <a:srgbClr val="0066B3"/>
                </a:solidFill>
                <a:ea typeface="Times New Roman" pitchFamily="18" charset="0"/>
                <a:cs typeface="Arial" pitchFamily="34" charset="0"/>
              </a:rPr>
              <a:t>Describe the end behavior of the graph of </a:t>
            </a:r>
            <a:br>
              <a:rPr lang="en-US" sz="2200" b="1">
                <a:solidFill>
                  <a:srgbClr val="0066B3"/>
                </a:solidFill>
                <a:ea typeface="Times New Roman" pitchFamily="18" charset="0"/>
                <a:cs typeface="Arial" pitchFamily="34" charset="0"/>
              </a:rPr>
            </a:br>
            <a:r>
              <a:rPr lang="en-US" sz="2200" b="1" i="1">
                <a:solidFill>
                  <a:srgbClr val="0066B3"/>
                </a:solidFill>
                <a:ea typeface="Times New Roman" pitchFamily="18" charset="0"/>
                <a:cs typeface="Arial" pitchFamily="34" charset="0"/>
              </a:rPr>
              <a:t>g</a:t>
            </a:r>
            <a:r>
              <a:rPr lang="en-US" sz="800" b="1" i="1">
                <a:solidFill>
                  <a:srgbClr val="0066B3"/>
                </a:solidFill>
                <a:ea typeface="Times New Roman" pitchFamily="18" charset="0"/>
                <a:cs typeface="Arial" pitchFamily="34" charset="0"/>
              </a:rPr>
              <a:t> </a:t>
            </a:r>
            <a:r>
              <a:rPr lang="en-US" sz="2200" b="1">
                <a:solidFill>
                  <a:srgbClr val="0066B3"/>
                </a:solidFill>
                <a:ea typeface="Times New Roman" pitchFamily="18" charset="0"/>
                <a:cs typeface="Arial" pitchFamily="34" charset="0"/>
              </a:rPr>
              <a:t>(</a:t>
            </a:r>
            <a:r>
              <a:rPr lang="en-US" sz="2200" b="1" i="1">
                <a:solidFill>
                  <a:srgbClr val="0066B3"/>
                </a:solidFill>
                <a:ea typeface="Times New Roman" pitchFamily="18" charset="0"/>
                <a:cs typeface="Arial" pitchFamily="34" charset="0"/>
              </a:rPr>
              <a:t>x</a:t>
            </a:r>
            <a:r>
              <a:rPr lang="en-US" sz="2200" b="1">
                <a:solidFill>
                  <a:srgbClr val="0066B3"/>
                </a:solidFill>
                <a:ea typeface="Times New Roman" pitchFamily="18" charset="0"/>
                <a:cs typeface="Arial" pitchFamily="34" charset="0"/>
              </a:rPr>
              <a:t>) = –3</a:t>
            </a:r>
            <a:r>
              <a:rPr lang="en-US" sz="2200" b="1" i="1">
                <a:solidFill>
                  <a:srgbClr val="0066B3"/>
                </a:solidFill>
                <a:ea typeface="Times New Roman" pitchFamily="18" charset="0"/>
                <a:cs typeface="Arial" pitchFamily="34" charset="0"/>
              </a:rPr>
              <a:t>x</a:t>
            </a:r>
            <a:r>
              <a:rPr lang="en-US" sz="800" b="1" i="1">
                <a:solidFill>
                  <a:srgbClr val="0066B3"/>
                </a:solidFill>
                <a:ea typeface="Times New Roman" pitchFamily="18" charset="0"/>
                <a:cs typeface="Arial" pitchFamily="34" charset="0"/>
              </a:rPr>
              <a:t> </a:t>
            </a:r>
            <a:r>
              <a:rPr lang="en-US" sz="2200" b="1" baseline="40000">
                <a:solidFill>
                  <a:srgbClr val="0066B3"/>
                </a:solidFill>
                <a:ea typeface="Times New Roman" pitchFamily="18" charset="0"/>
                <a:cs typeface="Arial" pitchFamily="34" charset="0"/>
              </a:rPr>
              <a:t>5</a:t>
            </a:r>
            <a:r>
              <a:rPr lang="en-US" sz="2200" b="1">
                <a:solidFill>
                  <a:srgbClr val="0066B3"/>
                </a:solidFill>
                <a:ea typeface="Times New Roman" pitchFamily="18" charset="0"/>
                <a:cs typeface="Arial" pitchFamily="34" charset="0"/>
              </a:rPr>
              <a:t> + 6</a:t>
            </a:r>
            <a:r>
              <a:rPr lang="en-US" sz="2200" b="1" i="1">
                <a:solidFill>
                  <a:srgbClr val="0066B3"/>
                </a:solidFill>
                <a:ea typeface="Times New Roman" pitchFamily="18" charset="0"/>
                <a:cs typeface="Arial" pitchFamily="34" charset="0"/>
              </a:rPr>
              <a:t>x</a:t>
            </a:r>
            <a:r>
              <a:rPr lang="en-US" sz="800" b="1" i="1">
                <a:solidFill>
                  <a:srgbClr val="0066B3"/>
                </a:solidFill>
                <a:ea typeface="Times New Roman" pitchFamily="18" charset="0"/>
                <a:cs typeface="Arial" pitchFamily="34" charset="0"/>
              </a:rPr>
              <a:t> </a:t>
            </a:r>
            <a:r>
              <a:rPr lang="en-US" sz="2200" b="1" baseline="40000">
                <a:solidFill>
                  <a:srgbClr val="0066B3"/>
                </a:solidFill>
                <a:ea typeface="Times New Roman" pitchFamily="18" charset="0"/>
                <a:cs typeface="Arial" pitchFamily="34" charset="0"/>
              </a:rPr>
              <a:t>3</a:t>
            </a:r>
            <a:r>
              <a:rPr lang="en-US" sz="2200" b="1">
                <a:solidFill>
                  <a:srgbClr val="0066B3"/>
                </a:solidFill>
                <a:ea typeface="Times New Roman" pitchFamily="18" charset="0"/>
                <a:cs typeface="Arial" pitchFamily="34" charset="0"/>
              </a:rPr>
              <a:t> – 2 using limits. Explain your reasoning using the leading term test.</a:t>
            </a:r>
          </a:p>
        </p:txBody>
      </p:sp>
      <p:sp>
        <p:nvSpPr>
          <p:cNvPr id="114706" name="Oval"/>
          <p:cNvSpPr>
            <a:spLocks noChangeArrowheads="1"/>
          </p:cNvSpPr>
          <p:nvPr/>
        </p:nvSpPr>
        <p:spPr bwMode="auto">
          <a:xfrm>
            <a:off x="885825" y="4308475"/>
            <a:ext cx="457200" cy="457200"/>
          </a:xfrm>
          <a:prstGeom prst="ellipse">
            <a:avLst/>
          </a:prstGeom>
          <a:noFill/>
          <a:ln w="57150">
            <a:solidFill>
              <a:srgbClr val="962E45"/>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baseline="40000">
              <a:solidFill>
                <a:srgbClr val="000000"/>
              </a:solidFill>
            </a:endParaRPr>
          </a:p>
        </p:txBody>
      </p:sp>
      <p:pic>
        <p:nvPicPr>
          <p:cNvPr id="114708" name="GP_art" descr="Guided-Practi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7950" y="874713"/>
            <a:ext cx="2846388" cy="484187"/>
          </a:xfrm>
          <a:prstGeom prst="rect">
            <a:avLst/>
          </a:prstGeom>
          <a:noFill/>
          <a:extLst>
            <a:ext uri="{909E8E84-426E-40DD-AFC4-6F175D3DCCD1}">
              <a14:hiddenFill xmlns:a14="http://schemas.microsoft.com/office/drawing/2010/main">
                <a:solidFill>
                  <a:srgbClr val="FFFFFF"/>
                </a:solidFill>
              </a14:hiddenFill>
            </a:ext>
          </a:extLst>
        </p:spPr>
      </p:pic>
      <p:grpSp>
        <p:nvGrpSpPr>
          <p:cNvPr id="114716" name="Group 28"/>
          <p:cNvGrpSpPr>
            <a:grpSpLocks/>
          </p:cNvGrpSpPr>
          <p:nvPr/>
        </p:nvGrpSpPr>
        <p:grpSpPr bwMode="auto">
          <a:xfrm>
            <a:off x="885825" y="2565400"/>
            <a:ext cx="7800975" cy="3556000"/>
            <a:chOff x="558" y="1616"/>
            <a:chExt cx="4914" cy="2240"/>
          </a:xfrm>
        </p:grpSpPr>
        <p:sp>
          <p:nvSpPr>
            <p:cNvPr id="114701" name="Answers"/>
            <p:cNvSpPr>
              <a:spLocks noChangeArrowheads="1"/>
            </p:cNvSpPr>
            <p:nvPr>
              <p:custDataLst>
                <p:tags r:id="rId2"/>
              </p:custDataLst>
            </p:nvPr>
          </p:nvSpPr>
          <p:spPr bwMode="auto">
            <a:xfrm>
              <a:off x="558" y="1616"/>
              <a:ext cx="4914" cy="2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spcBef>
                  <a:spcPct val="30000"/>
                </a:spcBef>
                <a:spcAft>
                  <a:spcPct val="30000"/>
                </a:spcAft>
                <a:buClr>
                  <a:srgbClr val="00539D"/>
                </a:buClr>
              </a:pPr>
              <a:r>
                <a:rPr lang="pt-BR" sz="2200" b="1">
                  <a:solidFill>
                    <a:srgbClr val="0066B3"/>
                  </a:solidFill>
                  <a:sym typeface="Arial" pitchFamily="34" charset="0"/>
                </a:rPr>
                <a:t>A.	</a:t>
              </a:r>
              <a:r>
                <a:rPr lang="en-US" sz="2200">
                  <a:solidFill>
                    <a:srgbClr val="000000"/>
                  </a:solidFill>
                  <a:sym typeface="Arial" pitchFamily="34" charset="0"/>
                </a:rPr>
                <a:t>Because the degree is odd and the leading coefficient negative,                                              .</a:t>
              </a:r>
              <a:endParaRPr lang="pt-BR" sz="2200">
                <a:solidFill>
                  <a:srgbClr val="000000"/>
                </a:solidFill>
                <a:sym typeface="Arial" pitchFamily="34" charset="0"/>
              </a:endParaRPr>
            </a:p>
            <a:p>
              <a:pPr marL="533400" indent="-533400" fontAlgn="base">
                <a:spcBef>
                  <a:spcPct val="30000"/>
                </a:spcBef>
                <a:spcAft>
                  <a:spcPct val="30000"/>
                </a:spcAft>
                <a:buClr>
                  <a:srgbClr val="00539D"/>
                </a:buClr>
              </a:pPr>
              <a:r>
                <a:rPr lang="pt-BR" sz="2200" b="1">
                  <a:solidFill>
                    <a:srgbClr val="0066B3"/>
                  </a:solidFill>
                  <a:sym typeface="Arial" pitchFamily="34" charset="0"/>
                </a:rPr>
                <a:t>B.	</a:t>
              </a:r>
              <a:r>
                <a:rPr lang="en-US" sz="2200">
                  <a:solidFill>
                    <a:srgbClr val="000000"/>
                  </a:solidFill>
                  <a:sym typeface="Arial" pitchFamily="34" charset="0"/>
                </a:rPr>
                <a:t>Because the degree is odd and the leading coefficient negative,                                                  .</a:t>
              </a:r>
              <a:endParaRPr lang="pt-BR" sz="2200">
                <a:solidFill>
                  <a:srgbClr val="000000"/>
                </a:solidFill>
                <a:sym typeface="Arial" pitchFamily="34" charset="0"/>
              </a:endParaRPr>
            </a:p>
            <a:p>
              <a:pPr marL="533400" indent="-533400" fontAlgn="base">
                <a:spcBef>
                  <a:spcPct val="30000"/>
                </a:spcBef>
                <a:spcAft>
                  <a:spcPct val="30000"/>
                </a:spcAft>
                <a:buClr>
                  <a:srgbClr val="00539D"/>
                </a:buClr>
              </a:pPr>
              <a:r>
                <a:rPr lang="pt-BR" sz="2200" b="1">
                  <a:solidFill>
                    <a:srgbClr val="0066B3"/>
                  </a:solidFill>
                  <a:sym typeface="Arial" pitchFamily="34" charset="0"/>
                </a:rPr>
                <a:t>C.	</a:t>
              </a:r>
              <a:r>
                <a:rPr lang="en-US" sz="2200">
                  <a:solidFill>
                    <a:srgbClr val="000000"/>
                  </a:solidFill>
                  <a:sym typeface="Arial" pitchFamily="34" charset="0"/>
                </a:rPr>
                <a:t>Because the degree is odd and the leading coefficient negative,                                                .</a:t>
              </a:r>
              <a:endParaRPr lang="pt-BR" sz="2200">
                <a:solidFill>
                  <a:srgbClr val="000000"/>
                </a:solidFill>
                <a:sym typeface="Arial" pitchFamily="34" charset="0"/>
              </a:endParaRPr>
            </a:p>
            <a:p>
              <a:pPr marL="533400" indent="-533400" fontAlgn="base">
                <a:spcBef>
                  <a:spcPct val="30000"/>
                </a:spcBef>
                <a:spcAft>
                  <a:spcPct val="30000"/>
                </a:spcAft>
                <a:buClr>
                  <a:srgbClr val="00539D"/>
                </a:buClr>
              </a:pPr>
              <a:r>
                <a:rPr lang="pt-BR" sz="2200" b="1">
                  <a:solidFill>
                    <a:srgbClr val="0066B3"/>
                  </a:solidFill>
                  <a:sym typeface="Arial" pitchFamily="34" charset="0"/>
                </a:rPr>
                <a:t>D.	</a:t>
              </a:r>
              <a:r>
                <a:rPr lang="en-US" sz="2200">
                  <a:solidFill>
                    <a:srgbClr val="000000"/>
                  </a:solidFill>
                  <a:sym typeface="Arial" pitchFamily="34" charset="0"/>
                </a:rPr>
                <a:t>Because the degree is odd and the leading coefficient negative,</a:t>
              </a:r>
              <a:r>
                <a:rPr lang="en-US" sz="2400">
                  <a:solidFill>
                    <a:srgbClr val="000000"/>
                  </a:solidFill>
                  <a:sym typeface="Arial" pitchFamily="34" charset="0"/>
                </a:rPr>
                <a:t>                                                .</a:t>
              </a:r>
              <a:endParaRPr lang="pt-BR" sz="2400">
                <a:solidFill>
                  <a:srgbClr val="000000"/>
                </a:solidFill>
                <a:sym typeface="Arial" pitchFamily="34" charset="0"/>
              </a:endParaRPr>
            </a:p>
          </p:txBody>
        </p:sp>
        <p:pic>
          <p:nvPicPr>
            <p:cNvPr id="114710" name="Picture 22" descr="Eqn17"/>
            <p:cNvPicPr>
              <a:picLocks noChangeAspect="1" noChangeArrowheads="1"/>
            </p:cNvPicPr>
            <p:nvPr/>
          </p:nvPicPr>
          <p:blipFill>
            <a:blip r:embed="rId5">
              <a:extLst>
                <a:ext uri="{28A0092B-C50C-407E-A947-70E740481C1C}">
                  <a14:useLocalDpi xmlns:a14="http://schemas.microsoft.com/office/drawing/2010/main" val="0"/>
                </a:ext>
              </a:extLst>
            </a:blip>
            <a:srcRect b="4219"/>
            <a:stretch>
              <a:fillRect/>
            </a:stretch>
          </p:blipFill>
          <p:spPr bwMode="auto">
            <a:xfrm>
              <a:off x="1663" y="1842"/>
              <a:ext cx="2401" cy="328"/>
            </a:xfrm>
            <a:prstGeom prst="rect">
              <a:avLst/>
            </a:prstGeom>
            <a:noFill/>
            <a:extLst>
              <a:ext uri="{909E8E84-426E-40DD-AFC4-6F175D3DCCD1}">
                <a14:hiddenFill xmlns:a14="http://schemas.microsoft.com/office/drawing/2010/main">
                  <a:solidFill>
                    <a:srgbClr val="FFFFFF"/>
                  </a:solidFill>
                </a14:hiddenFill>
              </a:ext>
            </a:extLst>
          </p:spPr>
        </p:pic>
        <p:pic>
          <p:nvPicPr>
            <p:cNvPr id="114712" name="Picture 24" descr="Eqn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7" y="2940"/>
              <a:ext cx="2574" cy="352"/>
            </a:xfrm>
            <a:prstGeom prst="rect">
              <a:avLst/>
            </a:prstGeom>
            <a:noFill/>
            <a:extLst>
              <a:ext uri="{909E8E84-426E-40DD-AFC4-6F175D3DCCD1}">
                <a14:hiddenFill xmlns:a14="http://schemas.microsoft.com/office/drawing/2010/main">
                  <a:solidFill>
                    <a:srgbClr val="FFFFFF"/>
                  </a:solidFill>
                </a14:hiddenFill>
              </a:ext>
            </a:extLst>
          </p:spPr>
        </p:pic>
        <p:pic>
          <p:nvPicPr>
            <p:cNvPr id="114713" name="Picture 25" descr="Eqn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0" y="3504"/>
              <a:ext cx="2574" cy="352"/>
            </a:xfrm>
            <a:prstGeom prst="rect">
              <a:avLst/>
            </a:prstGeom>
            <a:noFill/>
            <a:extLst>
              <a:ext uri="{909E8E84-426E-40DD-AFC4-6F175D3DCCD1}">
                <a14:hiddenFill xmlns:a14="http://schemas.microsoft.com/office/drawing/2010/main">
                  <a:solidFill>
                    <a:srgbClr val="FFFFFF"/>
                  </a:solidFill>
                </a14:hiddenFill>
              </a:ext>
            </a:extLst>
          </p:spPr>
        </p:pic>
        <p:pic>
          <p:nvPicPr>
            <p:cNvPr id="114714" name="Picture 26" descr="Eqn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6" y="2388"/>
              <a:ext cx="2683" cy="351"/>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882332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4708"/>
                                        </p:tgtEl>
                                        <p:attrNameLst>
                                          <p:attrName>style.visibility</p:attrName>
                                        </p:attrNameLst>
                                      </p:cBhvr>
                                      <p:to>
                                        <p:strVal val="visible"/>
                                      </p:to>
                                    </p:set>
                                    <p:animEffect transition="in" filter="wipe(left)">
                                      <p:cBhvr>
                                        <p:cTn id="7" dur="500"/>
                                        <p:tgtEl>
                                          <p:spTgt spid="11470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4700"/>
                                        </p:tgtEl>
                                        <p:attrNameLst>
                                          <p:attrName>style.visibility</p:attrName>
                                        </p:attrNameLst>
                                      </p:cBhvr>
                                      <p:to>
                                        <p:strVal val="visible"/>
                                      </p:to>
                                    </p:set>
                                    <p:animEffect transition="in" filter="wipe(left)">
                                      <p:cBhvr>
                                        <p:cTn id="11" dur="500"/>
                                        <p:tgtEl>
                                          <p:spTgt spid="114700"/>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4716"/>
                                        </p:tgtEl>
                                        <p:attrNameLst>
                                          <p:attrName>style.visibility</p:attrName>
                                        </p:attrNameLst>
                                      </p:cBhvr>
                                      <p:to>
                                        <p:strVal val="visible"/>
                                      </p:to>
                                    </p:set>
                                    <p:animEffect transition="in" filter="wipe(left)">
                                      <p:cBhvr>
                                        <p:cTn id="15" dur="500"/>
                                        <p:tgtEl>
                                          <p:spTgt spid="11471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14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00" grpId="0" autoUpdateAnimBg="0"/>
      <p:bldP spid="11470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a:t>Key Concept 2</a:t>
            </a:r>
          </a:p>
        </p:txBody>
      </p:sp>
      <p:pic>
        <p:nvPicPr>
          <p:cNvPr id="211974" name="Picture 6" descr="11Pcal_02_02_b_k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0" y="1362075"/>
            <a:ext cx="7645400" cy="2667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66750930"/>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Example 3</a:t>
            </a:r>
          </a:p>
        </p:txBody>
      </p:sp>
      <p:sp>
        <p:nvSpPr>
          <p:cNvPr id="9232" name="title"/>
          <p:cNvSpPr txBox="1">
            <a:spLocks noChangeArrowheads="1"/>
          </p:cNvSpPr>
          <p:nvPr/>
        </p:nvSpPr>
        <p:spPr bwMode="auto">
          <a:xfrm>
            <a:off x="2609850" y="809625"/>
            <a:ext cx="5838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r>
              <a:rPr lang="en-US" sz="2000" b="1">
                <a:solidFill>
                  <a:srgbClr val="962E45"/>
                </a:solidFill>
              </a:rPr>
              <a:t>Zeros of a Polynomial Function</a:t>
            </a:r>
          </a:p>
        </p:txBody>
      </p:sp>
      <p:sp>
        <p:nvSpPr>
          <p:cNvPr id="9233" name="txt_box"/>
          <p:cNvSpPr>
            <a:spLocks noChangeArrowheads="1"/>
          </p:cNvSpPr>
          <p:nvPr/>
        </p:nvSpPr>
        <p:spPr bwMode="auto">
          <a:xfrm>
            <a:off x="876300" y="1503363"/>
            <a:ext cx="7562850" cy="10779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b="1">
                <a:solidFill>
                  <a:srgbClr val="0066B3"/>
                </a:solidFill>
                <a:ea typeface="Times New Roman" pitchFamily="18" charset="0"/>
                <a:cs typeface="Arial" pitchFamily="34" charset="0"/>
              </a:rPr>
              <a:t>State the number of possible real zeros and turning points of </a:t>
            </a:r>
            <a:r>
              <a:rPr lang="en-US" sz="2400" b="1" i="1">
                <a:solidFill>
                  <a:srgbClr val="0066B3"/>
                </a:solidFill>
                <a:ea typeface="Times New Roman" pitchFamily="18" charset="0"/>
                <a:cs typeface="Arial" pitchFamily="34" charset="0"/>
              </a:rPr>
              <a:t>f</a:t>
            </a:r>
            <a:r>
              <a:rPr lang="en-US" sz="800" b="1" i="1">
                <a:solidFill>
                  <a:srgbClr val="0066B3"/>
                </a:solidFill>
                <a:ea typeface="Times New Roman" pitchFamily="18" charset="0"/>
                <a:cs typeface="Arial" pitchFamily="34" charset="0"/>
              </a:rPr>
              <a:t> </a:t>
            </a:r>
            <a:r>
              <a:rPr lang="en-US" sz="2400" b="1">
                <a:solidFill>
                  <a:srgbClr val="0066B3"/>
                </a:solidFill>
                <a:ea typeface="Times New Roman" pitchFamily="18" charset="0"/>
                <a:cs typeface="Arial" pitchFamily="34" charset="0"/>
              </a:rPr>
              <a:t>(</a:t>
            </a:r>
            <a:r>
              <a:rPr lang="en-US" sz="2400" b="1" i="1">
                <a:solidFill>
                  <a:srgbClr val="0066B3"/>
                </a:solidFill>
                <a:ea typeface="Times New Roman" pitchFamily="18" charset="0"/>
                <a:cs typeface="Arial" pitchFamily="34" charset="0"/>
              </a:rPr>
              <a:t>x</a:t>
            </a:r>
            <a:r>
              <a:rPr lang="en-US" sz="2400" b="1">
                <a:solidFill>
                  <a:srgbClr val="0066B3"/>
                </a:solidFill>
                <a:ea typeface="Times New Roman" pitchFamily="18" charset="0"/>
                <a:cs typeface="Arial" pitchFamily="34" charset="0"/>
              </a:rPr>
              <a:t>) = </a:t>
            </a:r>
            <a:r>
              <a:rPr lang="en-US" sz="2400" b="1" i="1">
                <a:solidFill>
                  <a:srgbClr val="0066B3"/>
                </a:solidFill>
                <a:ea typeface="Times New Roman" pitchFamily="18" charset="0"/>
                <a:cs typeface="Arial" pitchFamily="34" charset="0"/>
              </a:rPr>
              <a:t>x</a:t>
            </a:r>
            <a:r>
              <a:rPr lang="en-US" sz="800" b="1" i="1">
                <a:solidFill>
                  <a:srgbClr val="0066B3"/>
                </a:solidFill>
                <a:ea typeface="Times New Roman" pitchFamily="18" charset="0"/>
                <a:cs typeface="Arial" pitchFamily="34" charset="0"/>
              </a:rPr>
              <a:t> </a:t>
            </a:r>
            <a:r>
              <a:rPr lang="en-US" sz="2400" b="1" baseline="40000">
                <a:solidFill>
                  <a:srgbClr val="0066B3"/>
                </a:solidFill>
                <a:ea typeface="Times New Roman" pitchFamily="18" charset="0"/>
                <a:cs typeface="Arial" pitchFamily="34" charset="0"/>
              </a:rPr>
              <a:t>3</a:t>
            </a:r>
            <a:r>
              <a:rPr lang="en-US" sz="2400" b="1">
                <a:solidFill>
                  <a:srgbClr val="0066B3"/>
                </a:solidFill>
                <a:ea typeface="Times New Roman" pitchFamily="18" charset="0"/>
                <a:cs typeface="Arial" pitchFamily="34" charset="0"/>
              </a:rPr>
              <a:t> + 5</a:t>
            </a:r>
            <a:r>
              <a:rPr lang="en-US" sz="2400" b="1" i="1">
                <a:solidFill>
                  <a:srgbClr val="0066B3"/>
                </a:solidFill>
                <a:ea typeface="Times New Roman" pitchFamily="18" charset="0"/>
                <a:cs typeface="Arial" pitchFamily="34" charset="0"/>
              </a:rPr>
              <a:t>x</a:t>
            </a:r>
            <a:r>
              <a:rPr lang="en-US" sz="800" b="1" i="1">
                <a:solidFill>
                  <a:srgbClr val="0066B3"/>
                </a:solidFill>
                <a:ea typeface="Times New Roman" pitchFamily="18" charset="0"/>
                <a:cs typeface="Arial" pitchFamily="34" charset="0"/>
              </a:rPr>
              <a:t> </a:t>
            </a:r>
            <a:r>
              <a:rPr lang="en-US" sz="2400" b="1" baseline="40000">
                <a:solidFill>
                  <a:srgbClr val="0066B3"/>
                </a:solidFill>
                <a:ea typeface="Times New Roman" pitchFamily="18" charset="0"/>
                <a:cs typeface="Arial" pitchFamily="34" charset="0"/>
              </a:rPr>
              <a:t>2</a:t>
            </a:r>
            <a:r>
              <a:rPr lang="en-US" sz="2400" b="1">
                <a:solidFill>
                  <a:srgbClr val="0066B3"/>
                </a:solidFill>
                <a:ea typeface="Times New Roman" pitchFamily="18" charset="0"/>
                <a:cs typeface="Arial" pitchFamily="34" charset="0"/>
              </a:rPr>
              <a:t> + 4</a:t>
            </a:r>
            <a:r>
              <a:rPr lang="en-US" sz="2400" b="1" i="1">
                <a:solidFill>
                  <a:srgbClr val="0066B3"/>
                </a:solidFill>
                <a:ea typeface="Times New Roman" pitchFamily="18" charset="0"/>
                <a:cs typeface="Arial" pitchFamily="34" charset="0"/>
              </a:rPr>
              <a:t>x</a:t>
            </a:r>
            <a:r>
              <a:rPr lang="en-US" sz="2400" b="1">
                <a:solidFill>
                  <a:srgbClr val="0066B3"/>
                </a:solidFill>
                <a:ea typeface="Times New Roman" pitchFamily="18" charset="0"/>
                <a:cs typeface="Arial" pitchFamily="34" charset="0"/>
              </a:rPr>
              <a:t>. Then determine all of the real zeros by factoring.</a:t>
            </a:r>
          </a:p>
        </p:txBody>
      </p:sp>
      <p:sp>
        <p:nvSpPr>
          <p:cNvPr id="9234" name="Text Box 18"/>
          <p:cNvSpPr txBox="1">
            <a:spLocks noChangeArrowheads="1"/>
          </p:cNvSpPr>
          <p:nvPr/>
        </p:nvSpPr>
        <p:spPr bwMode="auto">
          <a:xfrm>
            <a:off x="876300" y="2746375"/>
            <a:ext cx="78867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a:solidFill>
                  <a:srgbClr val="000000"/>
                </a:solidFill>
                <a:ea typeface="Times New Roman" pitchFamily="18" charset="0"/>
                <a:cs typeface="Arial" pitchFamily="34" charset="0"/>
              </a:rPr>
              <a:t>The degree of the function is 3, so </a:t>
            </a:r>
            <a:r>
              <a:rPr lang="en-US" sz="2400" i="1">
                <a:solidFill>
                  <a:srgbClr val="000000"/>
                </a:solidFill>
                <a:ea typeface="Times New Roman" pitchFamily="18" charset="0"/>
                <a:cs typeface="Arial" pitchFamily="34" charset="0"/>
              </a:rPr>
              <a:t>f</a:t>
            </a:r>
            <a:r>
              <a:rPr lang="en-US" sz="2400">
                <a:solidFill>
                  <a:srgbClr val="000000"/>
                </a:solidFill>
                <a:ea typeface="Times New Roman" pitchFamily="18" charset="0"/>
                <a:cs typeface="Arial" pitchFamily="34" charset="0"/>
              </a:rPr>
              <a:t> has at most 3 distinct real zeros and at most 3 – 1 or 2 turning points. To find the real zeros, solve the related equation</a:t>
            </a:r>
            <a:r>
              <a:rPr lang="en-US" sz="2400" i="1">
                <a:solidFill>
                  <a:srgbClr val="000000"/>
                </a:solidFill>
                <a:ea typeface="Times New Roman" pitchFamily="18" charset="0"/>
                <a:cs typeface="Arial" pitchFamily="34" charset="0"/>
              </a:rPr>
              <a:t> f</a:t>
            </a:r>
            <a:r>
              <a:rPr lang="en-US" sz="800" i="1">
                <a:solidFill>
                  <a:srgbClr val="000000"/>
                </a:solidFill>
                <a:ea typeface="Times New Roman" pitchFamily="18" charset="0"/>
                <a:cs typeface="Arial" pitchFamily="34" charset="0"/>
              </a:rPr>
              <a:t> </a:t>
            </a:r>
            <a:r>
              <a:rPr lang="en-US" sz="2400">
                <a:solidFill>
                  <a:srgbClr val="000000"/>
                </a:solidFill>
                <a:ea typeface="Times New Roman" pitchFamily="18" charset="0"/>
                <a:cs typeface="Arial" pitchFamily="34" charset="0"/>
              </a:rPr>
              <a:t>(</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0 by factoring.</a:t>
            </a:r>
          </a:p>
        </p:txBody>
      </p:sp>
      <p:sp>
        <p:nvSpPr>
          <p:cNvPr id="9235" name="Text Box 19"/>
          <p:cNvSpPr txBox="1">
            <a:spLocks noChangeArrowheads="1"/>
          </p:cNvSpPr>
          <p:nvPr/>
        </p:nvSpPr>
        <p:spPr bwMode="auto">
          <a:xfrm>
            <a:off x="876300" y="4206875"/>
            <a:ext cx="7886700" cy="169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57600" indent="-3657600">
              <a:tabLst>
                <a:tab pos="1885950" algn="r"/>
                <a:tab pos="2000250" algn="l"/>
              </a:tabLst>
              <a:defRPr>
                <a:solidFill>
                  <a:schemeClr val="tx1"/>
                </a:solidFill>
                <a:latin typeface="Arial" pitchFamily="34" charset="0"/>
              </a:defRPr>
            </a:lvl1pPr>
            <a:lvl2pPr marL="3771900">
              <a:tabLst>
                <a:tab pos="1885950" algn="r"/>
                <a:tab pos="2000250" algn="l"/>
              </a:tabLst>
              <a:defRPr>
                <a:solidFill>
                  <a:schemeClr val="tx1"/>
                </a:solidFill>
                <a:latin typeface="Arial" pitchFamily="34" charset="0"/>
              </a:defRPr>
            </a:lvl2pPr>
            <a:lvl3pPr marL="3886200">
              <a:tabLst>
                <a:tab pos="1885950" algn="r"/>
                <a:tab pos="2000250" algn="l"/>
              </a:tabLst>
              <a:defRPr>
                <a:solidFill>
                  <a:schemeClr val="tx1"/>
                </a:solidFill>
                <a:latin typeface="Arial" pitchFamily="34" charset="0"/>
              </a:defRPr>
            </a:lvl3pPr>
            <a:lvl4pPr marL="4000500">
              <a:tabLst>
                <a:tab pos="1885950" algn="r"/>
                <a:tab pos="2000250" algn="l"/>
              </a:tabLst>
              <a:defRPr>
                <a:solidFill>
                  <a:schemeClr val="tx1"/>
                </a:solidFill>
                <a:latin typeface="Arial" pitchFamily="34" charset="0"/>
              </a:defRPr>
            </a:lvl4pPr>
            <a:lvl5pPr marL="4114800">
              <a:tabLst>
                <a:tab pos="1885950" algn="r"/>
                <a:tab pos="2000250" algn="l"/>
              </a:tabLst>
              <a:defRPr>
                <a:solidFill>
                  <a:schemeClr val="tx1"/>
                </a:solidFill>
                <a:latin typeface="Arial" pitchFamily="34" charset="0"/>
              </a:defRPr>
            </a:lvl5pPr>
            <a:lvl6pPr marL="4572000" fontAlgn="base">
              <a:spcBef>
                <a:spcPct val="0"/>
              </a:spcBef>
              <a:spcAft>
                <a:spcPct val="0"/>
              </a:spcAft>
              <a:tabLst>
                <a:tab pos="1885950" algn="r"/>
                <a:tab pos="2000250" algn="l"/>
              </a:tabLst>
              <a:defRPr>
                <a:solidFill>
                  <a:schemeClr val="tx1"/>
                </a:solidFill>
                <a:latin typeface="Arial" pitchFamily="34" charset="0"/>
              </a:defRPr>
            </a:lvl6pPr>
            <a:lvl7pPr marL="5029200" fontAlgn="base">
              <a:spcBef>
                <a:spcPct val="0"/>
              </a:spcBef>
              <a:spcAft>
                <a:spcPct val="0"/>
              </a:spcAft>
              <a:tabLst>
                <a:tab pos="1885950" algn="r"/>
                <a:tab pos="2000250" algn="l"/>
              </a:tabLst>
              <a:defRPr>
                <a:solidFill>
                  <a:schemeClr val="tx1"/>
                </a:solidFill>
                <a:latin typeface="Arial" pitchFamily="34" charset="0"/>
              </a:defRPr>
            </a:lvl7pPr>
            <a:lvl8pPr marL="5486400" fontAlgn="base">
              <a:spcBef>
                <a:spcPct val="0"/>
              </a:spcBef>
              <a:spcAft>
                <a:spcPct val="0"/>
              </a:spcAft>
              <a:tabLst>
                <a:tab pos="1885950" algn="r"/>
                <a:tab pos="2000250" algn="l"/>
              </a:tabLst>
              <a:defRPr>
                <a:solidFill>
                  <a:schemeClr val="tx1"/>
                </a:solidFill>
                <a:latin typeface="Arial" pitchFamily="34" charset="0"/>
              </a:defRPr>
            </a:lvl8pPr>
            <a:lvl9pPr marL="5943600" fontAlgn="base">
              <a:spcBef>
                <a:spcPct val="0"/>
              </a:spcBef>
              <a:spcAft>
                <a:spcPct val="0"/>
              </a:spcAft>
              <a:tabLst>
                <a:tab pos="1885950" algn="r"/>
                <a:tab pos="2000250" algn="l"/>
              </a:tabLst>
              <a:defRPr>
                <a:solidFill>
                  <a:schemeClr val="tx1"/>
                </a:solidFill>
                <a:latin typeface="Arial" pitchFamily="34" charset="0"/>
              </a:defRPr>
            </a:lvl9pPr>
          </a:lstStyle>
          <a:p>
            <a:pPr fontAlgn="base">
              <a:lnSpc>
                <a:spcPct val="90000"/>
              </a:lnSpc>
              <a:spcBef>
                <a:spcPct val="20000"/>
              </a:spcBef>
              <a:spcAft>
                <a:spcPct val="20000"/>
              </a:spcAft>
              <a:buClr>
                <a:srgbClr val="FFFFFF"/>
              </a:buClr>
            </a:pPr>
            <a:r>
              <a:rPr lang="en-US" sz="2400" i="1">
                <a:solidFill>
                  <a:srgbClr val="000000"/>
                </a:solidFill>
                <a:ea typeface="Times New Roman" pitchFamily="18" charset="0"/>
                <a:cs typeface="Arial" pitchFamily="34" charset="0"/>
              </a:rPr>
              <a:t>	x</a:t>
            </a:r>
            <a:r>
              <a:rPr lang="en-US" sz="800" i="1">
                <a:solidFill>
                  <a:srgbClr val="000000"/>
                </a:solidFill>
                <a:ea typeface="Times New Roman" pitchFamily="18" charset="0"/>
                <a:cs typeface="Arial" pitchFamily="34" charset="0"/>
              </a:rPr>
              <a:t> </a:t>
            </a:r>
            <a:r>
              <a:rPr lang="en-US" sz="2400" baseline="40000">
                <a:solidFill>
                  <a:srgbClr val="000000"/>
                </a:solidFill>
                <a:ea typeface="Times New Roman" pitchFamily="18" charset="0"/>
                <a:cs typeface="Arial" pitchFamily="34" charset="0"/>
              </a:rPr>
              <a:t>3</a:t>
            </a:r>
            <a:r>
              <a:rPr lang="en-US" sz="2400">
                <a:solidFill>
                  <a:srgbClr val="000000"/>
                </a:solidFill>
                <a:ea typeface="Times New Roman" pitchFamily="18" charset="0"/>
                <a:cs typeface="Arial" pitchFamily="34" charset="0"/>
              </a:rPr>
              <a:t> + 5</a:t>
            </a:r>
            <a:r>
              <a:rPr lang="en-US" sz="2400" i="1">
                <a:solidFill>
                  <a:srgbClr val="000000"/>
                </a:solidFill>
                <a:ea typeface="Times New Roman" pitchFamily="18" charset="0"/>
                <a:cs typeface="Arial" pitchFamily="34" charset="0"/>
              </a:rPr>
              <a:t>x</a:t>
            </a:r>
            <a:r>
              <a:rPr lang="en-US" sz="800" i="1">
                <a:solidFill>
                  <a:srgbClr val="000000"/>
                </a:solidFill>
                <a:ea typeface="Times New Roman" pitchFamily="18" charset="0"/>
                <a:cs typeface="Arial" pitchFamily="34" charset="0"/>
              </a:rPr>
              <a:t> </a:t>
            </a:r>
            <a:r>
              <a:rPr lang="en-US" sz="2400" baseline="40000">
                <a:solidFill>
                  <a:srgbClr val="000000"/>
                </a:solidFill>
                <a:ea typeface="Times New Roman" pitchFamily="18" charset="0"/>
                <a:cs typeface="Arial" pitchFamily="34" charset="0"/>
              </a:rPr>
              <a:t>2</a:t>
            </a:r>
            <a:r>
              <a:rPr lang="en-US" sz="2400">
                <a:solidFill>
                  <a:srgbClr val="000000"/>
                </a:solidFill>
                <a:ea typeface="Times New Roman" pitchFamily="18" charset="0"/>
                <a:cs typeface="Arial" pitchFamily="34" charset="0"/>
              </a:rPr>
              <a:t> + 4</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0	Set </a:t>
            </a:r>
            <a:r>
              <a:rPr lang="en-US" sz="2400" i="1">
                <a:solidFill>
                  <a:srgbClr val="000000"/>
                </a:solidFill>
                <a:ea typeface="Times New Roman" pitchFamily="18" charset="0"/>
                <a:cs typeface="Arial" pitchFamily="34" charset="0"/>
              </a:rPr>
              <a:t>f</a:t>
            </a:r>
            <a:r>
              <a:rPr lang="en-US" sz="800" i="1">
                <a:solidFill>
                  <a:srgbClr val="000000"/>
                </a:solidFill>
                <a:ea typeface="Times New Roman" pitchFamily="18" charset="0"/>
                <a:cs typeface="Arial" pitchFamily="34" charset="0"/>
              </a:rPr>
              <a:t> </a:t>
            </a:r>
            <a:r>
              <a:rPr lang="en-US" sz="2400">
                <a:solidFill>
                  <a:srgbClr val="000000"/>
                </a:solidFill>
                <a:ea typeface="Times New Roman" pitchFamily="18" charset="0"/>
                <a:cs typeface="Arial" pitchFamily="34" charset="0"/>
              </a:rPr>
              <a:t>(</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equal to 0.</a:t>
            </a:r>
            <a:endParaRPr lang="en-US" sz="2400" i="1">
              <a:solidFill>
                <a:srgbClr val="000000"/>
              </a:solidFill>
              <a:ea typeface="Times New Roman" pitchFamily="18" charset="0"/>
              <a:cs typeface="Arial" pitchFamily="34" charset="0"/>
            </a:endParaRPr>
          </a:p>
          <a:p>
            <a:pPr fontAlgn="base">
              <a:lnSpc>
                <a:spcPct val="90000"/>
              </a:lnSpc>
              <a:spcBef>
                <a:spcPct val="20000"/>
              </a:spcBef>
              <a:spcAft>
                <a:spcPct val="20000"/>
              </a:spcAft>
              <a:buClr>
                <a:srgbClr val="FFFFFF"/>
              </a:buClr>
            </a:pPr>
            <a:r>
              <a:rPr lang="en-US" sz="2400" i="1">
                <a:solidFill>
                  <a:srgbClr val="000000"/>
                </a:solidFill>
                <a:ea typeface="Times New Roman" pitchFamily="18" charset="0"/>
                <a:cs typeface="Arial" pitchFamily="34" charset="0"/>
              </a:rPr>
              <a:t>	x</a:t>
            </a:r>
            <a:r>
              <a:rPr lang="en-US" sz="2400">
                <a:solidFill>
                  <a:srgbClr val="000000"/>
                </a:solidFill>
                <a:ea typeface="Times New Roman" pitchFamily="18" charset="0"/>
                <a:cs typeface="Arial" pitchFamily="34" charset="0"/>
              </a:rPr>
              <a:t>(</a:t>
            </a:r>
            <a:r>
              <a:rPr lang="en-US" sz="2400" i="1">
                <a:solidFill>
                  <a:srgbClr val="000000"/>
                </a:solidFill>
                <a:ea typeface="Times New Roman" pitchFamily="18" charset="0"/>
                <a:cs typeface="Arial" pitchFamily="34" charset="0"/>
              </a:rPr>
              <a:t>x</a:t>
            </a:r>
            <a:r>
              <a:rPr lang="en-US" sz="800" i="1">
                <a:solidFill>
                  <a:srgbClr val="000000"/>
                </a:solidFill>
                <a:ea typeface="Times New Roman" pitchFamily="18" charset="0"/>
                <a:cs typeface="Arial" pitchFamily="34" charset="0"/>
              </a:rPr>
              <a:t> </a:t>
            </a:r>
            <a:r>
              <a:rPr lang="en-US" sz="2400" baseline="40000">
                <a:solidFill>
                  <a:srgbClr val="000000"/>
                </a:solidFill>
                <a:ea typeface="Times New Roman" pitchFamily="18" charset="0"/>
                <a:cs typeface="Arial" pitchFamily="34" charset="0"/>
              </a:rPr>
              <a:t>2</a:t>
            </a:r>
            <a:r>
              <a:rPr lang="en-US" sz="2400">
                <a:solidFill>
                  <a:srgbClr val="000000"/>
                </a:solidFill>
                <a:ea typeface="Times New Roman" pitchFamily="18" charset="0"/>
                <a:cs typeface="Arial" pitchFamily="34" charset="0"/>
              </a:rPr>
              <a:t> + 5</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+ 4)	= 0	Factor the greatest common </a:t>
            </a:r>
            <a:br>
              <a:rPr lang="en-US" sz="2400">
                <a:solidFill>
                  <a:srgbClr val="000000"/>
                </a:solidFill>
                <a:ea typeface="Times New Roman" pitchFamily="18" charset="0"/>
                <a:cs typeface="Arial" pitchFamily="34" charset="0"/>
              </a:rPr>
            </a:br>
            <a:r>
              <a:rPr lang="en-US" sz="2400">
                <a:solidFill>
                  <a:srgbClr val="000000"/>
                </a:solidFill>
                <a:ea typeface="Times New Roman" pitchFamily="18" charset="0"/>
                <a:cs typeface="Arial" pitchFamily="34" charset="0"/>
              </a:rPr>
              <a:t>factor, </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a:t>
            </a:r>
            <a:endParaRPr lang="en-US" sz="2400" i="1">
              <a:solidFill>
                <a:srgbClr val="000000"/>
              </a:solidFill>
              <a:ea typeface="Times New Roman" pitchFamily="18" charset="0"/>
              <a:cs typeface="Arial" pitchFamily="34" charset="0"/>
            </a:endParaRPr>
          </a:p>
          <a:p>
            <a:pPr fontAlgn="base">
              <a:lnSpc>
                <a:spcPct val="90000"/>
              </a:lnSpc>
              <a:spcBef>
                <a:spcPct val="20000"/>
              </a:spcBef>
              <a:spcAft>
                <a:spcPct val="20000"/>
              </a:spcAft>
              <a:buClr>
                <a:srgbClr val="FFFFFF"/>
              </a:buClr>
            </a:pPr>
            <a:r>
              <a:rPr lang="en-US" sz="2400" i="1">
                <a:solidFill>
                  <a:srgbClr val="000000"/>
                </a:solidFill>
                <a:ea typeface="Times New Roman" pitchFamily="18" charset="0"/>
                <a:cs typeface="Arial" pitchFamily="34" charset="0"/>
              </a:rPr>
              <a:t>	x</a:t>
            </a:r>
            <a:r>
              <a:rPr lang="en-US" sz="2400">
                <a:solidFill>
                  <a:srgbClr val="000000"/>
                </a:solidFill>
                <a:ea typeface="Times New Roman" pitchFamily="18" charset="0"/>
                <a:cs typeface="Arial" pitchFamily="34" charset="0"/>
              </a:rPr>
              <a:t>(</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+ 4)(</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+ 1)	= 0	Factor completely.</a:t>
            </a:r>
          </a:p>
        </p:txBody>
      </p:sp>
    </p:spTree>
    <p:custDataLst>
      <p:tags r:id="rId1"/>
    </p:custDataLst>
    <p:extLst>
      <p:ext uri="{BB962C8B-B14F-4D97-AF65-F5344CB8AC3E}">
        <p14:creationId xmlns:p14="http://schemas.microsoft.com/office/powerpoint/2010/main" val="26480740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33">
                                            <p:txEl>
                                              <p:pRg st="0" end="0"/>
                                            </p:txEl>
                                          </p:spTgt>
                                        </p:tgtEl>
                                        <p:attrNameLst>
                                          <p:attrName>style.visibility</p:attrName>
                                        </p:attrNameLst>
                                      </p:cBhvr>
                                      <p:to>
                                        <p:strVal val="visible"/>
                                      </p:to>
                                    </p:set>
                                    <p:animEffect transition="in" filter="wipe(left)">
                                      <p:cBhvr>
                                        <p:cTn id="7" dur="500"/>
                                        <p:tgtEl>
                                          <p:spTgt spid="92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34">
                                            <p:txEl>
                                              <p:pRg st="0" end="0"/>
                                            </p:txEl>
                                          </p:spTgt>
                                        </p:tgtEl>
                                        <p:attrNameLst>
                                          <p:attrName>style.visibility</p:attrName>
                                        </p:attrNameLst>
                                      </p:cBhvr>
                                      <p:to>
                                        <p:strVal val="visible"/>
                                      </p:to>
                                    </p:set>
                                    <p:animEffect transition="in" filter="wipe(left)">
                                      <p:cBhvr>
                                        <p:cTn id="12" dur="500"/>
                                        <p:tgtEl>
                                          <p:spTgt spid="923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35">
                                            <p:txEl>
                                              <p:pRg st="0" end="0"/>
                                            </p:txEl>
                                          </p:spTgt>
                                        </p:tgtEl>
                                        <p:attrNameLst>
                                          <p:attrName>style.visibility</p:attrName>
                                        </p:attrNameLst>
                                      </p:cBhvr>
                                      <p:to>
                                        <p:strVal val="visible"/>
                                      </p:to>
                                    </p:set>
                                    <p:animEffect transition="in" filter="wipe(left)">
                                      <p:cBhvr>
                                        <p:cTn id="17" dur="500"/>
                                        <p:tgtEl>
                                          <p:spTgt spid="923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35">
                                            <p:txEl>
                                              <p:pRg st="1" end="1"/>
                                            </p:txEl>
                                          </p:spTgt>
                                        </p:tgtEl>
                                        <p:attrNameLst>
                                          <p:attrName>style.visibility</p:attrName>
                                        </p:attrNameLst>
                                      </p:cBhvr>
                                      <p:to>
                                        <p:strVal val="visible"/>
                                      </p:to>
                                    </p:set>
                                    <p:animEffect transition="in" filter="wipe(left)">
                                      <p:cBhvr>
                                        <p:cTn id="22" dur="500"/>
                                        <p:tgtEl>
                                          <p:spTgt spid="9235">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235">
                                            <p:txEl>
                                              <p:pRg st="2" end="2"/>
                                            </p:txEl>
                                          </p:spTgt>
                                        </p:tgtEl>
                                        <p:attrNameLst>
                                          <p:attrName>style.visibility</p:attrName>
                                        </p:attrNameLst>
                                      </p:cBhvr>
                                      <p:to>
                                        <p:strVal val="visible"/>
                                      </p:to>
                                    </p:set>
                                    <p:animEffect transition="in" filter="wipe(left)">
                                      <p:cBhvr>
                                        <p:cTn id="27" dur="500"/>
                                        <p:tgtEl>
                                          <p:spTgt spid="92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3" grpId="0" build="p" autoUpdateAnimBg="0" advAuto="0"/>
      <p:bldP spid="9234" grpId="0" build="p" autoUpdateAnimBg="0"/>
      <p:bldP spid="923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a:t>Example 3</a:t>
            </a:r>
          </a:p>
        </p:txBody>
      </p:sp>
      <p:sp>
        <p:nvSpPr>
          <p:cNvPr id="164867" name="title"/>
          <p:cNvSpPr txBox="1">
            <a:spLocks noChangeArrowheads="1"/>
          </p:cNvSpPr>
          <p:nvPr/>
        </p:nvSpPr>
        <p:spPr bwMode="auto">
          <a:xfrm>
            <a:off x="2609850" y="809625"/>
            <a:ext cx="5838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r>
              <a:rPr lang="en-US" sz="2000" b="1">
                <a:solidFill>
                  <a:srgbClr val="962E45"/>
                </a:solidFill>
              </a:rPr>
              <a:t>Zeros of a Polynomial Function</a:t>
            </a:r>
          </a:p>
        </p:txBody>
      </p:sp>
      <p:sp>
        <p:nvSpPr>
          <p:cNvPr id="164879" name="Text Box 15"/>
          <p:cNvSpPr txBox="1">
            <a:spLocks noChangeArrowheads="1"/>
          </p:cNvSpPr>
          <p:nvPr/>
        </p:nvSpPr>
        <p:spPr bwMode="auto">
          <a:xfrm>
            <a:off x="876300" y="1485900"/>
            <a:ext cx="78867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2857500">
              <a:defRPr>
                <a:solidFill>
                  <a:schemeClr val="tx1"/>
                </a:solidFill>
                <a:latin typeface="Arial" pitchFamily="34" charset="0"/>
              </a:defRPr>
            </a:lvl2pPr>
            <a:lvl3pPr marL="2971800">
              <a:defRPr>
                <a:solidFill>
                  <a:schemeClr val="tx1"/>
                </a:solidFill>
                <a:latin typeface="Arial" pitchFamily="34" charset="0"/>
              </a:defRPr>
            </a:lvl3pPr>
            <a:lvl4pPr marL="3086100">
              <a:defRPr>
                <a:solidFill>
                  <a:schemeClr val="tx1"/>
                </a:solidFill>
                <a:latin typeface="Arial" pitchFamily="34" charset="0"/>
              </a:defRPr>
            </a:lvl4pPr>
            <a:lvl5pPr marL="3200400">
              <a:defRPr>
                <a:solidFill>
                  <a:schemeClr val="tx1"/>
                </a:solidFill>
                <a:latin typeface="Arial" pitchFamily="34" charset="0"/>
              </a:defRPr>
            </a:lvl5pPr>
            <a:lvl6pPr marL="3657600" fontAlgn="base">
              <a:spcBef>
                <a:spcPct val="0"/>
              </a:spcBef>
              <a:spcAft>
                <a:spcPct val="0"/>
              </a:spcAft>
              <a:defRPr>
                <a:solidFill>
                  <a:schemeClr val="tx1"/>
                </a:solidFill>
                <a:latin typeface="Arial" pitchFamily="34" charset="0"/>
              </a:defRPr>
            </a:lvl6pPr>
            <a:lvl7pPr marL="4114800" fontAlgn="base">
              <a:spcBef>
                <a:spcPct val="0"/>
              </a:spcBef>
              <a:spcAft>
                <a:spcPct val="0"/>
              </a:spcAft>
              <a:defRPr>
                <a:solidFill>
                  <a:schemeClr val="tx1"/>
                </a:solidFill>
                <a:latin typeface="Arial" pitchFamily="34" charset="0"/>
              </a:defRPr>
            </a:lvl7pPr>
            <a:lvl8pPr marL="4572000" fontAlgn="base">
              <a:spcBef>
                <a:spcPct val="0"/>
              </a:spcBef>
              <a:spcAft>
                <a:spcPct val="0"/>
              </a:spcAft>
              <a:defRPr>
                <a:solidFill>
                  <a:schemeClr val="tx1"/>
                </a:solidFill>
                <a:latin typeface="Arial" pitchFamily="34" charset="0"/>
              </a:defRPr>
            </a:lvl8pPr>
            <a:lvl9pPr marL="5029200" fontAlgn="base">
              <a:spcBef>
                <a:spcPct val="0"/>
              </a:spcBef>
              <a:spcAft>
                <a:spcPct val="0"/>
              </a:spcAft>
              <a:defRPr>
                <a:solidFill>
                  <a:schemeClr val="tx1"/>
                </a:solidFill>
                <a:latin typeface="Arial" pitchFamily="34" charset="0"/>
              </a:defRPr>
            </a:lvl9pPr>
          </a:lstStyle>
          <a:p>
            <a:pPr fontAlgn="base">
              <a:lnSpc>
                <a:spcPct val="90000"/>
              </a:lnSpc>
              <a:spcBef>
                <a:spcPct val="20000"/>
              </a:spcBef>
              <a:spcAft>
                <a:spcPct val="20000"/>
              </a:spcAft>
              <a:buClr>
                <a:srgbClr val="FFFFFF"/>
              </a:buClr>
            </a:pPr>
            <a:r>
              <a:rPr lang="en-US" sz="2400">
                <a:solidFill>
                  <a:srgbClr val="000000"/>
                </a:solidFill>
                <a:ea typeface="Times New Roman" pitchFamily="18" charset="0"/>
                <a:cs typeface="Arial" pitchFamily="34" charset="0"/>
              </a:rPr>
              <a:t>So,</a:t>
            </a:r>
            <a:r>
              <a:rPr lang="en-US" sz="2400" i="1">
                <a:solidFill>
                  <a:srgbClr val="000000"/>
                </a:solidFill>
                <a:ea typeface="Times New Roman" pitchFamily="18" charset="0"/>
                <a:cs typeface="Arial" pitchFamily="34" charset="0"/>
              </a:rPr>
              <a:t> f</a:t>
            </a:r>
            <a:r>
              <a:rPr lang="en-US" sz="2400">
                <a:solidFill>
                  <a:srgbClr val="000000"/>
                </a:solidFill>
                <a:ea typeface="Times New Roman" pitchFamily="18" charset="0"/>
                <a:cs typeface="Arial" pitchFamily="34" charset="0"/>
              </a:rPr>
              <a:t> has three distinct real zeros, </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0, </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–4, and </a:t>
            </a:r>
            <a:br>
              <a:rPr lang="en-US" sz="2400">
                <a:solidFill>
                  <a:srgbClr val="000000"/>
                </a:solidFill>
                <a:ea typeface="Times New Roman" pitchFamily="18" charset="0"/>
                <a:cs typeface="Arial" pitchFamily="34" charset="0"/>
              </a:rPr>
            </a:b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–1. This is consistent with a cubic function having at most 3 distinct real zeros.</a:t>
            </a:r>
            <a:endParaRPr lang="en-US" sz="2400" b="1">
              <a:solidFill>
                <a:srgbClr val="000000"/>
              </a:solidFill>
              <a:ea typeface="Times New Roman" pitchFamily="18" charset="0"/>
              <a:cs typeface="Arial" pitchFamily="34" charset="0"/>
            </a:endParaRPr>
          </a:p>
        </p:txBody>
      </p:sp>
      <p:pic>
        <p:nvPicPr>
          <p:cNvPr id="164881" name="Picture 17" descr="11Pcal_02_02_03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362200"/>
            <a:ext cx="3590925" cy="3629025"/>
          </a:xfrm>
          <a:prstGeom prst="rect">
            <a:avLst/>
          </a:prstGeom>
          <a:noFill/>
          <a:extLst>
            <a:ext uri="{909E8E84-426E-40DD-AFC4-6F175D3DCCD1}">
              <a14:hiddenFill xmlns:a14="http://schemas.microsoft.com/office/drawing/2010/main">
                <a:solidFill>
                  <a:srgbClr val="FFFFFF"/>
                </a:solidFill>
              </a14:hiddenFill>
            </a:ext>
          </a:extLst>
        </p:spPr>
      </p:pic>
      <p:sp>
        <p:nvSpPr>
          <p:cNvPr id="164882" name="Text Box 18"/>
          <p:cNvSpPr txBox="1">
            <a:spLocks noChangeArrowheads="1"/>
          </p:cNvSpPr>
          <p:nvPr/>
        </p:nvSpPr>
        <p:spPr bwMode="auto">
          <a:xfrm>
            <a:off x="876300" y="2617788"/>
            <a:ext cx="36957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2857500">
              <a:defRPr>
                <a:solidFill>
                  <a:schemeClr val="tx1"/>
                </a:solidFill>
                <a:latin typeface="Arial" pitchFamily="34" charset="0"/>
              </a:defRPr>
            </a:lvl2pPr>
            <a:lvl3pPr marL="2971800">
              <a:defRPr>
                <a:solidFill>
                  <a:schemeClr val="tx1"/>
                </a:solidFill>
                <a:latin typeface="Arial" pitchFamily="34" charset="0"/>
              </a:defRPr>
            </a:lvl3pPr>
            <a:lvl4pPr marL="3086100">
              <a:defRPr>
                <a:solidFill>
                  <a:schemeClr val="tx1"/>
                </a:solidFill>
                <a:latin typeface="Arial" pitchFamily="34" charset="0"/>
              </a:defRPr>
            </a:lvl4pPr>
            <a:lvl5pPr marL="3200400">
              <a:defRPr>
                <a:solidFill>
                  <a:schemeClr val="tx1"/>
                </a:solidFill>
                <a:latin typeface="Arial" pitchFamily="34" charset="0"/>
              </a:defRPr>
            </a:lvl5pPr>
            <a:lvl6pPr marL="3657600" fontAlgn="base">
              <a:spcBef>
                <a:spcPct val="0"/>
              </a:spcBef>
              <a:spcAft>
                <a:spcPct val="0"/>
              </a:spcAft>
              <a:defRPr>
                <a:solidFill>
                  <a:schemeClr val="tx1"/>
                </a:solidFill>
                <a:latin typeface="Arial" pitchFamily="34" charset="0"/>
              </a:defRPr>
            </a:lvl6pPr>
            <a:lvl7pPr marL="4114800" fontAlgn="base">
              <a:spcBef>
                <a:spcPct val="0"/>
              </a:spcBef>
              <a:spcAft>
                <a:spcPct val="0"/>
              </a:spcAft>
              <a:defRPr>
                <a:solidFill>
                  <a:schemeClr val="tx1"/>
                </a:solidFill>
                <a:latin typeface="Arial" pitchFamily="34" charset="0"/>
              </a:defRPr>
            </a:lvl7pPr>
            <a:lvl8pPr marL="4572000" fontAlgn="base">
              <a:spcBef>
                <a:spcPct val="0"/>
              </a:spcBef>
              <a:spcAft>
                <a:spcPct val="0"/>
              </a:spcAft>
              <a:defRPr>
                <a:solidFill>
                  <a:schemeClr val="tx1"/>
                </a:solidFill>
                <a:latin typeface="Arial" pitchFamily="34" charset="0"/>
              </a:defRPr>
            </a:lvl8pPr>
            <a:lvl9pPr marL="5029200" fontAlgn="base">
              <a:spcBef>
                <a:spcPct val="0"/>
              </a:spcBef>
              <a:spcAft>
                <a:spcPct val="0"/>
              </a:spcAft>
              <a:defRPr>
                <a:solidFill>
                  <a:schemeClr val="tx1"/>
                </a:solidFill>
                <a:latin typeface="Arial" pitchFamily="34" charset="0"/>
              </a:defRPr>
            </a:lvl9pPr>
          </a:lstStyle>
          <a:p>
            <a:pPr fontAlgn="base">
              <a:lnSpc>
                <a:spcPct val="90000"/>
              </a:lnSpc>
              <a:spcBef>
                <a:spcPct val="20000"/>
              </a:spcBef>
              <a:spcAft>
                <a:spcPct val="20000"/>
              </a:spcAft>
              <a:buClr>
                <a:srgbClr val="FFFFFF"/>
              </a:buClr>
            </a:pPr>
            <a:r>
              <a:rPr lang="en-US" sz="2400" b="1">
                <a:solidFill>
                  <a:srgbClr val="0066B3"/>
                </a:solidFill>
                <a:ea typeface="Times New Roman" pitchFamily="18" charset="0"/>
                <a:cs typeface="Arial" pitchFamily="34" charset="0"/>
              </a:rPr>
              <a:t>CHECK</a:t>
            </a:r>
            <a:r>
              <a:rPr lang="en-US" sz="2400">
                <a:solidFill>
                  <a:srgbClr val="000000"/>
                </a:solidFill>
                <a:ea typeface="Times New Roman" pitchFamily="18" charset="0"/>
                <a:cs typeface="Arial" pitchFamily="34" charset="0"/>
              </a:rPr>
              <a:t> You can use a graphing calculator to graph </a:t>
            </a:r>
            <a:r>
              <a:rPr lang="en-US" sz="2400" i="1">
                <a:solidFill>
                  <a:srgbClr val="000000"/>
                </a:solidFill>
                <a:ea typeface="Times New Roman" pitchFamily="18" charset="0"/>
                <a:cs typeface="Arial" pitchFamily="34" charset="0"/>
              </a:rPr>
              <a:t>f</a:t>
            </a:r>
            <a:r>
              <a:rPr lang="en-US" sz="800" i="1">
                <a:solidFill>
                  <a:srgbClr val="000000"/>
                </a:solidFill>
                <a:ea typeface="Times New Roman" pitchFamily="18" charset="0"/>
                <a:cs typeface="Arial" pitchFamily="34" charset="0"/>
              </a:rPr>
              <a:t> </a:t>
            </a:r>
            <a:r>
              <a:rPr lang="en-US" sz="2400">
                <a:solidFill>
                  <a:srgbClr val="000000"/>
                </a:solidFill>
                <a:ea typeface="Times New Roman" pitchFamily="18" charset="0"/>
                <a:cs typeface="Arial" pitchFamily="34" charset="0"/>
              </a:rPr>
              <a:t>(</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a:t>
            </a:r>
            <a:r>
              <a:rPr lang="en-US" sz="2400" i="1">
                <a:solidFill>
                  <a:srgbClr val="000000"/>
                </a:solidFill>
                <a:ea typeface="Times New Roman" pitchFamily="18" charset="0"/>
                <a:cs typeface="Arial" pitchFamily="34" charset="0"/>
              </a:rPr>
              <a:t>x</a:t>
            </a:r>
            <a:r>
              <a:rPr lang="en-US" sz="800" i="1">
                <a:solidFill>
                  <a:srgbClr val="000000"/>
                </a:solidFill>
                <a:ea typeface="Times New Roman" pitchFamily="18" charset="0"/>
                <a:cs typeface="Arial" pitchFamily="34" charset="0"/>
              </a:rPr>
              <a:t> </a:t>
            </a:r>
            <a:r>
              <a:rPr lang="en-US" sz="2400" baseline="40000">
                <a:solidFill>
                  <a:srgbClr val="000000"/>
                </a:solidFill>
                <a:ea typeface="Times New Roman" pitchFamily="18" charset="0"/>
                <a:cs typeface="Arial" pitchFamily="34" charset="0"/>
              </a:rPr>
              <a:t>3</a:t>
            </a:r>
            <a:r>
              <a:rPr lang="en-US" sz="2400">
                <a:solidFill>
                  <a:srgbClr val="000000"/>
                </a:solidFill>
                <a:ea typeface="Times New Roman" pitchFamily="18" charset="0"/>
                <a:cs typeface="Arial" pitchFamily="34" charset="0"/>
              </a:rPr>
              <a:t> + 5</a:t>
            </a:r>
            <a:r>
              <a:rPr lang="en-US" sz="2400" i="1">
                <a:solidFill>
                  <a:srgbClr val="000000"/>
                </a:solidFill>
                <a:ea typeface="Times New Roman" pitchFamily="18" charset="0"/>
                <a:cs typeface="Arial" pitchFamily="34" charset="0"/>
              </a:rPr>
              <a:t>x</a:t>
            </a:r>
            <a:r>
              <a:rPr lang="en-US" sz="800" i="1">
                <a:solidFill>
                  <a:srgbClr val="000000"/>
                </a:solidFill>
                <a:ea typeface="Times New Roman" pitchFamily="18" charset="0"/>
                <a:cs typeface="Arial" pitchFamily="34" charset="0"/>
              </a:rPr>
              <a:t> </a:t>
            </a:r>
            <a:r>
              <a:rPr lang="en-US" sz="2400" baseline="40000">
                <a:solidFill>
                  <a:srgbClr val="000000"/>
                </a:solidFill>
                <a:ea typeface="Times New Roman" pitchFamily="18" charset="0"/>
                <a:cs typeface="Arial" pitchFamily="34" charset="0"/>
              </a:rPr>
              <a:t>2</a:t>
            </a:r>
            <a:r>
              <a:rPr lang="en-US" sz="2400">
                <a:solidFill>
                  <a:srgbClr val="000000"/>
                </a:solidFill>
                <a:ea typeface="Times New Roman" pitchFamily="18" charset="0"/>
                <a:cs typeface="Arial" pitchFamily="34" charset="0"/>
              </a:rPr>
              <a:t> + 4</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and confirm these zeros. Additionally, you can see that the graph has </a:t>
            </a:r>
            <a:br>
              <a:rPr lang="en-US" sz="2400">
                <a:solidFill>
                  <a:srgbClr val="000000"/>
                </a:solidFill>
                <a:ea typeface="Times New Roman" pitchFamily="18" charset="0"/>
                <a:cs typeface="Arial" pitchFamily="34" charset="0"/>
              </a:rPr>
            </a:br>
            <a:r>
              <a:rPr lang="en-US" sz="2400">
                <a:solidFill>
                  <a:srgbClr val="000000"/>
                </a:solidFill>
                <a:ea typeface="Times New Roman" pitchFamily="18" charset="0"/>
                <a:cs typeface="Arial" pitchFamily="34" charset="0"/>
              </a:rPr>
              <a:t>2 turning points, which is consistent with cubic functions having at most 2 turning points. </a:t>
            </a:r>
          </a:p>
        </p:txBody>
      </p:sp>
    </p:spTree>
    <p:custDataLst>
      <p:tags r:id="rId1"/>
    </p:custDataLst>
    <p:extLst>
      <p:ext uri="{BB962C8B-B14F-4D97-AF65-F5344CB8AC3E}">
        <p14:creationId xmlns:p14="http://schemas.microsoft.com/office/powerpoint/2010/main" val="40717831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879">
                                            <p:txEl>
                                              <p:pRg st="0" end="0"/>
                                            </p:txEl>
                                          </p:spTgt>
                                        </p:tgtEl>
                                        <p:attrNameLst>
                                          <p:attrName>style.visibility</p:attrName>
                                        </p:attrNameLst>
                                      </p:cBhvr>
                                      <p:to>
                                        <p:strVal val="visible"/>
                                      </p:to>
                                    </p:set>
                                    <p:animEffect transition="in" filter="wipe(left)">
                                      <p:cBhvr>
                                        <p:cTn id="7" dur="500"/>
                                        <p:tgtEl>
                                          <p:spTgt spid="1648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4882">
                                            <p:txEl>
                                              <p:pRg st="0" end="0"/>
                                            </p:txEl>
                                          </p:spTgt>
                                        </p:tgtEl>
                                        <p:attrNameLst>
                                          <p:attrName>style.visibility</p:attrName>
                                        </p:attrNameLst>
                                      </p:cBhvr>
                                      <p:to>
                                        <p:strVal val="visible"/>
                                      </p:to>
                                    </p:set>
                                    <p:animEffect transition="in" filter="wipe(left)">
                                      <p:cBhvr>
                                        <p:cTn id="12" dur="500"/>
                                        <p:tgtEl>
                                          <p:spTgt spid="164882">
                                            <p:txEl>
                                              <p:pRg st="0" end="0"/>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164881"/>
                                        </p:tgtEl>
                                        <p:attrNameLst>
                                          <p:attrName>style.visibility</p:attrName>
                                        </p:attrNameLst>
                                      </p:cBhvr>
                                      <p:to>
                                        <p:strVal val="visible"/>
                                      </p:to>
                                    </p:set>
                                    <p:animEffect transition="in" filter="wipe(left)">
                                      <p:cBhvr>
                                        <p:cTn id="16" dur="500"/>
                                        <p:tgtEl>
                                          <p:spTgt spid="164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9" grpId="0" build="p" autoUpdateAnimBg="0" advAuto="0"/>
      <p:bldP spid="164882"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r>
              <a:rPr lang="en-US"/>
              <a:t>Example 3</a:t>
            </a:r>
          </a:p>
        </p:txBody>
      </p:sp>
      <p:sp>
        <p:nvSpPr>
          <p:cNvPr id="325635" name="title"/>
          <p:cNvSpPr txBox="1">
            <a:spLocks noChangeArrowheads="1"/>
          </p:cNvSpPr>
          <p:nvPr/>
        </p:nvSpPr>
        <p:spPr bwMode="auto">
          <a:xfrm>
            <a:off x="2609850" y="809625"/>
            <a:ext cx="5838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r>
              <a:rPr lang="en-US" sz="2000" b="1">
                <a:solidFill>
                  <a:srgbClr val="962E45"/>
                </a:solidFill>
              </a:rPr>
              <a:t>Zeros of a Polynomial Function</a:t>
            </a:r>
          </a:p>
        </p:txBody>
      </p:sp>
      <p:sp>
        <p:nvSpPr>
          <p:cNvPr id="325636" name="ans"/>
          <p:cNvSpPr>
            <a:spLocks noChangeArrowheads="1"/>
          </p:cNvSpPr>
          <p:nvPr/>
        </p:nvSpPr>
        <p:spPr bwMode="auto">
          <a:xfrm>
            <a:off x="533400" y="1495425"/>
            <a:ext cx="79248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828800" indent="-1484313" fontAlgn="base">
              <a:lnSpc>
                <a:spcPct val="90000"/>
              </a:lnSpc>
              <a:spcBef>
                <a:spcPct val="20000"/>
              </a:spcBef>
              <a:spcAft>
                <a:spcPct val="20000"/>
              </a:spcAft>
              <a:buClr>
                <a:srgbClr val="FFFFFF"/>
              </a:buClr>
            </a:pPr>
            <a:r>
              <a:rPr lang="en-US" sz="2400" b="1">
                <a:solidFill>
                  <a:srgbClr val="0066B3"/>
                </a:solidFill>
              </a:rPr>
              <a:t>Answer:</a:t>
            </a:r>
            <a:r>
              <a:rPr lang="en-US" sz="2400">
                <a:solidFill>
                  <a:srgbClr val="962E45"/>
                </a:solidFill>
              </a:rPr>
              <a:t> 	</a:t>
            </a:r>
            <a:r>
              <a:rPr lang="en-US" sz="2400">
                <a:solidFill>
                  <a:srgbClr val="962E45"/>
                </a:solidFill>
                <a:ea typeface="Times New Roman" pitchFamily="18" charset="0"/>
                <a:cs typeface="Arial" pitchFamily="34" charset="0"/>
              </a:rPr>
              <a:t>The degree is 3, so </a:t>
            </a:r>
            <a:r>
              <a:rPr lang="en-US" sz="2400" i="1">
                <a:solidFill>
                  <a:srgbClr val="962E45"/>
                </a:solidFill>
                <a:ea typeface="Times New Roman" pitchFamily="18" charset="0"/>
                <a:cs typeface="Arial" pitchFamily="34" charset="0"/>
              </a:rPr>
              <a:t>f </a:t>
            </a:r>
            <a:r>
              <a:rPr lang="en-US" sz="2400">
                <a:solidFill>
                  <a:srgbClr val="962E45"/>
                </a:solidFill>
                <a:ea typeface="Times New Roman" pitchFamily="18" charset="0"/>
                <a:cs typeface="Arial" pitchFamily="34" charset="0"/>
              </a:rPr>
              <a:t>has at most 3 distinct real zeros and at most 2 turning points. </a:t>
            </a:r>
            <a:br>
              <a:rPr lang="en-US" sz="2400">
                <a:solidFill>
                  <a:srgbClr val="962E45"/>
                </a:solidFill>
                <a:ea typeface="Times New Roman" pitchFamily="18" charset="0"/>
                <a:cs typeface="Arial" pitchFamily="34" charset="0"/>
              </a:rPr>
            </a:br>
            <a:r>
              <a:rPr lang="en-US" sz="2400" i="1">
                <a:solidFill>
                  <a:srgbClr val="962E45"/>
                </a:solidFill>
                <a:ea typeface="Times New Roman" pitchFamily="18" charset="0"/>
                <a:cs typeface="Arial" pitchFamily="34" charset="0"/>
              </a:rPr>
              <a:t>f</a:t>
            </a:r>
            <a:r>
              <a:rPr lang="en-US" sz="800" i="1">
                <a:solidFill>
                  <a:srgbClr val="962E45"/>
                </a:solidFill>
                <a:ea typeface="Times New Roman" pitchFamily="18" charset="0"/>
                <a:cs typeface="Arial" pitchFamily="34" charset="0"/>
              </a:rPr>
              <a:t> </a:t>
            </a:r>
            <a:r>
              <a:rPr lang="en-US" sz="2400">
                <a:solidFill>
                  <a:srgbClr val="962E45"/>
                </a:solidFill>
                <a:ea typeface="Times New Roman" pitchFamily="18" charset="0"/>
                <a:cs typeface="Arial" pitchFamily="34" charset="0"/>
              </a:rPr>
              <a:t>(</a:t>
            </a:r>
            <a:r>
              <a:rPr lang="en-US" sz="2400" i="1">
                <a:solidFill>
                  <a:srgbClr val="962E45"/>
                </a:solidFill>
                <a:ea typeface="Times New Roman" pitchFamily="18" charset="0"/>
                <a:cs typeface="Arial" pitchFamily="34" charset="0"/>
              </a:rPr>
              <a:t>x</a:t>
            </a:r>
            <a:r>
              <a:rPr lang="en-US" sz="2400">
                <a:solidFill>
                  <a:srgbClr val="962E45"/>
                </a:solidFill>
                <a:ea typeface="Times New Roman" pitchFamily="18" charset="0"/>
                <a:cs typeface="Arial" pitchFamily="34" charset="0"/>
              </a:rPr>
              <a:t>) = </a:t>
            </a:r>
            <a:r>
              <a:rPr lang="en-US" sz="2400" i="1">
                <a:solidFill>
                  <a:srgbClr val="962E45"/>
                </a:solidFill>
                <a:ea typeface="Times New Roman" pitchFamily="18" charset="0"/>
                <a:cs typeface="Arial" pitchFamily="34" charset="0"/>
              </a:rPr>
              <a:t>x</a:t>
            </a:r>
            <a:r>
              <a:rPr lang="en-US" sz="800" i="1">
                <a:solidFill>
                  <a:srgbClr val="962E45"/>
                </a:solidFill>
                <a:ea typeface="Times New Roman" pitchFamily="18" charset="0"/>
                <a:cs typeface="Arial" pitchFamily="34" charset="0"/>
              </a:rPr>
              <a:t> </a:t>
            </a:r>
            <a:r>
              <a:rPr lang="en-US" sz="2400" baseline="40000">
                <a:solidFill>
                  <a:srgbClr val="962E45"/>
                </a:solidFill>
                <a:ea typeface="Times New Roman" pitchFamily="18" charset="0"/>
                <a:cs typeface="Arial" pitchFamily="34" charset="0"/>
              </a:rPr>
              <a:t>3</a:t>
            </a:r>
            <a:r>
              <a:rPr lang="en-US" sz="2400">
                <a:solidFill>
                  <a:srgbClr val="962E45"/>
                </a:solidFill>
                <a:ea typeface="Times New Roman" pitchFamily="18" charset="0"/>
                <a:cs typeface="Arial" pitchFamily="34" charset="0"/>
              </a:rPr>
              <a:t> + 5</a:t>
            </a:r>
            <a:r>
              <a:rPr lang="en-US" sz="2400" i="1">
                <a:solidFill>
                  <a:srgbClr val="962E45"/>
                </a:solidFill>
                <a:ea typeface="Times New Roman" pitchFamily="18" charset="0"/>
                <a:cs typeface="Arial" pitchFamily="34" charset="0"/>
              </a:rPr>
              <a:t>x</a:t>
            </a:r>
            <a:r>
              <a:rPr lang="en-US" sz="800" i="1">
                <a:solidFill>
                  <a:srgbClr val="962E45"/>
                </a:solidFill>
                <a:ea typeface="Times New Roman" pitchFamily="18" charset="0"/>
                <a:cs typeface="Arial" pitchFamily="34" charset="0"/>
              </a:rPr>
              <a:t> </a:t>
            </a:r>
            <a:r>
              <a:rPr lang="en-US" sz="2400" baseline="40000">
                <a:solidFill>
                  <a:srgbClr val="962E45"/>
                </a:solidFill>
                <a:ea typeface="Times New Roman" pitchFamily="18" charset="0"/>
                <a:cs typeface="Arial" pitchFamily="34" charset="0"/>
              </a:rPr>
              <a:t>2</a:t>
            </a:r>
            <a:r>
              <a:rPr lang="en-US" sz="2400">
                <a:solidFill>
                  <a:srgbClr val="962E45"/>
                </a:solidFill>
                <a:ea typeface="Times New Roman" pitchFamily="18" charset="0"/>
                <a:cs typeface="Arial" pitchFamily="34" charset="0"/>
              </a:rPr>
              <a:t> + 4</a:t>
            </a:r>
            <a:r>
              <a:rPr lang="en-US" sz="2400" i="1">
                <a:solidFill>
                  <a:srgbClr val="962E45"/>
                </a:solidFill>
                <a:ea typeface="Times New Roman" pitchFamily="18" charset="0"/>
                <a:cs typeface="Arial" pitchFamily="34" charset="0"/>
              </a:rPr>
              <a:t>x </a:t>
            </a:r>
            <a:r>
              <a:rPr lang="en-US" sz="2400">
                <a:solidFill>
                  <a:srgbClr val="962E45"/>
                </a:solidFill>
                <a:ea typeface="Times New Roman" pitchFamily="18" charset="0"/>
                <a:cs typeface="Arial" pitchFamily="34" charset="0"/>
              </a:rPr>
              <a:t>=</a:t>
            </a:r>
            <a:r>
              <a:rPr lang="en-US" sz="2400" i="1">
                <a:solidFill>
                  <a:srgbClr val="962E45"/>
                </a:solidFill>
                <a:ea typeface="Times New Roman" pitchFamily="18" charset="0"/>
                <a:cs typeface="Arial" pitchFamily="34" charset="0"/>
              </a:rPr>
              <a:t> x</a:t>
            </a:r>
            <a:r>
              <a:rPr lang="en-US" sz="800" i="1">
                <a:solidFill>
                  <a:srgbClr val="962E45"/>
                </a:solidFill>
                <a:ea typeface="Times New Roman" pitchFamily="18" charset="0"/>
                <a:cs typeface="Arial" pitchFamily="34" charset="0"/>
              </a:rPr>
              <a:t> </a:t>
            </a:r>
            <a:r>
              <a:rPr lang="en-US" sz="2400">
                <a:solidFill>
                  <a:srgbClr val="962E45"/>
                </a:solidFill>
                <a:ea typeface="Times New Roman" pitchFamily="18" charset="0"/>
                <a:cs typeface="Arial" pitchFamily="34" charset="0"/>
              </a:rPr>
              <a:t>(</a:t>
            </a:r>
            <a:r>
              <a:rPr lang="en-US" sz="2400" i="1">
                <a:solidFill>
                  <a:srgbClr val="962E45"/>
                </a:solidFill>
                <a:ea typeface="Times New Roman" pitchFamily="18" charset="0"/>
                <a:cs typeface="Arial" pitchFamily="34" charset="0"/>
              </a:rPr>
              <a:t>x</a:t>
            </a:r>
            <a:r>
              <a:rPr lang="en-US" sz="2400">
                <a:solidFill>
                  <a:srgbClr val="962E45"/>
                </a:solidFill>
                <a:ea typeface="Times New Roman" pitchFamily="18" charset="0"/>
                <a:cs typeface="Arial" pitchFamily="34" charset="0"/>
              </a:rPr>
              <a:t> + 1)(</a:t>
            </a:r>
            <a:r>
              <a:rPr lang="en-US" sz="2400" i="1">
                <a:solidFill>
                  <a:srgbClr val="962E45"/>
                </a:solidFill>
                <a:ea typeface="Times New Roman" pitchFamily="18" charset="0"/>
                <a:cs typeface="Arial" pitchFamily="34" charset="0"/>
              </a:rPr>
              <a:t>x</a:t>
            </a:r>
            <a:r>
              <a:rPr lang="en-US" sz="2400">
                <a:solidFill>
                  <a:srgbClr val="962E45"/>
                </a:solidFill>
                <a:ea typeface="Times New Roman" pitchFamily="18" charset="0"/>
                <a:cs typeface="Arial" pitchFamily="34" charset="0"/>
              </a:rPr>
              <a:t> + 4), so </a:t>
            </a:r>
            <a:br>
              <a:rPr lang="en-US" sz="2400">
                <a:solidFill>
                  <a:srgbClr val="962E45"/>
                </a:solidFill>
                <a:ea typeface="Times New Roman" pitchFamily="18" charset="0"/>
                <a:cs typeface="Arial" pitchFamily="34" charset="0"/>
              </a:rPr>
            </a:br>
            <a:r>
              <a:rPr lang="en-US" sz="2400" i="1">
                <a:solidFill>
                  <a:srgbClr val="962E45"/>
                </a:solidFill>
                <a:ea typeface="Times New Roman" pitchFamily="18" charset="0"/>
                <a:cs typeface="Arial" pitchFamily="34" charset="0"/>
              </a:rPr>
              <a:t>f</a:t>
            </a:r>
            <a:r>
              <a:rPr lang="en-US" sz="2400">
                <a:solidFill>
                  <a:srgbClr val="962E45"/>
                </a:solidFill>
                <a:ea typeface="Times New Roman" pitchFamily="18" charset="0"/>
                <a:cs typeface="Arial" pitchFamily="34" charset="0"/>
              </a:rPr>
              <a:t> has three zeros, </a:t>
            </a:r>
            <a:r>
              <a:rPr lang="en-US" sz="2400" i="1">
                <a:solidFill>
                  <a:srgbClr val="962E45"/>
                </a:solidFill>
                <a:ea typeface="Times New Roman" pitchFamily="18" charset="0"/>
                <a:cs typeface="Arial" pitchFamily="34" charset="0"/>
              </a:rPr>
              <a:t>x</a:t>
            </a:r>
            <a:r>
              <a:rPr lang="en-US" sz="2400">
                <a:solidFill>
                  <a:srgbClr val="962E45"/>
                </a:solidFill>
                <a:ea typeface="Times New Roman" pitchFamily="18" charset="0"/>
                <a:cs typeface="Arial" pitchFamily="34" charset="0"/>
              </a:rPr>
              <a:t> = 0, </a:t>
            </a:r>
            <a:r>
              <a:rPr lang="en-US" sz="2400" i="1">
                <a:solidFill>
                  <a:srgbClr val="962E45"/>
                </a:solidFill>
                <a:ea typeface="Times New Roman" pitchFamily="18" charset="0"/>
                <a:cs typeface="Arial" pitchFamily="34" charset="0"/>
              </a:rPr>
              <a:t>x</a:t>
            </a:r>
            <a:r>
              <a:rPr lang="en-US" sz="2400">
                <a:solidFill>
                  <a:srgbClr val="962E45"/>
                </a:solidFill>
                <a:ea typeface="Times New Roman" pitchFamily="18" charset="0"/>
                <a:cs typeface="Arial" pitchFamily="34" charset="0"/>
              </a:rPr>
              <a:t> = –1, and </a:t>
            </a:r>
            <a:r>
              <a:rPr lang="en-US" sz="2400" i="1">
                <a:solidFill>
                  <a:srgbClr val="962E45"/>
                </a:solidFill>
                <a:ea typeface="Times New Roman" pitchFamily="18" charset="0"/>
                <a:cs typeface="Arial" pitchFamily="34" charset="0"/>
              </a:rPr>
              <a:t>x</a:t>
            </a:r>
            <a:r>
              <a:rPr lang="en-US" sz="2400">
                <a:solidFill>
                  <a:srgbClr val="962E45"/>
                </a:solidFill>
                <a:ea typeface="Times New Roman" pitchFamily="18" charset="0"/>
                <a:cs typeface="Arial" pitchFamily="34" charset="0"/>
              </a:rPr>
              <a:t> = –4.</a:t>
            </a:r>
          </a:p>
        </p:txBody>
      </p:sp>
    </p:spTree>
    <p:custDataLst>
      <p:tags r:id="rId1"/>
    </p:custDataLst>
    <p:extLst>
      <p:ext uri="{BB962C8B-B14F-4D97-AF65-F5344CB8AC3E}">
        <p14:creationId xmlns:p14="http://schemas.microsoft.com/office/powerpoint/2010/main" val="8633229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5636">
                                            <p:txEl>
                                              <p:pRg st="0" end="0"/>
                                            </p:txEl>
                                          </p:spTgt>
                                        </p:tgtEl>
                                        <p:attrNameLst>
                                          <p:attrName>style.visibility</p:attrName>
                                        </p:attrNameLst>
                                      </p:cBhvr>
                                      <p:to>
                                        <p:strVal val="visible"/>
                                      </p:to>
                                    </p:set>
                                    <p:animEffect transition="in" filter="wipe(left)">
                                      <p:cBhvr>
                                        <p:cTn id="7" dur="500"/>
                                        <p:tgtEl>
                                          <p:spTgt spid="3256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6"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TPQuestion"/>
          <p:cNvSpPr>
            <a:spLocks noGrp="1" noChangeArrowheads="1"/>
          </p:cNvSpPr>
          <p:nvPr>
            <p:ph type="title"/>
          </p:nvPr>
        </p:nvSpPr>
        <p:spPr/>
        <p:txBody>
          <a:bodyPr/>
          <a:lstStyle/>
          <a:p>
            <a:r>
              <a:rPr lang="en-US"/>
              <a:t>Example 3</a:t>
            </a:r>
          </a:p>
        </p:txBody>
      </p:sp>
      <p:pic>
        <p:nvPicPr>
          <p:cNvPr id="115731" name="GP_art" descr="Guided-Practi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7950" y="874713"/>
            <a:ext cx="2846388" cy="484187"/>
          </a:xfrm>
          <a:prstGeom prst="rect">
            <a:avLst/>
          </a:prstGeom>
          <a:noFill/>
          <a:extLst>
            <a:ext uri="{909E8E84-426E-40DD-AFC4-6F175D3DCCD1}">
              <a14:hiddenFill xmlns:a14="http://schemas.microsoft.com/office/drawing/2010/main">
                <a:solidFill>
                  <a:srgbClr val="FFFFFF"/>
                </a:solidFill>
              </a14:hiddenFill>
            </a:ext>
          </a:extLst>
        </p:spPr>
      </p:pic>
      <p:sp>
        <p:nvSpPr>
          <p:cNvPr id="115757" name="txt_box"/>
          <p:cNvSpPr>
            <a:spLocks noChangeArrowheads="1"/>
          </p:cNvSpPr>
          <p:nvPr/>
        </p:nvSpPr>
        <p:spPr bwMode="auto">
          <a:xfrm>
            <a:off x="533400" y="1504950"/>
            <a:ext cx="7915275"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fontAlgn="base">
              <a:lnSpc>
                <a:spcPct val="90000"/>
              </a:lnSpc>
              <a:spcBef>
                <a:spcPct val="0"/>
              </a:spcBef>
              <a:spcAft>
                <a:spcPct val="0"/>
              </a:spcAft>
            </a:pPr>
            <a:r>
              <a:rPr lang="en-US" sz="2400" b="1">
                <a:solidFill>
                  <a:srgbClr val="0066B3"/>
                </a:solidFill>
                <a:ea typeface="Times New Roman" pitchFamily="18" charset="0"/>
                <a:cs typeface="Arial" pitchFamily="34" charset="0"/>
              </a:rPr>
              <a:t>State the number of possible real zeros and turning points of </a:t>
            </a:r>
            <a:r>
              <a:rPr lang="en-US" sz="2400" b="1" i="1">
                <a:solidFill>
                  <a:srgbClr val="0066B3"/>
                </a:solidFill>
                <a:ea typeface="Times New Roman" pitchFamily="18" charset="0"/>
                <a:cs typeface="Arial" pitchFamily="34" charset="0"/>
              </a:rPr>
              <a:t>f</a:t>
            </a:r>
            <a:r>
              <a:rPr lang="en-US" sz="800" b="1" i="1">
                <a:solidFill>
                  <a:srgbClr val="0066B3"/>
                </a:solidFill>
                <a:ea typeface="Times New Roman" pitchFamily="18" charset="0"/>
                <a:cs typeface="Arial" pitchFamily="34" charset="0"/>
              </a:rPr>
              <a:t> </a:t>
            </a:r>
            <a:r>
              <a:rPr lang="en-US" sz="2400" b="1">
                <a:solidFill>
                  <a:srgbClr val="0066B3"/>
                </a:solidFill>
                <a:ea typeface="Times New Roman" pitchFamily="18" charset="0"/>
                <a:cs typeface="Arial" pitchFamily="34" charset="0"/>
              </a:rPr>
              <a:t>(</a:t>
            </a:r>
            <a:r>
              <a:rPr lang="en-US" sz="2400" b="1" i="1">
                <a:solidFill>
                  <a:srgbClr val="0066B3"/>
                </a:solidFill>
                <a:ea typeface="Times New Roman" pitchFamily="18" charset="0"/>
                <a:cs typeface="Arial" pitchFamily="34" charset="0"/>
              </a:rPr>
              <a:t>x</a:t>
            </a:r>
            <a:r>
              <a:rPr lang="en-US" sz="2400" b="1">
                <a:solidFill>
                  <a:srgbClr val="0066B3"/>
                </a:solidFill>
                <a:ea typeface="Times New Roman" pitchFamily="18" charset="0"/>
                <a:cs typeface="Arial" pitchFamily="34" charset="0"/>
              </a:rPr>
              <a:t>) = </a:t>
            </a:r>
            <a:r>
              <a:rPr lang="en-US" sz="2400" b="1" i="1">
                <a:solidFill>
                  <a:srgbClr val="0066B3"/>
                </a:solidFill>
                <a:ea typeface="Times New Roman" pitchFamily="18" charset="0"/>
                <a:cs typeface="Arial" pitchFamily="34" charset="0"/>
              </a:rPr>
              <a:t>x</a:t>
            </a:r>
            <a:r>
              <a:rPr lang="en-US" sz="800" b="1" i="1">
                <a:solidFill>
                  <a:srgbClr val="0066B3"/>
                </a:solidFill>
                <a:ea typeface="Times New Roman" pitchFamily="18" charset="0"/>
                <a:cs typeface="Arial" pitchFamily="34" charset="0"/>
              </a:rPr>
              <a:t> </a:t>
            </a:r>
            <a:r>
              <a:rPr lang="en-US" sz="2400" b="1" baseline="40000">
                <a:solidFill>
                  <a:srgbClr val="0066B3"/>
                </a:solidFill>
                <a:ea typeface="Times New Roman" pitchFamily="18" charset="0"/>
                <a:cs typeface="Arial" pitchFamily="34" charset="0"/>
              </a:rPr>
              <a:t>4 </a:t>
            </a:r>
            <a:r>
              <a:rPr lang="en-US" sz="2400" b="1">
                <a:solidFill>
                  <a:srgbClr val="0066B3"/>
                </a:solidFill>
                <a:ea typeface="Times New Roman" pitchFamily="18" charset="0"/>
                <a:cs typeface="Arial" pitchFamily="34" charset="0"/>
              </a:rPr>
              <a:t>– 13</a:t>
            </a:r>
            <a:r>
              <a:rPr lang="en-US" sz="2400" b="1" i="1">
                <a:solidFill>
                  <a:srgbClr val="0066B3"/>
                </a:solidFill>
                <a:ea typeface="Times New Roman" pitchFamily="18" charset="0"/>
                <a:cs typeface="Arial" pitchFamily="34" charset="0"/>
              </a:rPr>
              <a:t>x</a:t>
            </a:r>
            <a:r>
              <a:rPr lang="en-US" sz="800" b="1" i="1">
                <a:solidFill>
                  <a:srgbClr val="0066B3"/>
                </a:solidFill>
                <a:ea typeface="Times New Roman" pitchFamily="18" charset="0"/>
                <a:cs typeface="Arial" pitchFamily="34" charset="0"/>
              </a:rPr>
              <a:t> </a:t>
            </a:r>
            <a:r>
              <a:rPr lang="en-US" sz="2400" b="1" baseline="40000">
                <a:solidFill>
                  <a:srgbClr val="0066B3"/>
                </a:solidFill>
                <a:ea typeface="Times New Roman" pitchFamily="18" charset="0"/>
                <a:cs typeface="Arial" pitchFamily="34" charset="0"/>
              </a:rPr>
              <a:t>2</a:t>
            </a:r>
            <a:r>
              <a:rPr lang="en-US" sz="2400" b="1">
                <a:solidFill>
                  <a:srgbClr val="0066B3"/>
                </a:solidFill>
                <a:ea typeface="Times New Roman" pitchFamily="18" charset="0"/>
                <a:cs typeface="Arial" pitchFamily="34" charset="0"/>
              </a:rPr>
              <a:t> + 36. Then determine all of the real zeros by factoring.</a:t>
            </a:r>
          </a:p>
        </p:txBody>
      </p:sp>
      <p:sp>
        <p:nvSpPr>
          <p:cNvPr id="115758" name="Answers"/>
          <p:cNvSpPr>
            <a:spLocks noChangeArrowheads="1"/>
          </p:cNvSpPr>
          <p:nvPr>
            <p:custDataLst>
              <p:tags r:id="rId2"/>
            </p:custDataLst>
          </p:nvPr>
        </p:nvSpPr>
        <p:spPr bwMode="auto">
          <a:xfrm>
            <a:off x="885825" y="3060700"/>
            <a:ext cx="7572375" cy="32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25000"/>
              </a:spcBef>
              <a:spcAft>
                <a:spcPct val="25000"/>
              </a:spcAft>
              <a:buClr>
                <a:srgbClr val="00539D"/>
              </a:buClr>
            </a:pPr>
            <a:r>
              <a:rPr lang="pt-BR" sz="2400" b="1">
                <a:solidFill>
                  <a:srgbClr val="0066B3"/>
                </a:solidFill>
                <a:sym typeface="Arial" pitchFamily="34" charset="0"/>
              </a:rPr>
              <a:t>A.	</a:t>
            </a:r>
            <a:r>
              <a:rPr lang="en-US" sz="2400" b="1">
                <a:solidFill>
                  <a:srgbClr val="000000"/>
                </a:solidFill>
                <a:sym typeface="Arial" pitchFamily="34" charset="0"/>
              </a:rPr>
              <a:t>4 possible real zeros, 3 turning points; </a:t>
            </a:r>
            <a:br>
              <a:rPr lang="en-US" sz="2400" b="1">
                <a:solidFill>
                  <a:srgbClr val="000000"/>
                </a:solidFill>
                <a:sym typeface="Arial" pitchFamily="34" charset="0"/>
              </a:rPr>
            </a:br>
            <a:r>
              <a:rPr lang="en-US" sz="2400" b="1">
                <a:solidFill>
                  <a:srgbClr val="000000"/>
                </a:solidFill>
                <a:sym typeface="Arial" pitchFamily="34" charset="0"/>
              </a:rPr>
              <a:t>zeros 2, –2, 3, –3</a:t>
            </a:r>
            <a:endParaRPr lang="pt-BR" sz="2400">
              <a:solidFill>
                <a:srgbClr val="000000"/>
              </a:solidFill>
              <a:sym typeface="Arial" pitchFamily="34" charset="0"/>
            </a:endParaRPr>
          </a:p>
          <a:p>
            <a:pPr marL="533400" indent="-533400" fontAlgn="base">
              <a:lnSpc>
                <a:spcPct val="90000"/>
              </a:lnSpc>
              <a:spcBef>
                <a:spcPct val="25000"/>
              </a:spcBef>
              <a:spcAft>
                <a:spcPct val="25000"/>
              </a:spcAft>
              <a:buClr>
                <a:srgbClr val="00539D"/>
              </a:buClr>
            </a:pPr>
            <a:r>
              <a:rPr lang="pt-BR" sz="2400" b="1">
                <a:solidFill>
                  <a:srgbClr val="0066B3"/>
                </a:solidFill>
                <a:sym typeface="Arial" pitchFamily="34" charset="0"/>
              </a:rPr>
              <a:t>B.	</a:t>
            </a:r>
            <a:r>
              <a:rPr lang="en-US" sz="2400" b="1">
                <a:solidFill>
                  <a:srgbClr val="000000"/>
                </a:solidFill>
                <a:sym typeface="Arial" pitchFamily="34" charset="0"/>
              </a:rPr>
              <a:t>4 possible real zeros, 2 turning points; </a:t>
            </a:r>
            <a:br>
              <a:rPr lang="en-US" sz="2400" b="1">
                <a:solidFill>
                  <a:srgbClr val="000000"/>
                </a:solidFill>
                <a:sym typeface="Arial" pitchFamily="34" charset="0"/>
              </a:rPr>
            </a:br>
            <a:r>
              <a:rPr lang="en-US" sz="2400" b="1">
                <a:solidFill>
                  <a:srgbClr val="000000"/>
                </a:solidFill>
                <a:sym typeface="Arial" pitchFamily="34" charset="0"/>
              </a:rPr>
              <a:t>zeros 4, 9</a:t>
            </a:r>
            <a:endParaRPr lang="pt-BR" sz="2400">
              <a:solidFill>
                <a:srgbClr val="000000"/>
              </a:solidFill>
              <a:sym typeface="Arial" pitchFamily="34" charset="0"/>
            </a:endParaRPr>
          </a:p>
          <a:p>
            <a:pPr marL="533400" indent="-533400" fontAlgn="base">
              <a:lnSpc>
                <a:spcPct val="90000"/>
              </a:lnSpc>
              <a:spcBef>
                <a:spcPct val="25000"/>
              </a:spcBef>
              <a:spcAft>
                <a:spcPct val="25000"/>
              </a:spcAft>
              <a:buClr>
                <a:srgbClr val="00539D"/>
              </a:buClr>
            </a:pPr>
            <a:r>
              <a:rPr lang="pt-BR" sz="2400" b="1">
                <a:solidFill>
                  <a:srgbClr val="0066B3"/>
                </a:solidFill>
                <a:sym typeface="Arial" pitchFamily="34" charset="0"/>
              </a:rPr>
              <a:t>C.	</a:t>
            </a:r>
            <a:r>
              <a:rPr lang="en-US" sz="2400" b="1">
                <a:solidFill>
                  <a:srgbClr val="000000"/>
                </a:solidFill>
                <a:sym typeface="Arial" pitchFamily="34" charset="0"/>
              </a:rPr>
              <a:t>3 possible real zeros, 2 turning points; </a:t>
            </a:r>
            <a:br>
              <a:rPr lang="en-US" sz="2400" b="1">
                <a:solidFill>
                  <a:srgbClr val="000000"/>
                </a:solidFill>
                <a:sym typeface="Arial" pitchFamily="34" charset="0"/>
              </a:rPr>
            </a:br>
            <a:r>
              <a:rPr lang="en-US" sz="2400" b="1">
                <a:solidFill>
                  <a:srgbClr val="000000"/>
                </a:solidFill>
                <a:sym typeface="Arial" pitchFamily="34" charset="0"/>
              </a:rPr>
              <a:t>zeros 2, 3</a:t>
            </a:r>
            <a:endParaRPr lang="pt-BR" sz="2400">
              <a:solidFill>
                <a:srgbClr val="000000"/>
              </a:solidFill>
              <a:sym typeface="Arial" pitchFamily="34" charset="0"/>
            </a:endParaRPr>
          </a:p>
          <a:p>
            <a:pPr marL="533400" indent="-533400" fontAlgn="base">
              <a:lnSpc>
                <a:spcPct val="90000"/>
              </a:lnSpc>
              <a:spcBef>
                <a:spcPct val="25000"/>
              </a:spcBef>
              <a:spcAft>
                <a:spcPct val="25000"/>
              </a:spcAft>
              <a:buClr>
                <a:srgbClr val="00539D"/>
              </a:buClr>
            </a:pPr>
            <a:r>
              <a:rPr lang="pt-BR" sz="2400" b="1">
                <a:solidFill>
                  <a:srgbClr val="0066B3"/>
                </a:solidFill>
                <a:sym typeface="Arial" pitchFamily="34" charset="0"/>
              </a:rPr>
              <a:t>D.	</a:t>
            </a:r>
            <a:r>
              <a:rPr lang="en-US" sz="2400" b="1">
                <a:solidFill>
                  <a:srgbClr val="000000"/>
                </a:solidFill>
                <a:sym typeface="Arial" pitchFamily="34" charset="0"/>
              </a:rPr>
              <a:t>4 possible real zeros, 4 turning points; </a:t>
            </a:r>
            <a:br>
              <a:rPr lang="en-US" sz="2400" b="1">
                <a:solidFill>
                  <a:srgbClr val="000000"/>
                </a:solidFill>
                <a:sym typeface="Arial" pitchFamily="34" charset="0"/>
              </a:rPr>
            </a:br>
            <a:r>
              <a:rPr lang="en-US" sz="2400" b="1">
                <a:solidFill>
                  <a:srgbClr val="000000"/>
                </a:solidFill>
                <a:sym typeface="Arial" pitchFamily="34" charset="0"/>
              </a:rPr>
              <a:t>zeros –2, –3</a:t>
            </a:r>
            <a:endParaRPr lang="pt-BR" sz="2400" b="1">
              <a:solidFill>
                <a:srgbClr val="000000"/>
              </a:solidFill>
              <a:sym typeface="Arial" pitchFamily="34" charset="0"/>
            </a:endParaRPr>
          </a:p>
        </p:txBody>
      </p:sp>
      <p:sp>
        <p:nvSpPr>
          <p:cNvPr id="115759" name="Oval"/>
          <p:cNvSpPr>
            <a:spLocks noChangeArrowheads="1"/>
          </p:cNvSpPr>
          <p:nvPr/>
        </p:nvSpPr>
        <p:spPr bwMode="auto">
          <a:xfrm>
            <a:off x="885825" y="3048000"/>
            <a:ext cx="457200" cy="457200"/>
          </a:xfrm>
          <a:prstGeom prst="ellipse">
            <a:avLst/>
          </a:prstGeom>
          <a:noFill/>
          <a:ln w="57150">
            <a:solidFill>
              <a:srgbClr val="962E45"/>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baseline="40000">
              <a:solidFill>
                <a:srgbClr val="000000"/>
              </a:solidFill>
            </a:endParaRPr>
          </a:p>
        </p:txBody>
      </p:sp>
    </p:spTree>
    <p:custDataLst>
      <p:tags r:id="rId1"/>
    </p:custDataLst>
    <p:extLst>
      <p:ext uri="{BB962C8B-B14F-4D97-AF65-F5344CB8AC3E}">
        <p14:creationId xmlns:p14="http://schemas.microsoft.com/office/powerpoint/2010/main" val="531834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5731"/>
                                        </p:tgtEl>
                                        <p:attrNameLst>
                                          <p:attrName>style.visibility</p:attrName>
                                        </p:attrNameLst>
                                      </p:cBhvr>
                                      <p:to>
                                        <p:strVal val="visible"/>
                                      </p:to>
                                    </p:set>
                                    <p:animEffect transition="in" filter="wipe(left)">
                                      <p:cBhvr>
                                        <p:cTn id="7" dur="500"/>
                                        <p:tgtEl>
                                          <p:spTgt spid="11573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5757"/>
                                        </p:tgtEl>
                                        <p:attrNameLst>
                                          <p:attrName>style.visibility</p:attrName>
                                        </p:attrNameLst>
                                      </p:cBhvr>
                                      <p:to>
                                        <p:strVal val="visible"/>
                                      </p:to>
                                    </p:set>
                                    <p:animEffect transition="in" filter="wipe(left)">
                                      <p:cBhvr>
                                        <p:cTn id="11" dur="500"/>
                                        <p:tgtEl>
                                          <p:spTgt spid="115757"/>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5758"/>
                                        </p:tgtEl>
                                        <p:attrNameLst>
                                          <p:attrName>style.visibility</p:attrName>
                                        </p:attrNameLst>
                                      </p:cBhvr>
                                      <p:to>
                                        <p:strVal val="visible"/>
                                      </p:to>
                                    </p:set>
                                    <p:animEffect transition="in" filter="wipe(left)">
                                      <p:cBhvr>
                                        <p:cTn id="15" dur="500"/>
                                        <p:tgtEl>
                                          <p:spTgt spid="11575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15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57" grpId="0" autoUpdateAnimBg="0"/>
      <p:bldP spid="115758" grpId="0" autoUpdateAnimBg="0"/>
      <p:bldP spid="11575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a:t>Key Concept 3</a:t>
            </a:r>
          </a:p>
        </p:txBody>
      </p:sp>
      <p:pic>
        <p:nvPicPr>
          <p:cNvPr id="214022" name="Picture 6" descr="11Pcal_02_02_c_k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75" y="1336675"/>
            <a:ext cx="7851775" cy="21129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29297288"/>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Example 4</a:t>
            </a:r>
          </a:p>
        </p:txBody>
      </p:sp>
      <p:sp>
        <p:nvSpPr>
          <p:cNvPr id="93193" name="title"/>
          <p:cNvSpPr txBox="1">
            <a:spLocks noChangeArrowheads="1"/>
          </p:cNvSpPr>
          <p:nvPr/>
        </p:nvSpPr>
        <p:spPr bwMode="auto">
          <a:xfrm>
            <a:off x="2609850" y="809625"/>
            <a:ext cx="5838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r>
              <a:rPr lang="en-US" sz="2000" b="1">
                <a:solidFill>
                  <a:srgbClr val="962E45"/>
                </a:solidFill>
              </a:rPr>
              <a:t>Zeros of a Polynomial Function in Quadratic Form</a:t>
            </a:r>
          </a:p>
        </p:txBody>
      </p:sp>
      <p:sp>
        <p:nvSpPr>
          <p:cNvPr id="93194" name="txt_box"/>
          <p:cNvSpPr>
            <a:spLocks noChangeArrowheads="1"/>
          </p:cNvSpPr>
          <p:nvPr/>
        </p:nvSpPr>
        <p:spPr bwMode="auto">
          <a:xfrm>
            <a:off x="876300" y="1503363"/>
            <a:ext cx="7562850" cy="10779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b="1">
                <a:solidFill>
                  <a:srgbClr val="0066B3"/>
                </a:solidFill>
                <a:ea typeface="Times New Roman" pitchFamily="18" charset="0"/>
                <a:cs typeface="Arial" pitchFamily="34" charset="0"/>
              </a:rPr>
              <a:t>State the number of possible real zeros and turning points for </a:t>
            </a:r>
            <a:r>
              <a:rPr lang="en-US" sz="2400" b="1" i="1">
                <a:solidFill>
                  <a:srgbClr val="0066B3"/>
                </a:solidFill>
                <a:ea typeface="Times New Roman" pitchFamily="18" charset="0"/>
                <a:cs typeface="Arial" pitchFamily="34" charset="0"/>
              </a:rPr>
              <a:t>h</a:t>
            </a:r>
            <a:r>
              <a:rPr lang="en-US" sz="800" b="1" i="1">
                <a:solidFill>
                  <a:srgbClr val="0066B3"/>
                </a:solidFill>
                <a:ea typeface="Times New Roman" pitchFamily="18" charset="0"/>
                <a:cs typeface="Arial" pitchFamily="34" charset="0"/>
              </a:rPr>
              <a:t> </a:t>
            </a:r>
            <a:r>
              <a:rPr lang="en-US" sz="2400" b="1">
                <a:solidFill>
                  <a:srgbClr val="0066B3"/>
                </a:solidFill>
                <a:ea typeface="Times New Roman" pitchFamily="18" charset="0"/>
                <a:cs typeface="Arial" pitchFamily="34" charset="0"/>
              </a:rPr>
              <a:t>(</a:t>
            </a:r>
            <a:r>
              <a:rPr lang="en-US" sz="2400" b="1" i="1">
                <a:solidFill>
                  <a:srgbClr val="0066B3"/>
                </a:solidFill>
                <a:ea typeface="Times New Roman" pitchFamily="18" charset="0"/>
                <a:cs typeface="Arial" pitchFamily="34" charset="0"/>
              </a:rPr>
              <a:t>x</a:t>
            </a:r>
            <a:r>
              <a:rPr lang="en-US" sz="2400" b="1">
                <a:solidFill>
                  <a:srgbClr val="0066B3"/>
                </a:solidFill>
                <a:ea typeface="Times New Roman" pitchFamily="18" charset="0"/>
                <a:cs typeface="Arial" pitchFamily="34" charset="0"/>
              </a:rPr>
              <a:t>) = </a:t>
            </a:r>
            <a:r>
              <a:rPr lang="en-US" sz="2400" b="1" i="1">
                <a:solidFill>
                  <a:srgbClr val="0066B3"/>
                </a:solidFill>
                <a:ea typeface="Times New Roman" pitchFamily="18" charset="0"/>
                <a:cs typeface="Arial" pitchFamily="34" charset="0"/>
              </a:rPr>
              <a:t>x</a:t>
            </a:r>
            <a:r>
              <a:rPr lang="en-US" sz="800" b="1" i="1">
                <a:solidFill>
                  <a:srgbClr val="0066B3"/>
                </a:solidFill>
                <a:ea typeface="Times New Roman" pitchFamily="18" charset="0"/>
                <a:cs typeface="Arial" pitchFamily="34" charset="0"/>
              </a:rPr>
              <a:t> </a:t>
            </a:r>
            <a:r>
              <a:rPr lang="en-US" sz="2400" b="1" baseline="40000">
                <a:solidFill>
                  <a:srgbClr val="0066B3"/>
                </a:solidFill>
                <a:ea typeface="Times New Roman" pitchFamily="18" charset="0"/>
                <a:cs typeface="Arial" pitchFamily="34" charset="0"/>
              </a:rPr>
              <a:t>4</a:t>
            </a:r>
            <a:r>
              <a:rPr lang="en-US" sz="2400" b="1">
                <a:solidFill>
                  <a:srgbClr val="0066B3"/>
                </a:solidFill>
                <a:ea typeface="Times New Roman" pitchFamily="18" charset="0"/>
                <a:cs typeface="Arial" pitchFamily="34" charset="0"/>
              </a:rPr>
              <a:t> – 4</a:t>
            </a:r>
            <a:r>
              <a:rPr lang="en-US" sz="2400" b="1" i="1">
                <a:solidFill>
                  <a:srgbClr val="0066B3"/>
                </a:solidFill>
                <a:ea typeface="Times New Roman" pitchFamily="18" charset="0"/>
                <a:cs typeface="Arial" pitchFamily="34" charset="0"/>
              </a:rPr>
              <a:t>x</a:t>
            </a:r>
            <a:r>
              <a:rPr lang="en-US" sz="800" b="1" i="1">
                <a:solidFill>
                  <a:srgbClr val="0066B3"/>
                </a:solidFill>
                <a:ea typeface="Times New Roman" pitchFamily="18" charset="0"/>
                <a:cs typeface="Arial" pitchFamily="34" charset="0"/>
              </a:rPr>
              <a:t> </a:t>
            </a:r>
            <a:r>
              <a:rPr lang="en-US" sz="2400" b="1" baseline="40000">
                <a:solidFill>
                  <a:srgbClr val="0066B3"/>
                </a:solidFill>
                <a:ea typeface="Times New Roman" pitchFamily="18" charset="0"/>
                <a:cs typeface="Arial" pitchFamily="34" charset="0"/>
              </a:rPr>
              <a:t>2</a:t>
            </a:r>
            <a:r>
              <a:rPr lang="en-US" sz="2400" b="1">
                <a:solidFill>
                  <a:srgbClr val="0066B3"/>
                </a:solidFill>
                <a:ea typeface="Times New Roman" pitchFamily="18" charset="0"/>
                <a:cs typeface="Arial" pitchFamily="34" charset="0"/>
              </a:rPr>
              <a:t> + 3. Then determine all of the real zeros by factoring.</a:t>
            </a:r>
          </a:p>
        </p:txBody>
      </p:sp>
      <p:sp>
        <p:nvSpPr>
          <p:cNvPr id="93195" name="Text Box 11"/>
          <p:cNvSpPr txBox="1">
            <a:spLocks noChangeArrowheads="1"/>
          </p:cNvSpPr>
          <p:nvPr/>
        </p:nvSpPr>
        <p:spPr bwMode="auto">
          <a:xfrm>
            <a:off x="876300" y="2746375"/>
            <a:ext cx="7572375"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a:solidFill>
                  <a:srgbClr val="000000"/>
                </a:solidFill>
                <a:ea typeface="Times New Roman" pitchFamily="18" charset="0"/>
                <a:cs typeface="Arial" pitchFamily="34" charset="0"/>
              </a:rPr>
              <a:t>The degree of the function is 4, so </a:t>
            </a:r>
            <a:r>
              <a:rPr lang="en-US" sz="2400" i="1">
                <a:solidFill>
                  <a:srgbClr val="000000"/>
                </a:solidFill>
                <a:ea typeface="Times New Roman" pitchFamily="18" charset="0"/>
                <a:cs typeface="Arial" pitchFamily="34" charset="0"/>
              </a:rPr>
              <a:t>h</a:t>
            </a:r>
            <a:r>
              <a:rPr lang="en-US" sz="2400">
                <a:solidFill>
                  <a:srgbClr val="000000"/>
                </a:solidFill>
                <a:ea typeface="Times New Roman" pitchFamily="18" charset="0"/>
                <a:cs typeface="Arial" pitchFamily="34" charset="0"/>
              </a:rPr>
              <a:t> has at most </a:t>
            </a:r>
            <a:br>
              <a:rPr lang="en-US" sz="2400">
                <a:solidFill>
                  <a:srgbClr val="000000"/>
                </a:solidFill>
                <a:ea typeface="Times New Roman" pitchFamily="18" charset="0"/>
                <a:cs typeface="Arial" pitchFamily="34" charset="0"/>
              </a:rPr>
            </a:br>
            <a:r>
              <a:rPr lang="en-US" sz="2400">
                <a:solidFill>
                  <a:srgbClr val="000000"/>
                </a:solidFill>
                <a:ea typeface="Times New Roman" pitchFamily="18" charset="0"/>
                <a:cs typeface="Arial" pitchFamily="34" charset="0"/>
              </a:rPr>
              <a:t>4 distinct real zeros and at most 4 – 1 or 3 turning points. This function is in quadratic form because </a:t>
            </a:r>
            <a:br>
              <a:rPr lang="en-US" sz="2400">
                <a:solidFill>
                  <a:srgbClr val="000000"/>
                </a:solidFill>
                <a:ea typeface="Times New Roman" pitchFamily="18" charset="0"/>
                <a:cs typeface="Arial" pitchFamily="34" charset="0"/>
              </a:rPr>
            </a:br>
            <a:r>
              <a:rPr lang="en-US" sz="2400" i="1">
                <a:solidFill>
                  <a:srgbClr val="000000"/>
                </a:solidFill>
                <a:ea typeface="Times New Roman" pitchFamily="18" charset="0"/>
                <a:cs typeface="Arial" pitchFamily="34" charset="0"/>
              </a:rPr>
              <a:t>x</a:t>
            </a:r>
            <a:r>
              <a:rPr lang="en-US" sz="800" i="1">
                <a:solidFill>
                  <a:srgbClr val="000000"/>
                </a:solidFill>
                <a:ea typeface="Times New Roman" pitchFamily="18" charset="0"/>
                <a:cs typeface="Arial" pitchFamily="34" charset="0"/>
              </a:rPr>
              <a:t> </a:t>
            </a:r>
            <a:r>
              <a:rPr lang="en-US" sz="2400" baseline="40000">
                <a:solidFill>
                  <a:srgbClr val="000000"/>
                </a:solidFill>
                <a:ea typeface="Times New Roman" pitchFamily="18" charset="0"/>
                <a:cs typeface="Arial" pitchFamily="34" charset="0"/>
              </a:rPr>
              <a:t>4</a:t>
            </a:r>
            <a:r>
              <a:rPr lang="en-US" sz="2400">
                <a:solidFill>
                  <a:srgbClr val="000000"/>
                </a:solidFill>
                <a:ea typeface="Times New Roman" pitchFamily="18" charset="0"/>
                <a:cs typeface="Arial" pitchFamily="34" charset="0"/>
              </a:rPr>
              <a:t> – 4</a:t>
            </a:r>
            <a:r>
              <a:rPr lang="en-US" sz="2400" i="1">
                <a:solidFill>
                  <a:srgbClr val="000000"/>
                </a:solidFill>
                <a:ea typeface="Times New Roman" pitchFamily="18" charset="0"/>
                <a:cs typeface="Arial" pitchFamily="34" charset="0"/>
              </a:rPr>
              <a:t>x</a:t>
            </a:r>
            <a:r>
              <a:rPr lang="en-US" sz="800" i="1">
                <a:solidFill>
                  <a:srgbClr val="000000"/>
                </a:solidFill>
                <a:ea typeface="Times New Roman" pitchFamily="18" charset="0"/>
                <a:cs typeface="Arial" pitchFamily="34" charset="0"/>
              </a:rPr>
              <a:t> </a:t>
            </a:r>
            <a:r>
              <a:rPr lang="en-US" sz="2400" baseline="40000">
                <a:solidFill>
                  <a:srgbClr val="000000"/>
                </a:solidFill>
                <a:ea typeface="Times New Roman" pitchFamily="18" charset="0"/>
                <a:cs typeface="Arial" pitchFamily="34" charset="0"/>
              </a:rPr>
              <a:t>2</a:t>
            </a:r>
            <a:r>
              <a:rPr lang="en-US" sz="2400">
                <a:solidFill>
                  <a:srgbClr val="000000"/>
                </a:solidFill>
                <a:ea typeface="Times New Roman" pitchFamily="18" charset="0"/>
                <a:cs typeface="Arial" pitchFamily="34" charset="0"/>
              </a:rPr>
              <a:t> + 3 = (</a:t>
            </a:r>
            <a:r>
              <a:rPr lang="en-US" sz="2400" i="1">
                <a:solidFill>
                  <a:srgbClr val="000000"/>
                </a:solidFill>
                <a:ea typeface="Times New Roman" pitchFamily="18" charset="0"/>
                <a:cs typeface="Arial" pitchFamily="34" charset="0"/>
              </a:rPr>
              <a:t>x</a:t>
            </a:r>
            <a:r>
              <a:rPr lang="en-US" sz="800" i="1">
                <a:solidFill>
                  <a:srgbClr val="000000"/>
                </a:solidFill>
                <a:ea typeface="Times New Roman" pitchFamily="18" charset="0"/>
                <a:cs typeface="Arial" pitchFamily="34" charset="0"/>
              </a:rPr>
              <a:t> </a:t>
            </a:r>
            <a:r>
              <a:rPr lang="en-US" sz="2400" baseline="40000">
                <a:solidFill>
                  <a:srgbClr val="000000"/>
                </a:solidFill>
                <a:ea typeface="Times New Roman" pitchFamily="18" charset="0"/>
                <a:cs typeface="Arial" pitchFamily="34" charset="0"/>
              </a:rPr>
              <a:t>2</a:t>
            </a:r>
            <a:r>
              <a:rPr lang="en-US" sz="2400">
                <a:solidFill>
                  <a:srgbClr val="000000"/>
                </a:solidFill>
                <a:ea typeface="Times New Roman" pitchFamily="18" charset="0"/>
                <a:cs typeface="Arial" pitchFamily="34" charset="0"/>
              </a:rPr>
              <a:t>)</a:t>
            </a:r>
            <a:r>
              <a:rPr lang="en-US" sz="2400" baseline="40000">
                <a:solidFill>
                  <a:srgbClr val="000000"/>
                </a:solidFill>
                <a:ea typeface="Times New Roman" pitchFamily="18" charset="0"/>
                <a:cs typeface="Arial" pitchFamily="34" charset="0"/>
              </a:rPr>
              <a:t>2</a:t>
            </a:r>
            <a:r>
              <a:rPr lang="en-US" sz="2400">
                <a:solidFill>
                  <a:srgbClr val="000000"/>
                </a:solidFill>
                <a:ea typeface="Times New Roman" pitchFamily="18" charset="0"/>
                <a:cs typeface="Arial" pitchFamily="34" charset="0"/>
              </a:rPr>
              <a:t> – 4(</a:t>
            </a:r>
            <a:r>
              <a:rPr lang="en-US" sz="2400" i="1">
                <a:solidFill>
                  <a:srgbClr val="000000"/>
                </a:solidFill>
                <a:ea typeface="Times New Roman" pitchFamily="18" charset="0"/>
                <a:cs typeface="Arial" pitchFamily="34" charset="0"/>
              </a:rPr>
              <a:t>x</a:t>
            </a:r>
            <a:r>
              <a:rPr lang="en-US" sz="800" i="1">
                <a:solidFill>
                  <a:srgbClr val="000000"/>
                </a:solidFill>
                <a:ea typeface="Times New Roman" pitchFamily="18" charset="0"/>
                <a:cs typeface="Arial" pitchFamily="34" charset="0"/>
              </a:rPr>
              <a:t> </a:t>
            </a:r>
            <a:r>
              <a:rPr lang="en-US" sz="2400" baseline="40000">
                <a:solidFill>
                  <a:srgbClr val="000000"/>
                </a:solidFill>
                <a:ea typeface="Times New Roman" pitchFamily="18" charset="0"/>
                <a:cs typeface="Arial" pitchFamily="34" charset="0"/>
              </a:rPr>
              <a:t>2</a:t>
            </a:r>
            <a:r>
              <a:rPr lang="en-US" sz="2400">
                <a:solidFill>
                  <a:srgbClr val="000000"/>
                </a:solidFill>
                <a:ea typeface="Times New Roman" pitchFamily="18" charset="0"/>
                <a:cs typeface="Arial" pitchFamily="34" charset="0"/>
              </a:rPr>
              <a:t>) + 3. Let </a:t>
            </a:r>
            <a:r>
              <a:rPr lang="en-US" sz="2400" i="1">
                <a:solidFill>
                  <a:srgbClr val="000000"/>
                </a:solidFill>
                <a:ea typeface="Times New Roman" pitchFamily="18" charset="0"/>
                <a:cs typeface="Arial" pitchFamily="34" charset="0"/>
              </a:rPr>
              <a:t>u</a:t>
            </a:r>
            <a:r>
              <a:rPr lang="en-US" sz="2400">
                <a:solidFill>
                  <a:srgbClr val="000000"/>
                </a:solidFill>
                <a:ea typeface="Times New Roman" pitchFamily="18" charset="0"/>
                <a:cs typeface="Arial" pitchFamily="34" charset="0"/>
              </a:rPr>
              <a:t> = </a:t>
            </a:r>
            <a:r>
              <a:rPr lang="en-US" sz="2400" i="1">
                <a:solidFill>
                  <a:srgbClr val="000000"/>
                </a:solidFill>
                <a:ea typeface="Times New Roman" pitchFamily="18" charset="0"/>
                <a:cs typeface="Arial" pitchFamily="34" charset="0"/>
              </a:rPr>
              <a:t>x</a:t>
            </a:r>
            <a:r>
              <a:rPr lang="en-US" sz="800" i="1">
                <a:solidFill>
                  <a:srgbClr val="000000"/>
                </a:solidFill>
                <a:ea typeface="Times New Roman" pitchFamily="18" charset="0"/>
                <a:cs typeface="Arial" pitchFamily="34" charset="0"/>
              </a:rPr>
              <a:t> </a:t>
            </a:r>
            <a:r>
              <a:rPr lang="en-US" sz="2400" baseline="40000">
                <a:solidFill>
                  <a:srgbClr val="000000"/>
                </a:solidFill>
                <a:ea typeface="Times New Roman" pitchFamily="18" charset="0"/>
                <a:cs typeface="Arial" pitchFamily="34" charset="0"/>
              </a:rPr>
              <a:t>2</a:t>
            </a:r>
            <a:r>
              <a:rPr lang="en-US" sz="2400">
                <a:solidFill>
                  <a:srgbClr val="000000"/>
                </a:solidFill>
                <a:ea typeface="Times New Roman" pitchFamily="18" charset="0"/>
                <a:cs typeface="Arial" pitchFamily="34" charset="0"/>
              </a:rPr>
              <a:t>.</a:t>
            </a:r>
          </a:p>
        </p:txBody>
      </p:sp>
      <p:sp>
        <p:nvSpPr>
          <p:cNvPr id="93196" name="Text Box 12"/>
          <p:cNvSpPr txBox="1">
            <a:spLocks noChangeArrowheads="1"/>
          </p:cNvSpPr>
          <p:nvPr/>
        </p:nvSpPr>
        <p:spPr bwMode="auto">
          <a:xfrm>
            <a:off x="876300" y="4248150"/>
            <a:ext cx="8039100" cy="169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29150" indent="-4629150">
              <a:tabLst>
                <a:tab pos="3829050" algn="r"/>
                <a:tab pos="3943350" algn="l"/>
              </a:tabLst>
              <a:defRPr>
                <a:solidFill>
                  <a:schemeClr val="tx1"/>
                </a:solidFill>
                <a:latin typeface="Arial" pitchFamily="34" charset="0"/>
              </a:defRPr>
            </a:lvl1pPr>
            <a:lvl2pPr marL="5372100">
              <a:tabLst>
                <a:tab pos="3829050" algn="r"/>
                <a:tab pos="3943350" algn="l"/>
              </a:tabLst>
              <a:defRPr>
                <a:solidFill>
                  <a:schemeClr val="tx1"/>
                </a:solidFill>
                <a:latin typeface="Arial" pitchFamily="34" charset="0"/>
              </a:defRPr>
            </a:lvl2pPr>
            <a:lvl3pPr marL="5486400">
              <a:tabLst>
                <a:tab pos="3829050" algn="r"/>
                <a:tab pos="3943350" algn="l"/>
              </a:tabLst>
              <a:defRPr>
                <a:solidFill>
                  <a:schemeClr val="tx1"/>
                </a:solidFill>
                <a:latin typeface="Arial" pitchFamily="34" charset="0"/>
              </a:defRPr>
            </a:lvl3pPr>
            <a:lvl4pPr marL="5600700">
              <a:tabLst>
                <a:tab pos="3829050" algn="r"/>
                <a:tab pos="3943350" algn="l"/>
              </a:tabLst>
              <a:defRPr>
                <a:solidFill>
                  <a:schemeClr val="tx1"/>
                </a:solidFill>
                <a:latin typeface="Arial" pitchFamily="34" charset="0"/>
              </a:defRPr>
            </a:lvl4pPr>
            <a:lvl5pPr marL="5715000">
              <a:tabLst>
                <a:tab pos="3829050" algn="r"/>
                <a:tab pos="3943350" algn="l"/>
              </a:tabLst>
              <a:defRPr>
                <a:solidFill>
                  <a:schemeClr val="tx1"/>
                </a:solidFill>
                <a:latin typeface="Arial" pitchFamily="34" charset="0"/>
              </a:defRPr>
            </a:lvl5pPr>
            <a:lvl6pPr marL="6172200" fontAlgn="base">
              <a:spcBef>
                <a:spcPct val="0"/>
              </a:spcBef>
              <a:spcAft>
                <a:spcPct val="0"/>
              </a:spcAft>
              <a:tabLst>
                <a:tab pos="3829050" algn="r"/>
                <a:tab pos="3943350" algn="l"/>
              </a:tabLst>
              <a:defRPr>
                <a:solidFill>
                  <a:schemeClr val="tx1"/>
                </a:solidFill>
                <a:latin typeface="Arial" pitchFamily="34" charset="0"/>
              </a:defRPr>
            </a:lvl6pPr>
            <a:lvl7pPr marL="6629400" fontAlgn="base">
              <a:spcBef>
                <a:spcPct val="0"/>
              </a:spcBef>
              <a:spcAft>
                <a:spcPct val="0"/>
              </a:spcAft>
              <a:tabLst>
                <a:tab pos="3829050" algn="r"/>
                <a:tab pos="3943350" algn="l"/>
              </a:tabLst>
              <a:defRPr>
                <a:solidFill>
                  <a:schemeClr val="tx1"/>
                </a:solidFill>
                <a:latin typeface="Arial" pitchFamily="34" charset="0"/>
              </a:defRPr>
            </a:lvl7pPr>
            <a:lvl8pPr marL="7086600" fontAlgn="base">
              <a:spcBef>
                <a:spcPct val="0"/>
              </a:spcBef>
              <a:spcAft>
                <a:spcPct val="0"/>
              </a:spcAft>
              <a:tabLst>
                <a:tab pos="3829050" algn="r"/>
                <a:tab pos="3943350" algn="l"/>
              </a:tabLst>
              <a:defRPr>
                <a:solidFill>
                  <a:schemeClr val="tx1"/>
                </a:solidFill>
                <a:latin typeface="Arial" pitchFamily="34" charset="0"/>
              </a:defRPr>
            </a:lvl8pPr>
            <a:lvl9pPr marL="7543800" fontAlgn="base">
              <a:spcBef>
                <a:spcPct val="0"/>
              </a:spcBef>
              <a:spcAft>
                <a:spcPct val="0"/>
              </a:spcAft>
              <a:tabLst>
                <a:tab pos="3829050" algn="r"/>
                <a:tab pos="3943350" algn="l"/>
              </a:tabLst>
              <a:defRPr>
                <a:solidFill>
                  <a:schemeClr val="tx1"/>
                </a:solidFill>
                <a:latin typeface="Arial" pitchFamily="34" charset="0"/>
              </a:defRPr>
            </a:lvl9pPr>
          </a:lstStyle>
          <a:p>
            <a:pPr fontAlgn="base">
              <a:lnSpc>
                <a:spcPct val="90000"/>
              </a:lnSpc>
              <a:spcBef>
                <a:spcPct val="20000"/>
              </a:spcBef>
              <a:spcAft>
                <a:spcPct val="20000"/>
              </a:spcAft>
              <a:buClr>
                <a:srgbClr val="FFFFFF"/>
              </a:buClr>
            </a:pPr>
            <a:r>
              <a:rPr lang="en-US" sz="2400">
                <a:solidFill>
                  <a:srgbClr val="000000"/>
                </a:solidFill>
                <a:ea typeface="Times New Roman" pitchFamily="18" charset="0"/>
                <a:cs typeface="Arial" pitchFamily="34" charset="0"/>
              </a:rPr>
              <a:t>	(</a:t>
            </a:r>
            <a:r>
              <a:rPr lang="en-US" sz="2400" i="1">
                <a:solidFill>
                  <a:srgbClr val="000000"/>
                </a:solidFill>
                <a:ea typeface="Times New Roman" pitchFamily="18" charset="0"/>
                <a:cs typeface="Arial" pitchFamily="34" charset="0"/>
              </a:rPr>
              <a:t>x</a:t>
            </a:r>
            <a:r>
              <a:rPr lang="en-US" sz="2400" baseline="30000">
                <a:solidFill>
                  <a:srgbClr val="000000"/>
                </a:solidFill>
                <a:ea typeface="Times New Roman" pitchFamily="18" charset="0"/>
                <a:cs typeface="Arial" pitchFamily="34" charset="0"/>
              </a:rPr>
              <a:t>2</a:t>
            </a:r>
            <a:r>
              <a:rPr lang="en-US" sz="2400">
                <a:solidFill>
                  <a:srgbClr val="000000"/>
                </a:solidFill>
                <a:ea typeface="Times New Roman" pitchFamily="18" charset="0"/>
                <a:cs typeface="Arial" pitchFamily="34" charset="0"/>
              </a:rPr>
              <a:t>)</a:t>
            </a:r>
            <a:r>
              <a:rPr lang="en-US" sz="2400" baseline="30000">
                <a:solidFill>
                  <a:srgbClr val="000000"/>
                </a:solidFill>
                <a:ea typeface="Times New Roman" pitchFamily="18" charset="0"/>
                <a:cs typeface="Arial" pitchFamily="34" charset="0"/>
              </a:rPr>
              <a:t>2</a:t>
            </a:r>
            <a:r>
              <a:rPr lang="en-US" sz="2400">
                <a:solidFill>
                  <a:srgbClr val="000000"/>
                </a:solidFill>
                <a:ea typeface="Times New Roman" pitchFamily="18" charset="0"/>
                <a:cs typeface="Arial" pitchFamily="34" charset="0"/>
              </a:rPr>
              <a:t> – 4(</a:t>
            </a:r>
            <a:r>
              <a:rPr lang="en-US" sz="2400" i="1">
                <a:solidFill>
                  <a:srgbClr val="000000"/>
                </a:solidFill>
                <a:ea typeface="Times New Roman" pitchFamily="18" charset="0"/>
                <a:cs typeface="Arial" pitchFamily="34" charset="0"/>
              </a:rPr>
              <a:t>x</a:t>
            </a:r>
            <a:r>
              <a:rPr lang="en-US" sz="2400" baseline="30000">
                <a:solidFill>
                  <a:srgbClr val="000000"/>
                </a:solidFill>
                <a:ea typeface="Times New Roman" pitchFamily="18" charset="0"/>
                <a:cs typeface="Arial" pitchFamily="34" charset="0"/>
              </a:rPr>
              <a:t>2</a:t>
            </a:r>
            <a:r>
              <a:rPr lang="en-US" sz="2400">
                <a:solidFill>
                  <a:srgbClr val="000000"/>
                </a:solidFill>
                <a:ea typeface="Times New Roman" pitchFamily="18" charset="0"/>
                <a:cs typeface="Arial" pitchFamily="34" charset="0"/>
              </a:rPr>
              <a:t>) + 3	= 0	Set </a:t>
            </a:r>
            <a:r>
              <a:rPr lang="en-US" sz="2400" i="1">
                <a:solidFill>
                  <a:srgbClr val="000000"/>
                </a:solidFill>
                <a:ea typeface="Times New Roman" pitchFamily="18" charset="0"/>
                <a:cs typeface="Arial" pitchFamily="34" charset="0"/>
              </a:rPr>
              <a:t>h</a:t>
            </a:r>
            <a:r>
              <a:rPr lang="en-US" sz="2400">
                <a:solidFill>
                  <a:srgbClr val="000000"/>
                </a:solidFill>
                <a:ea typeface="Times New Roman" pitchFamily="18" charset="0"/>
                <a:cs typeface="Arial" pitchFamily="34" charset="0"/>
              </a:rPr>
              <a:t>(</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equal to 0.</a:t>
            </a:r>
            <a:endParaRPr lang="en-US" sz="2400" i="1">
              <a:solidFill>
                <a:srgbClr val="000000"/>
              </a:solidFill>
              <a:ea typeface="Times New Roman" pitchFamily="18" charset="0"/>
              <a:cs typeface="Arial" pitchFamily="34" charset="0"/>
            </a:endParaRPr>
          </a:p>
          <a:p>
            <a:pPr fontAlgn="base">
              <a:lnSpc>
                <a:spcPct val="90000"/>
              </a:lnSpc>
              <a:spcBef>
                <a:spcPct val="20000"/>
              </a:spcBef>
              <a:spcAft>
                <a:spcPct val="20000"/>
              </a:spcAft>
              <a:buClr>
                <a:srgbClr val="FFFFFF"/>
              </a:buClr>
            </a:pPr>
            <a:r>
              <a:rPr lang="en-US" sz="2400" i="1">
                <a:solidFill>
                  <a:srgbClr val="000000"/>
                </a:solidFill>
                <a:ea typeface="Times New Roman" pitchFamily="18" charset="0"/>
                <a:cs typeface="Arial" pitchFamily="34" charset="0"/>
              </a:rPr>
              <a:t>	u</a:t>
            </a:r>
            <a:r>
              <a:rPr lang="en-US" sz="2400" baseline="30000">
                <a:solidFill>
                  <a:srgbClr val="000000"/>
                </a:solidFill>
                <a:ea typeface="Times New Roman" pitchFamily="18" charset="0"/>
                <a:cs typeface="Arial" pitchFamily="34" charset="0"/>
              </a:rPr>
              <a:t>2</a:t>
            </a:r>
            <a:r>
              <a:rPr lang="en-US" sz="2400">
                <a:solidFill>
                  <a:srgbClr val="000000"/>
                </a:solidFill>
                <a:ea typeface="Times New Roman" pitchFamily="18" charset="0"/>
                <a:cs typeface="Arial" pitchFamily="34" charset="0"/>
              </a:rPr>
              <a:t> – 4</a:t>
            </a:r>
            <a:r>
              <a:rPr lang="en-US" sz="2400" i="1">
                <a:solidFill>
                  <a:srgbClr val="000000"/>
                </a:solidFill>
                <a:ea typeface="Times New Roman" pitchFamily="18" charset="0"/>
                <a:cs typeface="Arial" pitchFamily="34" charset="0"/>
              </a:rPr>
              <a:t>u</a:t>
            </a:r>
            <a:r>
              <a:rPr lang="en-US" sz="2400">
                <a:solidFill>
                  <a:srgbClr val="000000"/>
                </a:solidFill>
                <a:ea typeface="Times New Roman" pitchFamily="18" charset="0"/>
                <a:cs typeface="Arial" pitchFamily="34" charset="0"/>
              </a:rPr>
              <a:t> + 3	= 0	Substitute </a:t>
            </a:r>
            <a:r>
              <a:rPr lang="en-US" sz="2400" i="1">
                <a:solidFill>
                  <a:srgbClr val="000000"/>
                </a:solidFill>
                <a:ea typeface="Times New Roman" pitchFamily="18" charset="0"/>
                <a:cs typeface="Arial" pitchFamily="34" charset="0"/>
              </a:rPr>
              <a:t>u</a:t>
            </a:r>
            <a:r>
              <a:rPr lang="en-US" sz="2400">
                <a:solidFill>
                  <a:srgbClr val="000000"/>
                </a:solidFill>
                <a:ea typeface="Times New Roman" pitchFamily="18" charset="0"/>
                <a:cs typeface="Arial" pitchFamily="34" charset="0"/>
              </a:rPr>
              <a:t> for </a:t>
            </a:r>
            <a:r>
              <a:rPr lang="en-US" sz="2400" i="1">
                <a:solidFill>
                  <a:srgbClr val="000000"/>
                </a:solidFill>
                <a:ea typeface="Times New Roman" pitchFamily="18" charset="0"/>
                <a:cs typeface="Arial" pitchFamily="34" charset="0"/>
              </a:rPr>
              <a:t>x</a:t>
            </a:r>
            <a:r>
              <a:rPr lang="en-US" sz="2400" baseline="30000">
                <a:solidFill>
                  <a:srgbClr val="000000"/>
                </a:solidFill>
                <a:ea typeface="Times New Roman" pitchFamily="18" charset="0"/>
                <a:cs typeface="Arial" pitchFamily="34" charset="0"/>
              </a:rPr>
              <a:t>2</a:t>
            </a:r>
            <a:r>
              <a:rPr lang="en-US" sz="2400">
                <a:solidFill>
                  <a:srgbClr val="000000"/>
                </a:solidFill>
                <a:ea typeface="Times New Roman" pitchFamily="18" charset="0"/>
                <a:cs typeface="Arial" pitchFamily="34" charset="0"/>
              </a:rPr>
              <a:t>.</a:t>
            </a:r>
          </a:p>
          <a:p>
            <a:pPr fontAlgn="base">
              <a:lnSpc>
                <a:spcPct val="90000"/>
              </a:lnSpc>
              <a:spcBef>
                <a:spcPct val="20000"/>
              </a:spcBef>
              <a:spcAft>
                <a:spcPct val="20000"/>
              </a:spcAft>
              <a:buClr>
                <a:srgbClr val="FFFFFF"/>
              </a:buClr>
            </a:pPr>
            <a:r>
              <a:rPr lang="en-US" sz="2400">
                <a:solidFill>
                  <a:srgbClr val="000000"/>
                </a:solidFill>
                <a:ea typeface="Times New Roman" pitchFamily="18" charset="0"/>
                <a:cs typeface="Arial" pitchFamily="34" charset="0"/>
              </a:rPr>
              <a:t>	(</a:t>
            </a:r>
            <a:r>
              <a:rPr lang="en-US" sz="2400" i="1">
                <a:solidFill>
                  <a:srgbClr val="000000"/>
                </a:solidFill>
                <a:ea typeface="Times New Roman" pitchFamily="18" charset="0"/>
                <a:cs typeface="Arial" pitchFamily="34" charset="0"/>
              </a:rPr>
              <a:t>u</a:t>
            </a:r>
            <a:r>
              <a:rPr lang="en-US" sz="2400">
                <a:solidFill>
                  <a:srgbClr val="000000"/>
                </a:solidFill>
                <a:ea typeface="Times New Roman" pitchFamily="18" charset="0"/>
                <a:cs typeface="Arial" pitchFamily="34" charset="0"/>
              </a:rPr>
              <a:t> – 3)(</a:t>
            </a:r>
            <a:r>
              <a:rPr lang="en-US" sz="2400" i="1">
                <a:solidFill>
                  <a:srgbClr val="000000"/>
                </a:solidFill>
                <a:ea typeface="Times New Roman" pitchFamily="18" charset="0"/>
                <a:cs typeface="Arial" pitchFamily="34" charset="0"/>
              </a:rPr>
              <a:t>u</a:t>
            </a:r>
            <a:r>
              <a:rPr lang="en-US" sz="2400">
                <a:solidFill>
                  <a:srgbClr val="000000"/>
                </a:solidFill>
                <a:ea typeface="Times New Roman" pitchFamily="18" charset="0"/>
                <a:cs typeface="Arial" pitchFamily="34" charset="0"/>
              </a:rPr>
              <a:t> – 1)	= 0	Factor the quadratic expression.</a:t>
            </a:r>
          </a:p>
        </p:txBody>
      </p:sp>
    </p:spTree>
    <p:custDataLst>
      <p:tags r:id="rId1"/>
    </p:custDataLst>
    <p:extLst>
      <p:ext uri="{BB962C8B-B14F-4D97-AF65-F5344CB8AC3E}">
        <p14:creationId xmlns:p14="http://schemas.microsoft.com/office/powerpoint/2010/main" val="26977195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194">
                                            <p:txEl>
                                              <p:pRg st="0" end="0"/>
                                            </p:txEl>
                                          </p:spTgt>
                                        </p:tgtEl>
                                        <p:attrNameLst>
                                          <p:attrName>style.visibility</p:attrName>
                                        </p:attrNameLst>
                                      </p:cBhvr>
                                      <p:to>
                                        <p:strVal val="visible"/>
                                      </p:to>
                                    </p:set>
                                    <p:animEffect transition="in" filter="wipe(left)">
                                      <p:cBhvr>
                                        <p:cTn id="7" dur="500"/>
                                        <p:tgtEl>
                                          <p:spTgt spid="931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195">
                                            <p:txEl>
                                              <p:pRg st="0" end="0"/>
                                            </p:txEl>
                                          </p:spTgt>
                                        </p:tgtEl>
                                        <p:attrNameLst>
                                          <p:attrName>style.visibility</p:attrName>
                                        </p:attrNameLst>
                                      </p:cBhvr>
                                      <p:to>
                                        <p:strVal val="visible"/>
                                      </p:to>
                                    </p:set>
                                    <p:animEffect transition="in" filter="wipe(left)">
                                      <p:cBhvr>
                                        <p:cTn id="12" dur="500"/>
                                        <p:tgtEl>
                                          <p:spTgt spid="931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196">
                                            <p:txEl>
                                              <p:pRg st="0" end="0"/>
                                            </p:txEl>
                                          </p:spTgt>
                                        </p:tgtEl>
                                        <p:attrNameLst>
                                          <p:attrName>style.visibility</p:attrName>
                                        </p:attrNameLst>
                                      </p:cBhvr>
                                      <p:to>
                                        <p:strVal val="visible"/>
                                      </p:to>
                                    </p:set>
                                    <p:animEffect transition="in" filter="wipe(left)">
                                      <p:cBhvr>
                                        <p:cTn id="17" dur="500"/>
                                        <p:tgtEl>
                                          <p:spTgt spid="9319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3196">
                                            <p:txEl>
                                              <p:pRg st="1" end="1"/>
                                            </p:txEl>
                                          </p:spTgt>
                                        </p:tgtEl>
                                        <p:attrNameLst>
                                          <p:attrName>style.visibility</p:attrName>
                                        </p:attrNameLst>
                                      </p:cBhvr>
                                      <p:to>
                                        <p:strVal val="visible"/>
                                      </p:to>
                                    </p:set>
                                    <p:animEffect transition="in" filter="wipe(left)">
                                      <p:cBhvr>
                                        <p:cTn id="22" dur="500"/>
                                        <p:tgtEl>
                                          <p:spTgt spid="93196">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3196">
                                            <p:txEl>
                                              <p:pRg st="2" end="2"/>
                                            </p:txEl>
                                          </p:spTgt>
                                        </p:tgtEl>
                                        <p:attrNameLst>
                                          <p:attrName>style.visibility</p:attrName>
                                        </p:attrNameLst>
                                      </p:cBhvr>
                                      <p:to>
                                        <p:strVal val="visible"/>
                                      </p:to>
                                    </p:set>
                                    <p:animEffect transition="in" filter="wipe(left)">
                                      <p:cBhvr>
                                        <p:cTn id="27" dur="500"/>
                                        <p:tgtEl>
                                          <p:spTgt spid="931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4" grpId="0" build="p" autoUpdateAnimBg="0" advAuto="0"/>
      <p:bldP spid="93195" grpId="0" build="p" autoUpdateAnimBg="0"/>
      <p:bldP spid="93196"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r>
              <a:rPr lang="en-US"/>
              <a:t>Example 4</a:t>
            </a:r>
          </a:p>
        </p:txBody>
      </p:sp>
      <p:sp>
        <p:nvSpPr>
          <p:cNvPr id="326659" name="title"/>
          <p:cNvSpPr txBox="1">
            <a:spLocks noChangeArrowheads="1"/>
          </p:cNvSpPr>
          <p:nvPr/>
        </p:nvSpPr>
        <p:spPr bwMode="auto">
          <a:xfrm>
            <a:off x="2609850" y="809625"/>
            <a:ext cx="5838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r>
              <a:rPr lang="en-US" sz="2000" b="1">
                <a:solidFill>
                  <a:srgbClr val="962E45"/>
                </a:solidFill>
              </a:rPr>
              <a:t>Zeros of a Polynomial Function in Quadratic Form</a:t>
            </a:r>
          </a:p>
        </p:txBody>
      </p:sp>
      <p:grpSp>
        <p:nvGrpSpPr>
          <p:cNvPr id="326669" name="Group 13"/>
          <p:cNvGrpSpPr>
            <a:grpSpLocks/>
          </p:cNvGrpSpPr>
          <p:nvPr/>
        </p:nvGrpSpPr>
        <p:grpSpPr bwMode="auto">
          <a:xfrm>
            <a:off x="876300" y="1866900"/>
            <a:ext cx="7734300" cy="647700"/>
            <a:chOff x="552" y="1176"/>
            <a:chExt cx="4872" cy="408"/>
          </a:xfrm>
        </p:grpSpPr>
        <p:sp>
          <p:nvSpPr>
            <p:cNvPr id="326662" name="Text Box 6"/>
            <p:cNvSpPr txBox="1">
              <a:spLocks noChangeArrowheads="1"/>
            </p:cNvSpPr>
            <p:nvPr/>
          </p:nvSpPr>
          <p:spPr bwMode="auto">
            <a:xfrm>
              <a:off x="552" y="1230"/>
              <a:ext cx="4872"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0" indent="-4572000">
                <a:tabLst>
                  <a:tab pos="2057400" algn="r"/>
                  <a:tab pos="2171700" algn="l"/>
                </a:tabLst>
                <a:defRPr>
                  <a:solidFill>
                    <a:schemeClr val="tx1"/>
                  </a:solidFill>
                  <a:latin typeface="Arial" pitchFamily="34" charset="0"/>
                </a:defRPr>
              </a:lvl1pPr>
              <a:lvl2pPr marL="5429250">
                <a:tabLst>
                  <a:tab pos="2057400" algn="r"/>
                  <a:tab pos="2171700" algn="l"/>
                </a:tabLst>
                <a:defRPr>
                  <a:solidFill>
                    <a:schemeClr val="tx1"/>
                  </a:solidFill>
                  <a:latin typeface="Arial" pitchFamily="34" charset="0"/>
                </a:defRPr>
              </a:lvl2pPr>
              <a:lvl3pPr marL="5543550">
                <a:tabLst>
                  <a:tab pos="2057400" algn="r"/>
                  <a:tab pos="2171700" algn="l"/>
                </a:tabLst>
                <a:defRPr>
                  <a:solidFill>
                    <a:schemeClr val="tx1"/>
                  </a:solidFill>
                  <a:latin typeface="Arial" pitchFamily="34" charset="0"/>
                </a:defRPr>
              </a:lvl3pPr>
              <a:lvl4pPr marL="5657850">
                <a:tabLst>
                  <a:tab pos="2057400" algn="r"/>
                  <a:tab pos="2171700" algn="l"/>
                </a:tabLst>
                <a:defRPr>
                  <a:solidFill>
                    <a:schemeClr val="tx1"/>
                  </a:solidFill>
                  <a:latin typeface="Arial" pitchFamily="34" charset="0"/>
                </a:defRPr>
              </a:lvl4pPr>
              <a:lvl5pPr marL="5772150">
                <a:tabLst>
                  <a:tab pos="2057400" algn="r"/>
                  <a:tab pos="2171700" algn="l"/>
                </a:tabLst>
                <a:defRPr>
                  <a:solidFill>
                    <a:schemeClr val="tx1"/>
                  </a:solidFill>
                  <a:latin typeface="Arial" pitchFamily="34" charset="0"/>
                </a:defRPr>
              </a:lvl5pPr>
              <a:lvl6pPr marL="6229350" fontAlgn="base">
                <a:spcBef>
                  <a:spcPct val="0"/>
                </a:spcBef>
                <a:spcAft>
                  <a:spcPct val="0"/>
                </a:spcAft>
                <a:tabLst>
                  <a:tab pos="2057400" algn="r"/>
                  <a:tab pos="2171700" algn="l"/>
                </a:tabLst>
                <a:defRPr>
                  <a:solidFill>
                    <a:schemeClr val="tx1"/>
                  </a:solidFill>
                  <a:latin typeface="Arial" pitchFamily="34" charset="0"/>
                </a:defRPr>
              </a:lvl6pPr>
              <a:lvl7pPr marL="6686550" fontAlgn="base">
                <a:spcBef>
                  <a:spcPct val="0"/>
                </a:spcBef>
                <a:spcAft>
                  <a:spcPct val="0"/>
                </a:spcAft>
                <a:tabLst>
                  <a:tab pos="2057400" algn="r"/>
                  <a:tab pos="2171700" algn="l"/>
                </a:tabLst>
                <a:defRPr>
                  <a:solidFill>
                    <a:schemeClr val="tx1"/>
                  </a:solidFill>
                  <a:latin typeface="Arial" pitchFamily="34" charset="0"/>
                </a:defRPr>
              </a:lvl7pPr>
              <a:lvl8pPr marL="7143750" fontAlgn="base">
                <a:spcBef>
                  <a:spcPct val="0"/>
                </a:spcBef>
                <a:spcAft>
                  <a:spcPct val="0"/>
                </a:spcAft>
                <a:tabLst>
                  <a:tab pos="2057400" algn="r"/>
                  <a:tab pos="2171700" algn="l"/>
                </a:tabLst>
                <a:defRPr>
                  <a:solidFill>
                    <a:schemeClr val="tx1"/>
                  </a:solidFill>
                  <a:latin typeface="Arial" pitchFamily="34" charset="0"/>
                </a:defRPr>
              </a:lvl8pPr>
              <a:lvl9pPr marL="7600950" fontAlgn="base">
                <a:spcBef>
                  <a:spcPct val="0"/>
                </a:spcBef>
                <a:spcAft>
                  <a:spcPct val="0"/>
                </a:spcAft>
                <a:tabLst>
                  <a:tab pos="2057400" algn="r"/>
                  <a:tab pos="2171700" algn="l"/>
                </a:tabLst>
                <a:defRPr>
                  <a:solidFill>
                    <a:schemeClr val="tx1"/>
                  </a:solidFill>
                  <a:latin typeface="Arial" pitchFamily="34" charset="0"/>
                </a:defRPr>
              </a:lvl9pPr>
            </a:lstStyle>
            <a:p>
              <a:pPr fontAlgn="base">
                <a:lnSpc>
                  <a:spcPct val="90000"/>
                </a:lnSpc>
                <a:spcBef>
                  <a:spcPct val="20000"/>
                </a:spcBef>
                <a:spcAft>
                  <a:spcPct val="20000"/>
                </a:spcAft>
                <a:buClr>
                  <a:srgbClr val="FFFFFF"/>
                </a:buClr>
              </a:pPr>
              <a:r>
                <a:rPr lang="en-US" sz="2400">
                  <a:solidFill>
                    <a:srgbClr val="000000"/>
                  </a:solidFill>
                  <a:ea typeface="Times New Roman" pitchFamily="18" charset="0"/>
                  <a:cs typeface="Arial" pitchFamily="34" charset="0"/>
                </a:rPr>
                <a:t>			Factor completely.</a:t>
              </a:r>
              <a:endParaRPr lang="en-US" sz="2400" i="1">
                <a:solidFill>
                  <a:srgbClr val="000000"/>
                </a:solidFill>
                <a:ea typeface="Times New Roman" pitchFamily="18" charset="0"/>
                <a:cs typeface="Arial" pitchFamily="34" charset="0"/>
              </a:endParaRPr>
            </a:p>
          </p:txBody>
        </p:sp>
        <p:pic>
          <p:nvPicPr>
            <p:cNvPr id="326664" name="Picture 8" descr="Eqn2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 y="1176"/>
              <a:ext cx="2786"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326667" name="Text Box 11"/>
          <p:cNvSpPr txBox="1">
            <a:spLocks noChangeArrowheads="1"/>
          </p:cNvSpPr>
          <p:nvPr/>
        </p:nvSpPr>
        <p:spPr bwMode="auto">
          <a:xfrm>
            <a:off x="876300" y="1485900"/>
            <a:ext cx="80391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29150" indent="-4629150">
              <a:tabLst>
                <a:tab pos="3829050" algn="r"/>
                <a:tab pos="3943350" algn="l"/>
              </a:tabLst>
              <a:defRPr>
                <a:solidFill>
                  <a:schemeClr val="tx1"/>
                </a:solidFill>
                <a:latin typeface="Arial" pitchFamily="34" charset="0"/>
              </a:defRPr>
            </a:lvl1pPr>
            <a:lvl2pPr marL="5372100">
              <a:tabLst>
                <a:tab pos="3829050" algn="r"/>
                <a:tab pos="3943350" algn="l"/>
              </a:tabLst>
              <a:defRPr>
                <a:solidFill>
                  <a:schemeClr val="tx1"/>
                </a:solidFill>
                <a:latin typeface="Arial" pitchFamily="34" charset="0"/>
              </a:defRPr>
            </a:lvl2pPr>
            <a:lvl3pPr marL="5486400">
              <a:tabLst>
                <a:tab pos="3829050" algn="r"/>
                <a:tab pos="3943350" algn="l"/>
              </a:tabLst>
              <a:defRPr>
                <a:solidFill>
                  <a:schemeClr val="tx1"/>
                </a:solidFill>
                <a:latin typeface="Arial" pitchFamily="34" charset="0"/>
              </a:defRPr>
            </a:lvl3pPr>
            <a:lvl4pPr marL="5600700">
              <a:tabLst>
                <a:tab pos="3829050" algn="r"/>
                <a:tab pos="3943350" algn="l"/>
              </a:tabLst>
              <a:defRPr>
                <a:solidFill>
                  <a:schemeClr val="tx1"/>
                </a:solidFill>
                <a:latin typeface="Arial" pitchFamily="34" charset="0"/>
              </a:defRPr>
            </a:lvl4pPr>
            <a:lvl5pPr marL="5715000">
              <a:tabLst>
                <a:tab pos="3829050" algn="r"/>
                <a:tab pos="3943350" algn="l"/>
              </a:tabLst>
              <a:defRPr>
                <a:solidFill>
                  <a:schemeClr val="tx1"/>
                </a:solidFill>
                <a:latin typeface="Arial" pitchFamily="34" charset="0"/>
              </a:defRPr>
            </a:lvl5pPr>
            <a:lvl6pPr marL="6172200" fontAlgn="base">
              <a:spcBef>
                <a:spcPct val="0"/>
              </a:spcBef>
              <a:spcAft>
                <a:spcPct val="0"/>
              </a:spcAft>
              <a:tabLst>
                <a:tab pos="3829050" algn="r"/>
                <a:tab pos="3943350" algn="l"/>
              </a:tabLst>
              <a:defRPr>
                <a:solidFill>
                  <a:schemeClr val="tx1"/>
                </a:solidFill>
                <a:latin typeface="Arial" pitchFamily="34" charset="0"/>
              </a:defRPr>
            </a:lvl6pPr>
            <a:lvl7pPr marL="6629400" fontAlgn="base">
              <a:spcBef>
                <a:spcPct val="0"/>
              </a:spcBef>
              <a:spcAft>
                <a:spcPct val="0"/>
              </a:spcAft>
              <a:tabLst>
                <a:tab pos="3829050" algn="r"/>
                <a:tab pos="3943350" algn="l"/>
              </a:tabLst>
              <a:defRPr>
                <a:solidFill>
                  <a:schemeClr val="tx1"/>
                </a:solidFill>
                <a:latin typeface="Arial" pitchFamily="34" charset="0"/>
              </a:defRPr>
            </a:lvl7pPr>
            <a:lvl8pPr marL="7086600" fontAlgn="base">
              <a:spcBef>
                <a:spcPct val="0"/>
              </a:spcBef>
              <a:spcAft>
                <a:spcPct val="0"/>
              </a:spcAft>
              <a:tabLst>
                <a:tab pos="3829050" algn="r"/>
                <a:tab pos="3943350" algn="l"/>
              </a:tabLst>
              <a:defRPr>
                <a:solidFill>
                  <a:schemeClr val="tx1"/>
                </a:solidFill>
                <a:latin typeface="Arial" pitchFamily="34" charset="0"/>
              </a:defRPr>
            </a:lvl8pPr>
            <a:lvl9pPr marL="7543800" fontAlgn="base">
              <a:spcBef>
                <a:spcPct val="0"/>
              </a:spcBef>
              <a:spcAft>
                <a:spcPct val="0"/>
              </a:spcAft>
              <a:tabLst>
                <a:tab pos="3829050" algn="r"/>
                <a:tab pos="3943350" algn="l"/>
              </a:tabLst>
              <a:defRPr>
                <a:solidFill>
                  <a:schemeClr val="tx1"/>
                </a:solidFill>
                <a:latin typeface="Arial" pitchFamily="34" charset="0"/>
              </a:defRPr>
            </a:lvl9pPr>
          </a:lstStyle>
          <a:p>
            <a:pPr fontAlgn="base">
              <a:lnSpc>
                <a:spcPct val="90000"/>
              </a:lnSpc>
              <a:spcBef>
                <a:spcPct val="20000"/>
              </a:spcBef>
              <a:spcAft>
                <a:spcPct val="20000"/>
              </a:spcAft>
              <a:buClr>
                <a:srgbClr val="FFFFFF"/>
              </a:buClr>
            </a:pPr>
            <a:r>
              <a:rPr lang="en-US" sz="2400">
                <a:solidFill>
                  <a:srgbClr val="000000"/>
                </a:solidFill>
                <a:ea typeface="Times New Roman" pitchFamily="18" charset="0"/>
                <a:cs typeface="Arial" pitchFamily="34" charset="0"/>
              </a:rPr>
              <a:t>	(</a:t>
            </a:r>
            <a:r>
              <a:rPr lang="en-US" sz="2400" i="1">
                <a:solidFill>
                  <a:srgbClr val="000000"/>
                </a:solidFill>
                <a:ea typeface="Times New Roman" pitchFamily="18" charset="0"/>
                <a:cs typeface="Arial" pitchFamily="34" charset="0"/>
              </a:rPr>
              <a:t>x</a:t>
            </a:r>
            <a:r>
              <a:rPr lang="en-US" sz="800" i="1">
                <a:solidFill>
                  <a:srgbClr val="000000"/>
                </a:solidFill>
                <a:ea typeface="Times New Roman" pitchFamily="18" charset="0"/>
                <a:cs typeface="Arial" pitchFamily="34" charset="0"/>
              </a:rPr>
              <a:t> </a:t>
            </a:r>
            <a:r>
              <a:rPr lang="en-US" sz="2400" baseline="40000">
                <a:solidFill>
                  <a:srgbClr val="000000"/>
                </a:solidFill>
                <a:ea typeface="Times New Roman" pitchFamily="18" charset="0"/>
                <a:cs typeface="Arial" pitchFamily="34" charset="0"/>
              </a:rPr>
              <a:t>2</a:t>
            </a:r>
            <a:r>
              <a:rPr lang="en-US" sz="2400">
                <a:solidFill>
                  <a:srgbClr val="000000"/>
                </a:solidFill>
                <a:ea typeface="Times New Roman" pitchFamily="18" charset="0"/>
                <a:cs typeface="Arial" pitchFamily="34" charset="0"/>
              </a:rPr>
              <a:t> – 3)(</a:t>
            </a:r>
            <a:r>
              <a:rPr lang="en-US" sz="2400" i="1">
                <a:solidFill>
                  <a:srgbClr val="000000"/>
                </a:solidFill>
                <a:ea typeface="Times New Roman" pitchFamily="18" charset="0"/>
                <a:cs typeface="Arial" pitchFamily="34" charset="0"/>
              </a:rPr>
              <a:t>x</a:t>
            </a:r>
            <a:r>
              <a:rPr lang="en-US" sz="800" i="1">
                <a:solidFill>
                  <a:srgbClr val="000000"/>
                </a:solidFill>
                <a:ea typeface="Times New Roman" pitchFamily="18" charset="0"/>
                <a:cs typeface="Arial" pitchFamily="34" charset="0"/>
              </a:rPr>
              <a:t> </a:t>
            </a:r>
            <a:r>
              <a:rPr lang="en-US" sz="2400" baseline="40000">
                <a:solidFill>
                  <a:srgbClr val="000000"/>
                </a:solidFill>
                <a:ea typeface="Times New Roman" pitchFamily="18" charset="0"/>
                <a:cs typeface="Arial" pitchFamily="34" charset="0"/>
              </a:rPr>
              <a:t>2</a:t>
            </a:r>
            <a:r>
              <a:rPr lang="en-US" sz="2400">
                <a:solidFill>
                  <a:srgbClr val="000000"/>
                </a:solidFill>
                <a:ea typeface="Times New Roman" pitchFamily="18" charset="0"/>
                <a:cs typeface="Arial" pitchFamily="34" charset="0"/>
              </a:rPr>
              <a:t> – 1)	= 0	Substitute </a:t>
            </a:r>
            <a:r>
              <a:rPr lang="en-US" sz="2400" i="1">
                <a:solidFill>
                  <a:srgbClr val="000000"/>
                </a:solidFill>
                <a:ea typeface="Times New Roman" pitchFamily="18" charset="0"/>
                <a:cs typeface="Arial" pitchFamily="34" charset="0"/>
              </a:rPr>
              <a:t>x</a:t>
            </a:r>
            <a:r>
              <a:rPr lang="en-US" sz="800" i="1">
                <a:solidFill>
                  <a:srgbClr val="000000"/>
                </a:solidFill>
                <a:ea typeface="Times New Roman" pitchFamily="18" charset="0"/>
                <a:cs typeface="Arial" pitchFamily="34" charset="0"/>
              </a:rPr>
              <a:t> </a:t>
            </a:r>
            <a:r>
              <a:rPr lang="en-US" sz="2400" baseline="40000">
                <a:solidFill>
                  <a:srgbClr val="000000"/>
                </a:solidFill>
                <a:ea typeface="Times New Roman" pitchFamily="18" charset="0"/>
                <a:cs typeface="Arial" pitchFamily="34" charset="0"/>
              </a:rPr>
              <a:t>2</a:t>
            </a:r>
            <a:r>
              <a:rPr lang="en-US" sz="2400">
                <a:solidFill>
                  <a:srgbClr val="000000"/>
                </a:solidFill>
                <a:ea typeface="Times New Roman" pitchFamily="18" charset="0"/>
                <a:cs typeface="Arial" pitchFamily="34" charset="0"/>
              </a:rPr>
              <a:t> for </a:t>
            </a:r>
            <a:r>
              <a:rPr lang="en-US" sz="2400" i="1">
                <a:solidFill>
                  <a:srgbClr val="000000"/>
                </a:solidFill>
                <a:ea typeface="Times New Roman" pitchFamily="18" charset="0"/>
                <a:cs typeface="Arial" pitchFamily="34" charset="0"/>
              </a:rPr>
              <a:t>u</a:t>
            </a:r>
            <a:r>
              <a:rPr lang="en-US" sz="2400">
                <a:solidFill>
                  <a:srgbClr val="000000"/>
                </a:solidFill>
                <a:ea typeface="Times New Roman" pitchFamily="18" charset="0"/>
                <a:cs typeface="Arial" pitchFamily="34" charset="0"/>
              </a:rPr>
              <a:t>.</a:t>
            </a:r>
          </a:p>
        </p:txBody>
      </p:sp>
      <p:grpSp>
        <p:nvGrpSpPr>
          <p:cNvPr id="326672" name="Group 16"/>
          <p:cNvGrpSpPr>
            <a:grpSpLocks/>
          </p:cNvGrpSpPr>
          <p:nvPr/>
        </p:nvGrpSpPr>
        <p:grpSpPr bwMode="auto">
          <a:xfrm>
            <a:off x="876300" y="3455988"/>
            <a:ext cx="7886700" cy="474662"/>
            <a:chOff x="552" y="2010"/>
            <a:chExt cx="4968" cy="299"/>
          </a:xfrm>
        </p:grpSpPr>
        <p:pic>
          <p:nvPicPr>
            <p:cNvPr id="326666" name="Picture 10" descr="Eqn23"/>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 y="2010"/>
              <a:ext cx="1353" cy="299"/>
            </a:xfrm>
            <a:prstGeom prst="rect">
              <a:avLst/>
            </a:prstGeom>
            <a:noFill/>
            <a:extLst>
              <a:ext uri="{909E8E84-426E-40DD-AFC4-6F175D3DCCD1}">
                <a14:hiddenFill xmlns:a14="http://schemas.microsoft.com/office/drawing/2010/main">
                  <a:solidFill>
                    <a:srgbClr val="FFFFFF"/>
                  </a:solidFill>
                </a14:hiddenFill>
              </a:ext>
            </a:extLst>
          </p:spPr>
        </p:pic>
        <p:sp>
          <p:nvSpPr>
            <p:cNvPr id="326670" name="Text Box 14"/>
            <p:cNvSpPr txBox="1">
              <a:spLocks noChangeArrowheads="1"/>
            </p:cNvSpPr>
            <p:nvPr/>
          </p:nvSpPr>
          <p:spPr bwMode="auto">
            <a:xfrm>
              <a:off x="552" y="2039"/>
              <a:ext cx="4968"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0" indent="-4572000">
                <a:tabLst>
                  <a:tab pos="2057400" algn="r"/>
                  <a:tab pos="2171700" algn="l"/>
                </a:tabLst>
                <a:defRPr>
                  <a:solidFill>
                    <a:schemeClr val="tx1"/>
                  </a:solidFill>
                  <a:latin typeface="Arial" pitchFamily="34" charset="0"/>
                </a:defRPr>
              </a:lvl1pPr>
              <a:lvl2pPr marL="5429250">
                <a:tabLst>
                  <a:tab pos="2057400" algn="r"/>
                  <a:tab pos="2171700" algn="l"/>
                </a:tabLst>
                <a:defRPr>
                  <a:solidFill>
                    <a:schemeClr val="tx1"/>
                  </a:solidFill>
                  <a:latin typeface="Arial" pitchFamily="34" charset="0"/>
                </a:defRPr>
              </a:lvl2pPr>
              <a:lvl3pPr marL="5543550">
                <a:tabLst>
                  <a:tab pos="2057400" algn="r"/>
                  <a:tab pos="2171700" algn="l"/>
                </a:tabLst>
                <a:defRPr>
                  <a:solidFill>
                    <a:schemeClr val="tx1"/>
                  </a:solidFill>
                  <a:latin typeface="Arial" pitchFamily="34" charset="0"/>
                </a:defRPr>
              </a:lvl3pPr>
              <a:lvl4pPr marL="5657850">
                <a:tabLst>
                  <a:tab pos="2057400" algn="r"/>
                  <a:tab pos="2171700" algn="l"/>
                </a:tabLst>
                <a:defRPr>
                  <a:solidFill>
                    <a:schemeClr val="tx1"/>
                  </a:solidFill>
                  <a:latin typeface="Arial" pitchFamily="34" charset="0"/>
                </a:defRPr>
              </a:lvl4pPr>
              <a:lvl5pPr marL="5772150">
                <a:tabLst>
                  <a:tab pos="2057400" algn="r"/>
                  <a:tab pos="2171700" algn="l"/>
                </a:tabLst>
                <a:defRPr>
                  <a:solidFill>
                    <a:schemeClr val="tx1"/>
                  </a:solidFill>
                  <a:latin typeface="Arial" pitchFamily="34" charset="0"/>
                </a:defRPr>
              </a:lvl5pPr>
              <a:lvl6pPr marL="6229350" fontAlgn="base">
                <a:spcBef>
                  <a:spcPct val="0"/>
                </a:spcBef>
                <a:spcAft>
                  <a:spcPct val="0"/>
                </a:spcAft>
                <a:tabLst>
                  <a:tab pos="2057400" algn="r"/>
                  <a:tab pos="2171700" algn="l"/>
                </a:tabLst>
                <a:defRPr>
                  <a:solidFill>
                    <a:schemeClr val="tx1"/>
                  </a:solidFill>
                  <a:latin typeface="Arial" pitchFamily="34" charset="0"/>
                </a:defRPr>
              </a:lvl6pPr>
              <a:lvl7pPr marL="6686550" fontAlgn="base">
                <a:spcBef>
                  <a:spcPct val="0"/>
                </a:spcBef>
                <a:spcAft>
                  <a:spcPct val="0"/>
                </a:spcAft>
                <a:tabLst>
                  <a:tab pos="2057400" algn="r"/>
                  <a:tab pos="2171700" algn="l"/>
                </a:tabLst>
                <a:defRPr>
                  <a:solidFill>
                    <a:schemeClr val="tx1"/>
                  </a:solidFill>
                  <a:latin typeface="Arial" pitchFamily="34" charset="0"/>
                </a:defRPr>
              </a:lvl7pPr>
              <a:lvl8pPr marL="7143750" fontAlgn="base">
                <a:spcBef>
                  <a:spcPct val="0"/>
                </a:spcBef>
                <a:spcAft>
                  <a:spcPct val="0"/>
                </a:spcAft>
                <a:tabLst>
                  <a:tab pos="2057400" algn="r"/>
                  <a:tab pos="2171700" algn="l"/>
                </a:tabLst>
                <a:defRPr>
                  <a:solidFill>
                    <a:schemeClr val="tx1"/>
                  </a:solidFill>
                  <a:latin typeface="Arial" pitchFamily="34" charset="0"/>
                </a:defRPr>
              </a:lvl8pPr>
              <a:lvl9pPr marL="7600950" fontAlgn="base">
                <a:spcBef>
                  <a:spcPct val="0"/>
                </a:spcBef>
                <a:spcAft>
                  <a:spcPct val="0"/>
                </a:spcAft>
                <a:tabLst>
                  <a:tab pos="2057400" algn="r"/>
                  <a:tab pos="2171700" algn="l"/>
                </a:tabLst>
                <a:defRPr>
                  <a:solidFill>
                    <a:schemeClr val="tx1"/>
                  </a:solidFill>
                  <a:latin typeface="Arial" pitchFamily="34" charset="0"/>
                </a:defRPr>
              </a:lvl9pPr>
            </a:lstStyle>
            <a:p>
              <a:pPr fontAlgn="base">
                <a:lnSpc>
                  <a:spcPct val="90000"/>
                </a:lnSpc>
                <a:spcBef>
                  <a:spcPct val="20000"/>
                </a:spcBef>
                <a:spcAft>
                  <a:spcPct val="20000"/>
                </a:spcAft>
                <a:buClr>
                  <a:srgbClr val="FFFFFF"/>
                </a:buClr>
              </a:pPr>
              <a:r>
                <a:rPr lang="en-US" sz="2400" i="1">
                  <a:solidFill>
                    <a:srgbClr val="0066B3"/>
                  </a:solidFill>
                  <a:ea typeface="Times New Roman" pitchFamily="18" charset="0"/>
                  <a:cs typeface="Arial" pitchFamily="34" charset="0"/>
                </a:rPr>
                <a:t>                          </a:t>
              </a:r>
              <a:r>
                <a:rPr lang="en-US" sz="2400">
                  <a:solidFill>
                    <a:srgbClr val="000000"/>
                  </a:solidFill>
                  <a:ea typeface="Times New Roman" pitchFamily="18" charset="0"/>
                  <a:cs typeface="Arial" pitchFamily="34" charset="0"/>
                </a:rPr>
                <a:t>,</a:t>
              </a:r>
              <a:r>
                <a:rPr lang="en-US" sz="2400" i="1">
                  <a:solidFill>
                    <a:srgbClr val="0066B3"/>
                  </a:solidFill>
                  <a:ea typeface="Times New Roman" pitchFamily="18" charset="0"/>
                  <a:cs typeface="Arial" pitchFamily="34" charset="0"/>
                </a:rPr>
                <a:t> </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–1  </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1	Solve for </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a:t>
              </a:r>
              <a:endParaRPr lang="en-US" sz="2400" i="1">
                <a:solidFill>
                  <a:srgbClr val="000000"/>
                </a:solidFill>
                <a:ea typeface="Times New Roman" pitchFamily="18" charset="0"/>
                <a:cs typeface="Arial" pitchFamily="34" charset="0"/>
              </a:endParaRPr>
            </a:p>
          </p:txBody>
        </p:sp>
      </p:grpSp>
      <p:grpSp>
        <p:nvGrpSpPr>
          <p:cNvPr id="326676" name="Group 20"/>
          <p:cNvGrpSpPr>
            <a:grpSpLocks/>
          </p:cNvGrpSpPr>
          <p:nvPr/>
        </p:nvGrpSpPr>
        <p:grpSpPr bwMode="auto">
          <a:xfrm>
            <a:off x="876300" y="4103688"/>
            <a:ext cx="7562850" cy="1782762"/>
            <a:chOff x="552" y="2585"/>
            <a:chExt cx="4764" cy="1123"/>
          </a:xfrm>
        </p:grpSpPr>
        <p:pic>
          <p:nvPicPr>
            <p:cNvPr id="326663" name="Picture 7" descr="Eqn24"/>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5" y="2585"/>
              <a:ext cx="707" cy="283"/>
            </a:xfrm>
            <a:prstGeom prst="rect">
              <a:avLst/>
            </a:prstGeom>
            <a:noFill/>
            <a:extLst>
              <a:ext uri="{909E8E84-426E-40DD-AFC4-6F175D3DCCD1}">
                <a14:hiddenFill xmlns:a14="http://schemas.microsoft.com/office/drawing/2010/main">
                  <a:solidFill>
                    <a:srgbClr val="FFFFFF"/>
                  </a:solidFill>
                </a14:hiddenFill>
              </a:ext>
            </a:extLst>
          </p:spPr>
        </p:pic>
        <p:sp>
          <p:nvSpPr>
            <p:cNvPr id="326673" name="txt_box"/>
            <p:cNvSpPr>
              <a:spLocks noChangeArrowheads="1"/>
            </p:cNvSpPr>
            <p:nvPr/>
          </p:nvSpPr>
          <p:spPr bwMode="auto">
            <a:xfrm>
              <a:off x="552" y="2615"/>
              <a:ext cx="4764" cy="109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i="1">
                  <a:solidFill>
                    <a:srgbClr val="000000"/>
                  </a:solidFill>
                  <a:ea typeface="Times New Roman" pitchFamily="18" charset="0"/>
                  <a:cs typeface="Arial" pitchFamily="34" charset="0"/>
                </a:rPr>
                <a:t>h</a:t>
              </a:r>
              <a:r>
                <a:rPr lang="en-US" sz="2400">
                  <a:solidFill>
                    <a:srgbClr val="000000"/>
                  </a:solidFill>
                  <a:ea typeface="Times New Roman" pitchFamily="18" charset="0"/>
                  <a:cs typeface="Arial" pitchFamily="34" charset="0"/>
                </a:rPr>
                <a:t> has four distinct real zeros,              , –1, and 1. This is consistent with a quartic function. The graph of </a:t>
              </a:r>
              <a:br>
                <a:rPr lang="en-US" sz="2400">
                  <a:solidFill>
                    <a:srgbClr val="000000"/>
                  </a:solidFill>
                  <a:ea typeface="Times New Roman" pitchFamily="18" charset="0"/>
                  <a:cs typeface="Arial" pitchFamily="34" charset="0"/>
                </a:rPr>
              </a:br>
              <a:r>
                <a:rPr lang="en-US" sz="2400" i="1">
                  <a:solidFill>
                    <a:srgbClr val="000000"/>
                  </a:solidFill>
                  <a:ea typeface="Times New Roman" pitchFamily="18" charset="0"/>
                  <a:cs typeface="Arial" pitchFamily="34" charset="0"/>
                </a:rPr>
                <a:t>h</a:t>
              </a:r>
              <a:r>
                <a:rPr lang="en-US" sz="800" i="1">
                  <a:solidFill>
                    <a:srgbClr val="000000"/>
                  </a:solidFill>
                  <a:ea typeface="Times New Roman" pitchFamily="18" charset="0"/>
                  <a:cs typeface="Arial" pitchFamily="34" charset="0"/>
                </a:rPr>
                <a:t> </a:t>
              </a:r>
              <a:r>
                <a:rPr lang="en-US" sz="2400">
                  <a:solidFill>
                    <a:srgbClr val="000000"/>
                  </a:solidFill>
                  <a:ea typeface="Times New Roman" pitchFamily="18" charset="0"/>
                  <a:cs typeface="Arial" pitchFamily="34" charset="0"/>
                </a:rPr>
                <a:t>(</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a:t>
              </a:r>
              <a:r>
                <a:rPr lang="en-US" sz="2400" i="1">
                  <a:solidFill>
                    <a:srgbClr val="000000"/>
                  </a:solidFill>
                  <a:ea typeface="Times New Roman" pitchFamily="18" charset="0"/>
                  <a:cs typeface="Arial" pitchFamily="34" charset="0"/>
                </a:rPr>
                <a:t>x</a:t>
              </a:r>
              <a:r>
                <a:rPr lang="en-US" sz="800" i="1">
                  <a:solidFill>
                    <a:srgbClr val="000000"/>
                  </a:solidFill>
                  <a:ea typeface="Times New Roman" pitchFamily="18" charset="0"/>
                  <a:cs typeface="Arial" pitchFamily="34" charset="0"/>
                </a:rPr>
                <a:t> </a:t>
              </a:r>
              <a:r>
                <a:rPr lang="en-US" sz="2400" baseline="40000">
                  <a:solidFill>
                    <a:srgbClr val="000000"/>
                  </a:solidFill>
                  <a:ea typeface="Times New Roman" pitchFamily="18" charset="0"/>
                  <a:cs typeface="Arial" pitchFamily="34" charset="0"/>
                </a:rPr>
                <a:t>4</a:t>
              </a:r>
              <a:r>
                <a:rPr lang="en-US" sz="2400">
                  <a:solidFill>
                    <a:srgbClr val="000000"/>
                  </a:solidFill>
                  <a:ea typeface="Times New Roman" pitchFamily="18" charset="0"/>
                  <a:cs typeface="Arial" pitchFamily="34" charset="0"/>
                </a:rPr>
                <a:t> – 4</a:t>
              </a:r>
              <a:r>
                <a:rPr lang="en-US" sz="2400" i="1">
                  <a:solidFill>
                    <a:srgbClr val="000000"/>
                  </a:solidFill>
                  <a:ea typeface="Times New Roman" pitchFamily="18" charset="0"/>
                  <a:cs typeface="Arial" pitchFamily="34" charset="0"/>
                </a:rPr>
                <a:t>x</a:t>
              </a:r>
              <a:r>
                <a:rPr lang="en-US" sz="800" i="1">
                  <a:solidFill>
                    <a:srgbClr val="000000"/>
                  </a:solidFill>
                  <a:ea typeface="Times New Roman" pitchFamily="18" charset="0"/>
                  <a:cs typeface="Arial" pitchFamily="34" charset="0"/>
                </a:rPr>
                <a:t> </a:t>
              </a:r>
              <a:r>
                <a:rPr lang="en-US" sz="2400" baseline="40000">
                  <a:solidFill>
                    <a:srgbClr val="000000"/>
                  </a:solidFill>
                  <a:ea typeface="Times New Roman" pitchFamily="18" charset="0"/>
                  <a:cs typeface="Arial" pitchFamily="34" charset="0"/>
                </a:rPr>
                <a:t>2</a:t>
              </a:r>
              <a:r>
                <a:rPr lang="en-US" sz="2400">
                  <a:solidFill>
                    <a:srgbClr val="000000"/>
                  </a:solidFill>
                  <a:ea typeface="Times New Roman" pitchFamily="18" charset="0"/>
                  <a:cs typeface="Arial" pitchFamily="34" charset="0"/>
                </a:rPr>
                <a:t> + 3 confirms this. Notice that there are 3 turning points, which is also consistent with a quartic function. </a:t>
              </a:r>
            </a:p>
          </p:txBody>
        </p:sp>
      </p:grpSp>
      <p:grpSp>
        <p:nvGrpSpPr>
          <p:cNvPr id="326678" name="Group 22"/>
          <p:cNvGrpSpPr>
            <a:grpSpLocks/>
          </p:cNvGrpSpPr>
          <p:nvPr/>
        </p:nvGrpSpPr>
        <p:grpSpPr bwMode="auto">
          <a:xfrm>
            <a:off x="876300" y="2514600"/>
            <a:ext cx="7886700" cy="792163"/>
            <a:chOff x="552" y="1584"/>
            <a:chExt cx="4968" cy="499"/>
          </a:xfrm>
        </p:grpSpPr>
        <p:pic>
          <p:nvPicPr>
            <p:cNvPr id="326665" name="Picture 9" descr="Eqn22"/>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 y="1584"/>
              <a:ext cx="2000" cy="299"/>
            </a:xfrm>
            <a:prstGeom prst="rect">
              <a:avLst/>
            </a:prstGeom>
            <a:noFill/>
            <a:extLst>
              <a:ext uri="{909E8E84-426E-40DD-AFC4-6F175D3DCCD1}">
                <a14:hiddenFill xmlns:a14="http://schemas.microsoft.com/office/drawing/2010/main">
                  <a:solidFill>
                    <a:srgbClr val="FFFFFF"/>
                  </a:solidFill>
                </a14:hiddenFill>
              </a:ext>
            </a:extLst>
          </p:spPr>
        </p:pic>
        <p:grpSp>
          <p:nvGrpSpPr>
            <p:cNvPr id="326675" name="Group 19"/>
            <p:cNvGrpSpPr>
              <a:grpSpLocks/>
            </p:cNvGrpSpPr>
            <p:nvPr/>
          </p:nvGrpSpPr>
          <p:grpSpPr bwMode="auto">
            <a:xfrm>
              <a:off x="552" y="1613"/>
              <a:ext cx="4968" cy="470"/>
              <a:chOff x="552" y="1613"/>
              <a:chExt cx="4968" cy="470"/>
            </a:xfrm>
          </p:grpSpPr>
          <p:sp>
            <p:nvSpPr>
              <p:cNvPr id="326668" name="Text Box 12"/>
              <p:cNvSpPr txBox="1">
                <a:spLocks noChangeArrowheads="1"/>
              </p:cNvSpPr>
              <p:nvPr/>
            </p:nvSpPr>
            <p:spPr bwMode="auto">
              <a:xfrm>
                <a:off x="552" y="1613"/>
                <a:ext cx="4968"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0" indent="-4572000">
                  <a:tabLst>
                    <a:tab pos="2057400" algn="r"/>
                    <a:tab pos="2171700" algn="l"/>
                  </a:tabLst>
                  <a:defRPr>
                    <a:solidFill>
                      <a:schemeClr val="tx1"/>
                    </a:solidFill>
                    <a:latin typeface="Arial" pitchFamily="34" charset="0"/>
                  </a:defRPr>
                </a:lvl1pPr>
                <a:lvl2pPr marL="5429250">
                  <a:tabLst>
                    <a:tab pos="2057400" algn="r"/>
                    <a:tab pos="2171700" algn="l"/>
                  </a:tabLst>
                  <a:defRPr>
                    <a:solidFill>
                      <a:schemeClr val="tx1"/>
                    </a:solidFill>
                    <a:latin typeface="Arial" pitchFamily="34" charset="0"/>
                  </a:defRPr>
                </a:lvl2pPr>
                <a:lvl3pPr marL="5543550">
                  <a:tabLst>
                    <a:tab pos="2057400" algn="r"/>
                    <a:tab pos="2171700" algn="l"/>
                  </a:tabLst>
                  <a:defRPr>
                    <a:solidFill>
                      <a:schemeClr val="tx1"/>
                    </a:solidFill>
                    <a:latin typeface="Arial" pitchFamily="34" charset="0"/>
                  </a:defRPr>
                </a:lvl3pPr>
                <a:lvl4pPr marL="5657850">
                  <a:tabLst>
                    <a:tab pos="2057400" algn="r"/>
                    <a:tab pos="2171700" algn="l"/>
                  </a:tabLst>
                  <a:defRPr>
                    <a:solidFill>
                      <a:schemeClr val="tx1"/>
                    </a:solidFill>
                    <a:latin typeface="Arial" pitchFamily="34" charset="0"/>
                  </a:defRPr>
                </a:lvl4pPr>
                <a:lvl5pPr marL="5772150">
                  <a:tabLst>
                    <a:tab pos="2057400" algn="r"/>
                    <a:tab pos="2171700" algn="l"/>
                  </a:tabLst>
                  <a:defRPr>
                    <a:solidFill>
                      <a:schemeClr val="tx1"/>
                    </a:solidFill>
                    <a:latin typeface="Arial" pitchFamily="34" charset="0"/>
                  </a:defRPr>
                </a:lvl5pPr>
                <a:lvl6pPr marL="6229350" fontAlgn="base">
                  <a:spcBef>
                    <a:spcPct val="0"/>
                  </a:spcBef>
                  <a:spcAft>
                    <a:spcPct val="0"/>
                  </a:spcAft>
                  <a:tabLst>
                    <a:tab pos="2057400" algn="r"/>
                    <a:tab pos="2171700" algn="l"/>
                  </a:tabLst>
                  <a:defRPr>
                    <a:solidFill>
                      <a:schemeClr val="tx1"/>
                    </a:solidFill>
                    <a:latin typeface="Arial" pitchFamily="34" charset="0"/>
                  </a:defRPr>
                </a:lvl6pPr>
                <a:lvl7pPr marL="6686550" fontAlgn="base">
                  <a:spcBef>
                    <a:spcPct val="0"/>
                  </a:spcBef>
                  <a:spcAft>
                    <a:spcPct val="0"/>
                  </a:spcAft>
                  <a:tabLst>
                    <a:tab pos="2057400" algn="r"/>
                    <a:tab pos="2171700" algn="l"/>
                  </a:tabLst>
                  <a:defRPr>
                    <a:solidFill>
                      <a:schemeClr val="tx1"/>
                    </a:solidFill>
                    <a:latin typeface="Arial" pitchFamily="34" charset="0"/>
                  </a:defRPr>
                </a:lvl7pPr>
                <a:lvl8pPr marL="7143750" fontAlgn="base">
                  <a:spcBef>
                    <a:spcPct val="0"/>
                  </a:spcBef>
                  <a:spcAft>
                    <a:spcPct val="0"/>
                  </a:spcAft>
                  <a:tabLst>
                    <a:tab pos="2057400" algn="r"/>
                    <a:tab pos="2171700" algn="l"/>
                  </a:tabLst>
                  <a:defRPr>
                    <a:solidFill>
                      <a:schemeClr val="tx1"/>
                    </a:solidFill>
                    <a:latin typeface="Arial" pitchFamily="34" charset="0"/>
                  </a:defRPr>
                </a:lvl8pPr>
                <a:lvl9pPr marL="7600950" fontAlgn="base">
                  <a:spcBef>
                    <a:spcPct val="0"/>
                  </a:spcBef>
                  <a:spcAft>
                    <a:spcPct val="0"/>
                  </a:spcAft>
                  <a:tabLst>
                    <a:tab pos="2057400" algn="r"/>
                    <a:tab pos="2171700" algn="l"/>
                  </a:tabLst>
                  <a:defRPr>
                    <a:solidFill>
                      <a:schemeClr val="tx1"/>
                    </a:solidFill>
                    <a:latin typeface="Arial" pitchFamily="34" charset="0"/>
                  </a:defRPr>
                </a:lvl9pPr>
              </a:lstStyle>
              <a:p>
                <a:pPr fontAlgn="base">
                  <a:lnSpc>
                    <a:spcPct val="90000"/>
                  </a:lnSpc>
                  <a:spcBef>
                    <a:spcPct val="20000"/>
                  </a:spcBef>
                  <a:spcAft>
                    <a:spcPct val="20000"/>
                  </a:spcAft>
                  <a:buClr>
                    <a:srgbClr val="FFFFFF"/>
                  </a:buClr>
                </a:pPr>
                <a:r>
                  <a:rPr lang="en-US" sz="2400">
                    <a:solidFill>
                      <a:srgbClr val="000000"/>
                    </a:solidFill>
                    <a:ea typeface="Times New Roman" pitchFamily="18" charset="0"/>
                    <a:cs typeface="Arial" pitchFamily="34" charset="0"/>
                  </a:rPr>
                  <a:t>			Zero Product Property</a:t>
                </a:r>
                <a:endParaRPr lang="en-US" sz="2400" i="1">
                  <a:solidFill>
                    <a:srgbClr val="000000"/>
                  </a:solidFill>
                  <a:ea typeface="Times New Roman" pitchFamily="18" charset="0"/>
                  <a:cs typeface="Arial" pitchFamily="34" charset="0"/>
                </a:endParaRPr>
              </a:p>
            </p:txBody>
          </p:sp>
          <p:sp>
            <p:nvSpPr>
              <p:cNvPr id="326674" name="Text Box 18"/>
              <p:cNvSpPr txBox="1">
                <a:spLocks noChangeArrowheads="1"/>
              </p:cNvSpPr>
              <p:nvPr/>
            </p:nvSpPr>
            <p:spPr bwMode="auto">
              <a:xfrm>
                <a:off x="552" y="1818"/>
                <a:ext cx="3072"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0" indent="-4572000">
                  <a:tabLst>
                    <a:tab pos="2057400" algn="r"/>
                    <a:tab pos="2171700" algn="l"/>
                  </a:tabLst>
                  <a:defRPr>
                    <a:solidFill>
                      <a:schemeClr val="tx1"/>
                    </a:solidFill>
                    <a:latin typeface="Arial" pitchFamily="34" charset="0"/>
                  </a:defRPr>
                </a:lvl1pPr>
                <a:lvl2pPr marL="5429250">
                  <a:tabLst>
                    <a:tab pos="2057400" algn="r"/>
                    <a:tab pos="2171700" algn="l"/>
                  </a:tabLst>
                  <a:defRPr>
                    <a:solidFill>
                      <a:schemeClr val="tx1"/>
                    </a:solidFill>
                    <a:latin typeface="Arial" pitchFamily="34" charset="0"/>
                  </a:defRPr>
                </a:lvl2pPr>
                <a:lvl3pPr marL="5543550">
                  <a:tabLst>
                    <a:tab pos="2057400" algn="r"/>
                    <a:tab pos="2171700" algn="l"/>
                  </a:tabLst>
                  <a:defRPr>
                    <a:solidFill>
                      <a:schemeClr val="tx1"/>
                    </a:solidFill>
                    <a:latin typeface="Arial" pitchFamily="34" charset="0"/>
                  </a:defRPr>
                </a:lvl3pPr>
                <a:lvl4pPr marL="5657850">
                  <a:tabLst>
                    <a:tab pos="2057400" algn="r"/>
                    <a:tab pos="2171700" algn="l"/>
                  </a:tabLst>
                  <a:defRPr>
                    <a:solidFill>
                      <a:schemeClr val="tx1"/>
                    </a:solidFill>
                    <a:latin typeface="Arial" pitchFamily="34" charset="0"/>
                  </a:defRPr>
                </a:lvl4pPr>
                <a:lvl5pPr marL="5772150">
                  <a:tabLst>
                    <a:tab pos="2057400" algn="r"/>
                    <a:tab pos="2171700" algn="l"/>
                  </a:tabLst>
                  <a:defRPr>
                    <a:solidFill>
                      <a:schemeClr val="tx1"/>
                    </a:solidFill>
                    <a:latin typeface="Arial" pitchFamily="34" charset="0"/>
                  </a:defRPr>
                </a:lvl5pPr>
                <a:lvl6pPr marL="6229350" fontAlgn="base">
                  <a:spcBef>
                    <a:spcPct val="0"/>
                  </a:spcBef>
                  <a:spcAft>
                    <a:spcPct val="0"/>
                  </a:spcAft>
                  <a:tabLst>
                    <a:tab pos="2057400" algn="r"/>
                    <a:tab pos="2171700" algn="l"/>
                  </a:tabLst>
                  <a:defRPr>
                    <a:solidFill>
                      <a:schemeClr val="tx1"/>
                    </a:solidFill>
                    <a:latin typeface="Arial" pitchFamily="34" charset="0"/>
                  </a:defRPr>
                </a:lvl6pPr>
                <a:lvl7pPr marL="6686550" fontAlgn="base">
                  <a:spcBef>
                    <a:spcPct val="0"/>
                  </a:spcBef>
                  <a:spcAft>
                    <a:spcPct val="0"/>
                  </a:spcAft>
                  <a:tabLst>
                    <a:tab pos="2057400" algn="r"/>
                    <a:tab pos="2171700" algn="l"/>
                  </a:tabLst>
                  <a:defRPr>
                    <a:solidFill>
                      <a:schemeClr val="tx1"/>
                    </a:solidFill>
                    <a:latin typeface="Arial" pitchFamily="34" charset="0"/>
                  </a:defRPr>
                </a:lvl7pPr>
                <a:lvl8pPr marL="7143750" fontAlgn="base">
                  <a:spcBef>
                    <a:spcPct val="0"/>
                  </a:spcBef>
                  <a:spcAft>
                    <a:spcPct val="0"/>
                  </a:spcAft>
                  <a:tabLst>
                    <a:tab pos="2057400" algn="r"/>
                    <a:tab pos="2171700" algn="l"/>
                  </a:tabLst>
                  <a:defRPr>
                    <a:solidFill>
                      <a:schemeClr val="tx1"/>
                    </a:solidFill>
                    <a:latin typeface="Arial" pitchFamily="34" charset="0"/>
                  </a:defRPr>
                </a:lvl8pPr>
                <a:lvl9pPr marL="7600950" fontAlgn="base">
                  <a:spcBef>
                    <a:spcPct val="0"/>
                  </a:spcBef>
                  <a:spcAft>
                    <a:spcPct val="0"/>
                  </a:spcAft>
                  <a:tabLst>
                    <a:tab pos="2057400" algn="r"/>
                    <a:tab pos="2171700" algn="l"/>
                  </a:tabLst>
                  <a:defRPr>
                    <a:solidFill>
                      <a:schemeClr val="tx1"/>
                    </a:solidFill>
                    <a:latin typeface="Arial" pitchFamily="34" charset="0"/>
                  </a:defRPr>
                </a:lvl9pPr>
              </a:lstStyle>
              <a:p>
                <a:pPr fontAlgn="base">
                  <a:lnSpc>
                    <a:spcPct val="90000"/>
                  </a:lnSpc>
                  <a:spcBef>
                    <a:spcPct val="20000"/>
                  </a:spcBef>
                  <a:spcAft>
                    <a:spcPct val="20000"/>
                  </a:spcAft>
                  <a:buClr>
                    <a:srgbClr val="FFFFFF"/>
                  </a:buClr>
                </a:pPr>
                <a:r>
                  <a:rPr lang="en-US" sz="2400">
                    <a:solidFill>
                      <a:srgbClr val="000000"/>
                    </a:solidFill>
                    <a:ea typeface="Times New Roman" pitchFamily="18" charset="0"/>
                    <a:cs typeface="Arial" pitchFamily="34" charset="0"/>
                  </a:rPr>
                  <a:t>	or x + 1 = 0 or x – 1 = 0	</a:t>
                </a:r>
                <a:endParaRPr lang="en-US" sz="2400" i="1">
                  <a:solidFill>
                    <a:srgbClr val="000000"/>
                  </a:solidFill>
                  <a:ea typeface="Times New Roman" pitchFamily="18" charset="0"/>
                  <a:cs typeface="Arial" pitchFamily="34" charset="0"/>
                </a:endParaRPr>
              </a:p>
            </p:txBody>
          </p:sp>
        </p:grpSp>
      </p:grpSp>
    </p:spTree>
    <p:custDataLst>
      <p:tags r:id="rId1"/>
    </p:custDataLst>
    <p:extLst>
      <p:ext uri="{BB962C8B-B14F-4D97-AF65-F5344CB8AC3E}">
        <p14:creationId xmlns:p14="http://schemas.microsoft.com/office/powerpoint/2010/main" val="23586202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6667"/>
                                        </p:tgtEl>
                                        <p:attrNameLst>
                                          <p:attrName>style.visibility</p:attrName>
                                        </p:attrNameLst>
                                      </p:cBhvr>
                                      <p:to>
                                        <p:strVal val="visible"/>
                                      </p:to>
                                    </p:set>
                                    <p:animEffect transition="in" filter="wipe(left)">
                                      <p:cBhvr>
                                        <p:cTn id="7" dur="500"/>
                                        <p:tgtEl>
                                          <p:spTgt spid="3266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26669"/>
                                        </p:tgtEl>
                                        <p:attrNameLst>
                                          <p:attrName>style.visibility</p:attrName>
                                        </p:attrNameLst>
                                      </p:cBhvr>
                                      <p:to>
                                        <p:strVal val="visible"/>
                                      </p:to>
                                    </p:set>
                                    <p:animEffect transition="in" filter="wipe(left)">
                                      <p:cBhvr>
                                        <p:cTn id="12" dur="500"/>
                                        <p:tgtEl>
                                          <p:spTgt spid="3266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26678"/>
                                        </p:tgtEl>
                                        <p:attrNameLst>
                                          <p:attrName>style.visibility</p:attrName>
                                        </p:attrNameLst>
                                      </p:cBhvr>
                                      <p:to>
                                        <p:strVal val="visible"/>
                                      </p:to>
                                    </p:set>
                                    <p:animEffect transition="in" filter="wipe(left)">
                                      <p:cBhvr>
                                        <p:cTn id="17" dur="500"/>
                                        <p:tgtEl>
                                          <p:spTgt spid="3266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26672"/>
                                        </p:tgtEl>
                                        <p:attrNameLst>
                                          <p:attrName>style.visibility</p:attrName>
                                        </p:attrNameLst>
                                      </p:cBhvr>
                                      <p:to>
                                        <p:strVal val="visible"/>
                                      </p:to>
                                    </p:set>
                                    <p:animEffect transition="in" filter="wipe(left)">
                                      <p:cBhvr>
                                        <p:cTn id="22" dur="500"/>
                                        <p:tgtEl>
                                          <p:spTgt spid="3266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26676"/>
                                        </p:tgtEl>
                                        <p:attrNameLst>
                                          <p:attrName>style.visibility</p:attrName>
                                        </p:attrNameLst>
                                      </p:cBhvr>
                                      <p:to>
                                        <p:strVal val="visible"/>
                                      </p:to>
                                    </p:set>
                                    <p:animEffect transition="in" filter="wipe(left)">
                                      <p:cBhvr>
                                        <p:cTn id="27" dur="500"/>
                                        <p:tgtEl>
                                          <p:spTgt spid="326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Then/Now</a:t>
            </a:r>
          </a:p>
        </p:txBody>
      </p:sp>
      <p:sp>
        <p:nvSpPr>
          <p:cNvPr id="4113" name="then_textbox"/>
          <p:cNvSpPr txBox="1">
            <a:spLocks noChangeArrowheads="1"/>
          </p:cNvSpPr>
          <p:nvPr/>
        </p:nvSpPr>
        <p:spPr bwMode="auto">
          <a:xfrm>
            <a:off x="812800" y="1828800"/>
            <a:ext cx="76200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400">
                <a:solidFill>
                  <a:srgbClr val="000000"/>
                </a:solidFill>
                <a:ea typeface="Times New Roman" pitchFamily="18" charset="0"/>
                <a:cs typeface="Arial" pitchFamily="34" charset="0"/>
              </a:rPr>
              <a:t>You analyzed graphs of functions. (Lesson 1-2)</a:t>
            </a:r>
          </a:p>
        </p:txBody>
      </p:sp>
      <p:sp>
        <p:nvSpPr>
          <p:cNvPr id="4115" name="now_textbox"/>
          <p:cNvSpPr txBox="1">
            <a:spLocks noChangeArrowheads="1"/>
          </p:cNvSpPr>
          <p:nvPr/>
        </p:nvSpPr>
        <p:spPr bwMode="auto">
          <a:xfrm>
            <a:off x="812800" y="4191000"/>
            <a:ext cx="7620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a:solidFill>
                  <a:schemeClr val="tx1"/>
                </a:solidFill>
                <a:latin typeface="Arial" pitchFamily="34" charset="0"/>
              </a:defRPr>
            </a:lvl1pPr>
            <a:lvl2pPr marL="46037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fontAlgn="base">
              <a:lnSpc>
                <a:spcPct val="90000"/>
              </a:lnSpc>
              <a:spcBef>
                <a:spcPct val="30000"/>
              </a:spcBef>
              <a:spcAft>
                <a:spcPct val="30000"/>
              </a:spcAft>
              <a:buFontTx/>
              <a:buChar char="•"/>
            </a:pPr>
            <a:r>
              <a:rPr lang="en-US" sz="2400">
                <a:solidFill>
                  <a:srgbClr val="000000"/>
                </a:solidFill>
                <a:ea typeface="Arial Unicode MS" pitchFamily="34" charset="-128"/>
                <a:cs typeface="Arial" pitchFamily="34" charset="0"/>
              </a:rPr>
              <a:t>Graph polynomial functions.</a:t>
            </a:r>
            <a:endParaRPr lang="en-US" sz="2400">
              <a:solidFill>
                <a:srgbClr val="800033"/>
              </a:solidFill>
              <a:ea typeface="Times New Roman" pitchFamily="18" charset="0"/>
              <a:cs typeface="Arial Unicode MS" pitchFamily="34" charset="-128"/>
            </a:endParaRPr>
          </a:p>
          <a:p>
            <a:pPr fontAlgn="base">
              <a:lnSpc>
                <a:spcPct val="90000"/>
              </a:lnSpc>
              <a:spcBef>
                <a:spcPct val="30000"/>
              </a:spcBef>
              <a:spcAft>
                <a:spcPct val="30000"/>
              </a:spcAft>
              <a:buFontTx/>
              <a:buChar char="•"/>
            </a:pPr>
            <a:r>
              <a:rPr lang="en-US" sz="2400">
                <a:solidFill>
                  <a:srgbClr val="000000"/>
                </a:solidFill>
                <a:ea typeface="Arial Unicode MS" pitchFamily="34" charset="-128"/>
                <a:cs typeface="Arial" pitchFamily="34" charset="0"/>
              </a:rPr>
              <a:t>Model real-world data with polynomial functions.</a:t>
            </a:r>
          </a:p>
        </p:txBody>
      </p:sp>
      <p:pic>
        <p:nvPicPr>
          <p:cNvPr id="4118" name="then_art" descr="Then-Now-TH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675" y="876300"/>
            <a:ext cx="1447800" cy="615950"/>
          </a:xfrm>
          <a:prstGeom prst="rect">
            <a:avLst/>
          </a:prstGeom>
          <a:noFill/>
          <a:extLst>
            <a:ext uri="{909E8E84-426E-40DD-AFC4-6F175D3DCCD1}">
              <a14:hiddenFill xmlns:a14="http://schemas.microsoft.com/office/drawing/2010/main">
                <a:solidFill>
                  <a:srgbClr val="FFFFFF"/>
                </a:solidFill>
              </a14:hiddenFill>
            </a:ext>
          </a:extLst>
        </p:spPr>
      </p:pic>
      <p:pic>
        <p:nvPicPr>
          <p:cNvPr id="4119" name="now_art" descr="Then-Now-N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150" y="3190875"/>
            <a:ext cx="1462088" cy="6207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742304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118"/>
                                        </p:tgtEl>
                                        <p:attrNameLst>
                                          <p:attrName>style.visibility</p:attrName>
                                        </p:attrNameLst>
                                      </p:cBhvr>
                                      <p:to>
                                        <p:strVal val="visible"/>
                                      </p:to>
                                    </p:set>
                                    <p:animEffect transition="in" filter="wipe(left)">
                                      <p:cBhvr>
                                        <p:cTn id="7" dur="500"/>
                                        <p:tgtEl>
                                          <p:spTgt spid="411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13"/>
                                        </p:tgtEl>
                                        <p:attrNameLst>
                                          <p:attrName>style.visibility</p:attrName>
                                        </p:attrNameLst>
                                      </p:cBhvr>
                                      <p:to>
                                        <p:strVal val="visible"/>
                                      </p:to>
                                    </p:set>
                                    <p:animEffect transition="in" filter="wipe(left)">
                                      <p:cBhvr>
                                        <p:cTn id="11" dur="500"/>
                                        <p:tgtEl>
                                          <p:spTgt spid="41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4119"/>
                                        </p:tgtEl>
                                        <p:attrNameLst>
                                          <p:attrName>style.visibility</p:attrName>
                                        </p:attrNameLst>
                                      </p:cBhvr>
                                      <p:to>
                                        <p:strVal val="visible"/>
                                      </p:to>
                                    </p:set>
                                    <p:animEffect transition="in" filter="wipe(left)">
                                      <p:cBhvr>
                                        <p:cTn id="16" dur="500"/>
                                        <p:tgtEl>
                                          <p:spTgt spid="4119"/>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115">
                                            <p:txEl>
                                              <p:pRg st="0" end="0"/>
                                            </p:txEl>
                                          </p:spTgt>
                                        </p:tgtEl>
                                        <p:attrNameLst>
                                          <p:attrName>style.visibility</p:attrName>
                                        </p:attrNameLst>
                                      </p:cBhvr>
                                      <p:to>
                                        <p:strVal val="visible"/>
                                      </p:to>
                                    </p:set>
                                    <p:animEffect transition="in" filter="wipe(left)">
                                      <p:cBhvr>
                                        <p:cTn id="20" dur="500"/>
                                        <p:tgtEl>
                                          <p:spTgt spid="4115">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115">
                                            <p:txEl>
                                              <p:pRg st="1" end="1"/>
                                            </p:txEl>
                                          </p:spTgt>
                                        </p:tgtEl>
                                        <p:attrNameLst>
                                          <p:attrName>style.visibility</p:attrName>
                                        </p:attrNameLst>
                                      </p:cBhvr>
                                      <p:to>
                                        <p:strVal val="visible"/>
                                      </p:to>
                                    </p:set>
                                    <p:animEffect transition="in" filter="wipe(left)">
                                      <p:cBhvr>
                                        <p:cTn id="25" dur="500"/>
                                        <p:tgtEl>
                                          <p:spTgt spid="41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3" grpId="0" autoUpdateAnimBg="0"/>
      <p:bldP spid="4115"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Example 4</a:t>
            </a:r>
          </a:p>
        </p:txBody>
      </p:sp>
      <p:sp>
        <p:nvSpPr>
          <p:cNvPr id="94225" name="title"/>
          <p:cNvSpPr txBox="1">
            <a:spLocks noChangeArrowheads="1"/>
          </p:cNvSpPr>
          <p:nvPr/>
        </p:nvSpPr>
        <p:spPr bwMode="auto">
          <a:xfrm>
            <a:off x="2609850" y="809625"/>
            <a:ext cx="5838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r>
              <a:rPr lang="en-US" sz="2000" b="1">
                <a:solidFill>
                  <a:srgbClr val="962E45"/>
                </a:solidFill>
              </a:rPr>
              <a:t>Zeros of a Polynomial Function in Quadratic Form</a:t>
            </a:r>
          </a:p>
        </p:txBody>
      </p:sp>
      <p:grpSp>
        <p:nvGrpSpPr>
          <p:cNvPr id="94228" name="Group 20"/>
          <p:cNvGrpSpPr>
            <a:grpSpLocks/>
          </p:cNvGrpSpPr>
          <p:nvPr/>
        </p:nvGrpSpPr>
        <p:grpSpPr bwMode="auto">
          <a:xfrm>
            <a:off x="533400" y="3962400"/>
            <a:ext cx="7915275" cy="1868488"/>
            <a:chOff x="336" y="2496"/>
            <a:chExt cx="4986" cy="1177"/>
          </a:xfrm>
        </p:grpSpPr>
        <p:sp>
          <p:nvSpPr>
            <p:cNvPr id="94216" name="ans"/>
            <p:cNvSpPr>
              <a:spLocks noChangeArrowheads="1"/>
            </p:cNvSpPr>
            <p:nvPr/>
          </p:nvSpPr>
          <p:spPr bwMode="auto">
            <a:xfrm>
              <a:off x="336" y="2496"/>
              <a:ext cx="4986"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828800" indent="-1484313" fontAlgn="base">
                <a:lnSpc>
                  <a:spcPct val="125000"/>
                </a:lnSpc>
                <a:spcBef>
                  <a:spcPct val="50000"/>
                </a:spcBef>
                <a:spcAft>
                  <a:spcPct val="50000"/>
                </a:spcAft>
                <a:buClr>
                  <a:srgbClr val="FFFFFF"/>
                </a:buClr>
              </a:pPr>
              <a:r>
                <a:rPr lang="en-US" sz="2400" b="1">
                  <a:solidFill>
                    <a:srgbClr val="0066B3"/>
                  </a:solidFill>
                </a:rPr>
                <a:t>Answer:</a:t>
              </a:r>
              <a:r>
                <a:rPr lang="en-US" sz="2400">
                  <a:solidFill>
                    <a:srgbClr val="962E45"/>
                  </a:solidFill>
                </a:rPr>
                <a:t>	</a:t>
              </a:r>
              <a:r>
                <a:rPr lang="en-US" sz="2400">
                  <a:solidFill>
                    <a:srgbClr val="962E45"/>
                  </a:solidFill>
                  <a:ea typeface="Times New Roman" pitchFamily="18" charset="0"/>
                  <a:cs typeface="Arial" pitchFamily="34" charset="0"/>
                </a:rPr>
                <a:t>The degree is 4, so </a:t>
              </a:r>
              <a:r>
                <a:rPr lang="en-US" sz="2400" i="1">
                  <a:solidFill>
                    <a:srgbClr val="962E45"/>
                  </a:solidFill>
                  <a:ea typeface="Times New Roman" pitchFamily="18" charset="0"/>
                  <a:cs typeface="Arial" pitchFamily="34" charset="0"/>
                </a:rPr>
                <a:t>h</a:t>
              </a:r>
              <a:r>
                <a:rPr lang="en-US" sz="2400">
                  <a:solidFill>
                    <a:srgbClr val="962E45"/>
                  </a:solidFill>
                  <a:ea typeface="Times New Roman" pitchFamily="18" charset="0"/>
                  <a:cs typeface="Arial" pitchFamily="34" charset="0"/>
                </a:rPr>
                <a:t> has at most 4 distinct real zeros and at most 3 turning points. </a:t>
              </a:r>
              <a:br>
                <a:rPr lang="en-US" sz="2400">
                  <a:solidFill>
                    <a:srgbClr val="962E45"/>
                  </a:solidFill>
                  <a:ea typeface="Times New Roman" pitchFamily="18" charset="0"/>
                  <a:cs typeface="Arial" pitchFamily="34" charset="0"/>
                </a:rPr>
              </a:br>
              <a:r>
                <a:rPr lang="en-US" sz="2400" i="1">
                  <a:solidFill>
                    <a:srgbClr val="962E45"/>
                  </a:solidFill>
                  <a:ea typeface="Times New Roman" pitchFamily="18" charset="0"/>
                  <a:cs typeface="Arial" pitchFamily="34" charset="0"/>
                </a:rPr>
                <a:t>h</a:t>
              </a:r>
              <a:r>
                <a:rPr lang="en-US" sz="800" i="1">
                  <a:solidFill>
                    <a:srgbClr val="962E45"/>
                  </a:solidFill>
                  <a:ea typeface="Times New Roman" pitchFamily="18" charset="0"/>
                  <a:cs typeface="Arial" pitchFamily="34" charset="0"/>
                </a:rPr>
                <a:t> </a:t>
              </a:r>
              <a:r>
                <a:rPr lang="en-US" sz="2400">
                  <a:solidFill>
                    <a:srgbClr val="962E45"/>
                  </a:solidFill>
                  <a:ea typeface="Times New Roman" pitchFamily="18" charset="0"/>
                  <a:cs typeface="Arial" pitchFamily="34" charset="0"/>
                </a:rPr>
                <a:t>(</a:t>
              </a:r>
              <a:r>
                <a:rPr lang="en-US" sz="2400" i="1">
                  <a:solidFill>
                    <a:srgbClr val="962E45"/>
                  </a:solidFill>
                  <a:ea typeface="Times New Roman" pitchFamily="18" charset="0"/>
                  <a:cs typeface="Arial" pitchFamily="34" charset="0"/>
                </a:rPr>
                <a:t>x</a:t>
              </a:r>
              <a:r>
                <a:rPr lang="en-US" sz="2400">
                  <a:solidFill>
                    <a:srgbClr val="962E45"/>
                  </a:solidFill>
                  <a:ea typeface="Times New Roman" pitchFamily="18" charset="0"/>
                  <a:cs typeface="Arial" pitchFamily="34" charset="0"/>
                </a:rPr>
                <a:t>) = </a:t>
              </a:r>
              <a:r>
                <a:rPr lang="en-US" sz="2400" i="1">
                  <a:solidFill>
                    <a:srgbClr val="962E45"/>
                  </a:solidFill>
                  <a:ea typeface="Times New Roman" pitchFamily="18" charset="0"/>
                  <a:cs typeface="Arial" pitchFamily="34" charset="0"/>
                </a:rPr>
                <a:t>x</a:t>
              </a:r>
              <a:r>
                <a:rPr lang="en-US" sz="800" i="1">
                  <a:solidFill>
                    <a:srgbClr val="962E45"/>
                  </a:solidFill>
                  <a:ea typeface="Times New Roman" pitchFamily="18" charset="0"/>
                  <a:cs typeface="Arial" pitchFamily="34" charset="0"/>
                </a:rPr>
                <a:t> </a:t>
              </a:r>
              <a:r>
                <a:rPr lang="en-US" sz="2400" baseline="40000">
                  <a:solidFill>
                    <a:srgbClr val="962E45"/>
                  </a:solidFill>
                  <a:ea typeface="Times New Roman" pitchFamily="18" charset="0"/>
                  <a:cs typeface="Arial" pitchFamily="34" charset="0"/>
                </a:rPr>
                <a:t>4</a:t>
              </a:r>
              <a:r>
                <a:rPr lang="en-US" sz="2400">
                  <a:solidFill>
                    <a:srgbClr val="962E45"/>
                  </a:solidFill>
                  <a:ea typeface="Times New Roman" pitchFamily="18" charset="0"/>
                  <a:cs typeface="Arial" pitchFamily="34" charset="0"/>
                </a:rPr>
                <a:t> – 4</a:t>
              </a:r>
              <a:r>
                <a:rPr lang="en-US" sz="2400" i="1">
                  <a:solidFill>
                    <a:srgbClr val="962E45"/>
                  </a:solidFill>
                  <a:ea typeface="Times New Roman" pitchFamily="18" charset="0"/>
                  <a:cs typeface="Arial" pitchFamily="34" charset="0"/>
                </a:rPr>
                <a:t>x</a:t>
              </a:r>
              <a:r>
                <a:rPr lang="en-US" sz="800" i="1">
                  <a:solidFill>
                    <a:srgbClr val="962E45"/>
                  </a:solidFill>
                  <a:ea typeface="Times New Roman" pitchFamily="18" charset="0"/>
                  <a:cs typeface="Arial" pitchFamily="34" charset="0"/>
                </a:rPr>
                <a:t> </a:t>
              </a:r>
              <a:r>
                <a:rPr lang="en-US" sz="2400" baseline="40000">
                  <a:solidFill>
                    <a:srgbClr val="962E45"/>
                  </a:solidFill>
                  <a:ea typeface="Times New Roman" pitchFamily="18" charset="0"/>
                  <a:cs typeface="Arial" pitchFamily="34" charset="0"/>
                </a:rPr>
                <a:t>2</a:t>
              </a:r>
              <a:r>
                <a:rPr lang="en-US" sz="2400">
                  <a:solidFill>
                    <a:srgbClr val="962E45"/>
                  </a:solidFill>
                  <a:ea typeface="Times New Roman" pitchFamily="18" charset="0"/>
                  <a:cs typeface="Arial" pitchFamily="34" charset="0"/>
                </a:rPr>
                <a:t> + 3 = (</a:t>
              </a:r>
              <a:r>
                <a:rPr lang="en-US" sz="2400" i="1">
                  <a:solidFill>
                    <a:srgbClr val="962E45"/>
                  </a:solidFill>
                  <a:ea typeface="Times New Roman" pitchFamily="18" charset="0"/>
                  <a:cs typeface="Arial" pitchFamily="34" charset="0"/>
                </a:rPr>
                <a:t>x</a:t>
              </a:r>
              <a:r>
                <a:rPr lang="en-US" sz="800" i="1">
                  <a:solidFill>
                    <a:srgbClr val="962E45"/>
                  </a:solidFill>
                  <a:ea typeface="Times New Roman" pitchFamily="18" charset="0"/>
                  <a:cs typeface="Arial" pitchFamily="34" charset="0"/>
                </a:rPr>
                <a:t> </a:t>
              </a:r>
              <a:r>
                <a:rPr lang="en-US" sz="2400" baseline="40000">
                  <a:solidFill>
                    <a:srgbClr val="962E45"/>
                  </a:solidFill>
                  <a:ea typeface="Times New Roman" pitchFamily="18" charset="0"/>
                  <a:cs typeface="Arial" pitchFamily="34" charset="0"/>
                </a:rPr>
                <a:t>2</a:t>
              </a:r>
              <a:r>
                <a:rPr lang="en-US" sz="2400">
                  <a:solidFill>
                    <a:srgbClr val="962E45"/>
                  </a:solidFill>
                  <a:ea typeface="Times New Roman" pitchFamily="18" charset="0"/>
                  <a:cs typeface="Arial" pitchFamily="34" charset="0"/>
                </a:rPr>
                <a:t> – 3)(</a:t>
              </a:r>
              <a:r>
                <a:rPr lang="en-US" sz="2400" i="1">
                  <a:solidFill>
                    <a:srgbClr val="962E45"/>
                  </a:solidFill>
                  <a:ea typeface="Times New Roman" pitchFamily="18" charset="0"/>
                  <a:cs typeface="Arial" pitchFamily="34" charset="0"/>
                </a:rPr>
                <a:t>x</a:t>
              </a:r>
              <a:r>
                <a:rPr lang="en-US" sz="2400">
                  <a:solidFill>
                    <a:srgbClr val="962E45"/>
                  </a:solidFill>
                  <a:ea typeface="Times New Roman" pitchFamily="18" charset="0"/>
                  <a:cs typeface="Arial" pitchFamily="34" charset="0"/>
                </a:rPr>
                <a:t> – 1)(</a:t>
              </a:r>
              <a:r>
                <a:rPr lang="en-US" sz="2400" i="1">
                  <a:solidFill>
                    <a:srgbClr val="962E45"/>
                  </a:solidFill>
                  <a:ea typeface="Times New Roman" pitchFamily="18" charset="0"/>
                  <a:cs typeface="Arial" pitchFamily="34" charset="0"/>
                </a:rPr>
                <a:t>x</a:t>
              </a:r>
              <a:r>
                <a:rPr lang="en-US" sz="2400">
                  <a:solidFill>
                    <a:srgbClr val="962E45"/>
                  </a:solidFill>
                  <a:ea typeface="Times New Roman" pitchFamily="18" charset="0"/>
                  <a:cs typeface="Arial" pitchFamily="34" charset="0"/>
                </a:rPr>
                <a:t> + 1), so </a:t>
              </a:r>
              <a:r>
                <a:rPr lang="en-US" sz="2400" i="1">
                  <a:solidFill>
                    <a:srgbClr val="962E45"/>
                  </a:solidFill>
                  <a:ea typeface="Times New Roman" pitchFamily="18" charset="0"/>
                  <a:cs typeface="Arial" pitchFamily="34" charset="0"/>
                </a:rPr>
                <a:t>h</a:t>
              </a:r>
              <a:r>
                <a:rPr lang="en-US" sz="2400">
                  <a:solidFill>
                    <a:srgbClr val="962E45"/>
                  </a:solidFill>
                  <a:ea typeface="Times New Roman" pitchFamily="18" charset="0"/>
                  <a:cs typeface="Arial" pitchFamily="34" charset="0"/>
                </a:rPr>
                <a:t> has four distinct real zeros, </a:t>
              </a:r>
              <a:r>
                <a:rPr lang="en-US" sz="2400" i="1">
                  <a:solidFill>
                    <a:srgbClr val="962E45"/>
                  </a:solidFill>
                  <a:ea typeface="Times New Roman" pitchFamily="18" charset="0"/>
                  <a:cs typeface="Arial" pitchFamily="34" charset="0"/>
                </a:rPr>
                <a:t>x</a:t>
              </a:r>
              <a:r>
                <a:rPr lang="en-US" sz="2400">
                  <a:solidFill>
                    <a:srgbClr val="962E45"/>
                  </a:solidFill>
                  <a:ea typeface="Times New Roman" pitchFamily="18" charset="0"/>
                  <a:cs typeface="Arial" pitchFamily="34" charset="0"/>
                </a:rPr>
                <a:t> =        , </a:t>
              </a:r>
              <a:br>
                <a:rPr lang="en-US" sz="2400">
                  <a:solidFill>
                    <a:srgbClr val="962E45"/>
                  </a:solidFill>
                  <a:ea typeface="Times New Roman" pitchFamily="18" charset="0"/>
                  <a:cs typeface="Arial" pitchFamily="34" charset="0"/>
                </a:rPr>
              </a:br>
              <a:r>
                <a:rPr lang="en-US" sz="2400" i="1">
                  <a:solidFill>
                    <a:srgbClr val="962E45"/>
                  </a:solidFill>
                  <a:ea typeface="Times New Roman" pitchFamily="18" charset="0"/>
                  <a:cs typeface="Arial" pitchFamily="34" charset="0"/>
                </a:rPr>
                <a:t>x</a:t>
              </a:r>
              <a:r>
                <a:rPr lang="en-US" sz="2400">
                  <a:solidFill>
                    <a:srgbClr val="962E45"/>
                  </a:solidFill>
                  <a:ea typeface="Times New Roman" pitchFamily="18" charset="0"/>
                  <a:cs typeface="Arial" pitchFamily="34" charset="0"/>
                </a:rPr>
                <a:t> = –1, and </a:t>
              </a:r>
              <a:r>
                <a:rPr lang="en-US" sz="2400" i="1">
                  <a:solidFill>
                    <a:srgbClr val="962E45"/>
                  </a:solidFill>
                  <a:ea typeface="Times New Roman" pitchFamily="18" charset="0"/>
                  <a:cs typeface="Arial" pitchFamily="34" charset="0"/>
                </a:rPr>
                <a:t>x</a:t>
              </a:r>
              <a:r>
                <a:rPr lang="en-US" sz="2400">
                  <a:solidFill>
                    <a:srgbClr val="962E45"/>
                  </a:solidFill>
                  <a:ea typeface="Times New Roman" pitchFamily="18" charset="0"/>
                  <a:cs typeface="Arial" pitchFamily="34" charset="0"/>
                </a:rPr>
                <a:t> = 1.</a:t>
              </a:r>
            </a:p>
          </p:txBody>
        </p:sp>
        <p:pic>
          <p:nvPicPr>
            <p:cNvPr id="94227" name="Picture 19" descr="Eqn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0" y="3378"/>
              <a:ext cx="426" cy="295"/>
            </a:xfrm>
            <a:prstGeom prst="rect">
              <a:avLst/>
            </a:prstGeom>
            <a:noFill/>
            <a:extLst>
              <a:ext uri="{909E8E84-426E-40DD-AFC4-6F175D3DCCD1}">
                <a14:hiddenFill xmlns:a14="http://schemas.microsoft.com/office/drawing/2010/main">
                  <a:solidFill>
                    <a:srgbClr val="FFFFFF"/>
                  </a:solidFill>
                </a14:hiddenFill>
              </a:ext>
            </a:extLst>
          </p:spPr>
        </p:pic>
      </p:grpSp>
      <p:pic>
        <p:nvPicPr>
          <p:cNvPr id="94232" name="Picture 24" descr="11Pcal_02_02_04_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524000"/>
            <a:ext cx="2411413" cy="2438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278902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4232"/>
                                        </p:tgtEl>
                                        <p:attrNameLst>
                                          <p:attrName>style.visibility</p:attrName>
                                        </p:attrNameLst>
                                      </p:cBhvr>
                                      <p:to>
                                        <p:strVal val="visible"/>
                                      </p:to>
                                    </p:set>
                                    <p:animEffect transition="in" filter="wipe(left)">
                                      <p:cBhvr>
                                        <p:cTn id="7" dur="500"/>
                                        <p:tgtEl>
                                          <p:spTgt spid="942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4228"/>
                                        </p:tgtEl>
                                        <p:attrNameLst>
                                          <p:attrName>style.visibility</p:attrName>
                                        </p:attrNameLst>
                                      </p:cBhvr>
                                      <p:to>
                                        <p:strVal val="visible"/>
                                      </p:to>
                                    </p:set>
                                    <p:animEffect transition="in" filter="wipe(left)">
                                      <p:cBhvr>
                                        <p:cTn id="12" dur="500"/>
                                        <p:tgtEl>
                                          <p:spTgt spid="94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TPQuestion"/>
          <p:cNvSpPr>
            <a:spLocks noGrp="1" noChangeArrowheads="1"/>
          </p:cNvSpPr>
          <p:nvPr>
            <p:ph type="title"/>
          </p:nvPr>
        </p:nvSpPr>
        <p:spPr/>
        <p:txBody>
          <a:bodyPr/>
          <a:lstStyle/>
          <a:p>
            <a:r>
              <a:rPr lang="en-US"/>
              <a:t>Example 4</a:t>
            </a:r>
          </a:p>
        </p:txBody>
      </p:sp>
      <p:pic>
        <p:nvPicPr>
          <p:cNvPr id="116753" name="GP_art" descr="Guided-Practi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7950" y="874713"/>
            <a:ext cx="2846388" cy="484187"/>
          </a:xfrm>
          <a:prstGeom prst="rect">
            <a:avLst/>
          </a:prstGeom>
          <a:noFill/>
          <a:extLst>
            <a:ext uri="{909E8E84-426E-40DD-AFC4-6F175D3DCCD1}">
              <a14:hiddenFill xmlns:a14="http://schemas.microsoft.com/office/drawing/2010/main">
                <a:solidFill>
                  <a:srgbClr val="FFFFFF"/>
                </a:solidFill>
              </a14:hiddenFill>
            </a:ext>
          </a:extLst>
        </p:spPr>
      </p:pic>
      <p:sp>
        <p:nvSpPr>
          <p:cNvPr id="116762" name="txt_box"/>
          <p:cNvSpPr>
            <a:spLocks noChangeArrowheads="1"/>
          </p:cNvSpPr>
          <p:nvPr/>
        </p:nvSpPr>
        <p:spPr bwMode="auto">
          <a:xfrm>
            <a:off x="533400" y="1504950"/>
            <a:ext cx="7915275"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fontAlgn="base">
              <a:lnSpc>
                <a:spcPct val="90000"/>
              </a:lnSpc>
              <a:spcBef>
                <a:spcPct val="0"/>
              </a:spcBef>
              <a:spcAft>
                <a:spcPct val="0"/>
              </a:spcAft>
            </a:pPr>
            <a:r>
              <a:rPr lang="en-US" sz="2400" b="1">
                <a:solidFill>
                  <a:srgbClr val="0066B3"/>
                </a:solidFill>
                <a:ea typeface="Times New Roman" pitchFamily="18" charset="0"/>
                <a:cs typeface="Arial" pitchFamily="34" charset="0"/>
              </a:rPr>
              <a:t>State the number of possible real zeros and turning points of </a:t>
            </a:r>
            <a:r>
              <a:rPr lang="en-US" sz="2400" b="1" i="1">
                <a:solidFill>
                  <a:srgbClr val="0066B3"/>
                </a:solidFill>
                <a:ea typeface="Times New Roman" pitchFamily="18" charset="0"/>
                <a:cs typeface="Arial" pitchFamily="34" charset="0"/>
              </a:rPr>
              <a:t>g</a:t>
            </a:r>
            <a:r>
              <a:rPr lang="en-US" sz="800" b="1" i="1">
                <a:solidFill>
                  <a:srgbClr val="0066B3"/>
                </a:solidFill>
                <a:ea typeface="Times New Roman" pitchFamily="18" charset="0"/>
                <a:cs typeface="Arial" pitchFamily="34" charset="0"/>
              </a:rPr>
              <a:t> </a:t>
            </a:r>
            <a:r>
              <a:rPr lang="en-US" sz="2400" b="1">
                <a:solidFill>
                  <a:srgbClr val="0066B3"/>
                </a:solidFill>
                <a:ea typeface="Times New Roman" pitchFamily="18" charset="0"/>
                <a:cs typeface="Arial" pitchFamily="34" charset="0"/>
              </a:rPr>
              <a:t>(</a:t>
            </a:r>
            <a:r>
              <a:rPr lang="en-US" sz="2400" b="1" i="1">
                <a:solidFill>
                  <a:srgbClr val="0066B3"/>
                </a:solidFill>
                <a:ea typeface="Times New Roman" pitchFamily="18" charset="0"/>
                <a:cs typeface="Arial" pitchFamily="34" charset="0"/>
              </a:rPr>
              <a:t>x</a:t>
            </a:r>
            <a:r>
              <a:rPr lang="en-US" sz="2400" b="1">
                <a:solidFill>
                  <a:srgbClr val="0066B3"/>
                </a:solidFill>
                <a:ea typeface="Times New Roman" pitchFamily="18" charset="0"/>
                <a:cs typeface="Arial" pitchFamily="34" charset="0"/>
              </a:rPr>
              <a:t>) = </a:t>
            </a:r>
            <a:r>
              <a:rPr lang="en-US" sz="2400" b="1" i="1">
                <a:solidFill>
                  <a:srgbClr val="0066B3"/>
                </a:solidFill>
                <a:ea typeface="Times New Roman" pitchFamily="18" charset="0"/>
                <a:cs typeface="Arial" pitchFamily="34" charset="0"/>
              </a:rPr>
              <a:t>x</a:t>
            </a:r>
            <a:r>
              <a:rPr lang="en-US" sz="800" b="1" i="1">
                <a:solidFill>
                  <a:srgbClr val="0066B3"/>
                </a:solidFill>
                <a:ea typeface="Times New Roman" pitchFamily="18" charset="0"/>
                <a:cs typeface="Arial" pitchFamily="34" charset="0"/>
              </a:rPr>
              <a:t> </a:t>
            </a:r>
            <a:r>
              <a:rPr lang="en-US" sz="2400" b="1" baseline="40000">
                <a:solidFill>
                  <a:srgbClr val="0066B3"/>
                </a:solidFill>
                <a:ea typeface="Times New Roman" pitchFamily="18" charset="0"/>
                <a:cs typeface="Arial" pitchFamily="34" charset="0"/>
              </a:rPr>
              <a:t>5</a:t>
            </a:r>
            <a:r>
              <a:rPr lang="en-US" sz="2400" b="1">
                <a:solidFill>
                  <a:srgbClr val="0066B3"/>
                </a:solidFill>
                <a:ea typeface="Times New Roman" pitchFamily="18" charset="0"/>
                <a:cs typeface="Arial" pitchFamily="34" charset="0"/>
              </a:rPr>
              <a:t> – 5</a:t>
            </a:r>
            <a:r>
              <a:rPr lang="en-US" sz="2400" b="1" i="1">
                <a:solidFill>
                  <a:srgbClr val="0066B3"/>
                </a:solidFill>
                <a:ea typeface="Times New Roman" pitchFamily="18" charset="0"/>
                <a:cs typeface="Arial" pitchFamily="34" charset="0"/>
              </a:rPr>
              <a:t>x</a:t>
            </a:r>
            <a:r>
              <a:rPr lang="en-US" sz="800" b="1" i="1">
                <a:solidFill>
                  <a:srgbClr val="0066B3"/>
                </a:solidFill>
                <a:ea typeface="Times New Roman" pitchFamily="18" charset="0"/>
                <a:cs typeface="Arial" pitchFamily="34" charset="0"/>
              </a:rPr>
              <a:t> </a:t>
            </a:r>
            <a:r>
              <a:rPr lang="en-US" sz="2400" b="1" baseline="40000">
                <a:solidFill>
                  <a:srgbClr val="0066B3"/>
                </a:solidFill>
                <a:ea typeface="Times New Roman" pitchFamily="18" charset="0"/>
                <a:cs typeface="Arial" pitchFamily="34" charset="0"/>
              </a:rPr>
              <a:t>3</a:t>
            </a:r>
            <a:r>
              <a:rPr lang="en-US" sz="2400" b="1">
                <a:solidFill>
                  <a:srgbClr val="0066B3"/>
                </a:solidFill>
                <a:ea typeface="Times New Roman" pitchFamily="18" charset="0"/>
                <a:cs typeface="Arial" pitchFamily="34" charset="0"/>
              </a:rPr>
              <a:t> – 6</a:t>
            </a:r>
            <a:r>
              <a:rPr lang="en-US" sz="2400" b="1" i="1">
                <a:solidFill>
                  <a:srgbClr val="0066B3"/>
                </a:solidFill>
                <a:ea typeface="Times New Roman" pitchFamily="18" charset="0"/>
                <a:cs typeface="Arial" pitchFamily="34" charset="0"/>
              </a:rPr>
              <a:t>x</a:t>
            </a:r>
            <a:r>
              <a:rPr lang="en-US" sz="2400" b="1">
                <a:solidFill>
                  <a:srgbClr val="0066B3"/>
                </a:solidFill>
                <a:ea typeface="Times New Roman" pitchFamily="18" charset="0"/>
                <a:cs typeface="Arial" pitchFamily="34" charset="0"/>
              </a:rPr>
              <a:t>. Then determine all of the real zeros by factoring.</a:t>
            </a:r>
          </a:p>
        </p:txBody>
      </p:sp>
      <p:sp>
        <p:nvSpPr>
          <p:cNvPr id="116764" name="Oval"/>
          <p:cNvSpPr>
            <a:spLocks noChangeArrowheads="1"/>
          </p:cNvSpPr>
          <p:nvPr/>
        </p:nvSpPr>
        <p:spPr bwMode="auto">
          <a:xfrm>
            <a:off x="876300" y="3629025"/>
            <a:ext cx="457200" cy="457200"/>
          </a:xfrm>
          <a:prstGeom prst="ellipse">
            <a:avLst/>
          </a:prstGeom>
          <a:noFill/>
          <a:ln w="57150">
            <a:solidFill>
              <a:srgbClr val="962E45"/>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baseline="40000">
              <a:solidFill>
                <a:srgbClr val="000000"/>
              </a:solidFill>
            </a:endParaRPr>
          </a:p>
        </p:txBody>
      </p:sp>
      <p:grpSp>
        <p:nvGrpSpPr>
          <p:cNvPr id="116770" name="Group 34"/>
          <p:cNvGrpSpPr>
            <a:grpSpLocks/>
          </p:cNvGrpSpPr>
          <p:nvPr/>
        </p:nvGrpSpPr>
        <p:grpSpPr bwMode="auto">
          <a:xfrm>
            <a:off x="885825" y="2638425"/>
            <a:ext cx="7800975" cy="3743325"/>
            <a:chOff x="558" y="1662"/>
            <a:chExt cx="4914" cy="2358"/>
          </a:xfrm>
        </p:grpSpPr>
        <p:sp>
          <p:nvSpPr>
            <p:cNvPr id="116763" name="Answers"/>
            <p:cNvSpPr>
              <a:spLocks noChangeArrowheads="1"/>
            </p:cNvSpPr>
            <p:nvPr>
              <p:custDataLst>
                <p:tags r:id="rId2"/>
              </p:custDataLst>
            </p:nvPr>
          </p:nvSpPr>
          <p:spPr bwMode="auto">
            <a:xfrm>
              <a:off x="558" y="1662"/>
              <a:ext cx="4914" cy="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609600" indent="-609600" fontAlgn="base">
                <a:lnSpc>
                  <a:spcPct val="110000"/>
                </a:lnSpc>
                <a:spcBef>
                  <a:spcPct val="20000"/>
                </a:spcBef>
                <a:spcAft>
                  <a:spcPct val="20000"/>
                </a:spcAft>
                <a:buClr>
                  <a:srgbClr val="00539D"/>
                </a:buClr>
              </a:pPr>
              <a:r>
                <a:rPr lang="pt-BR" sz="2400" b="1">
                  <a:solidFill>
                    <a:srgbClr val="0066B3"/>
                  </a:solidFill>
                  <a:sym typeface="Arial" pitchFamily="34" charset="0"/>
                </a:rPr>
                <a:t>A.   </a:t>
              </a:r>
              <a:r>
                <a:rPr lang="en-US" sz="2400">
                  <a:solidFill>
                    <a:srgbClr val="000000"/>
                  </a:solidFill>
                  <a:sym typeface="Arial" pitchFamily="34" charset="0"/>
                </a:rPr>
                <a:t>3 possible real zeros, 2 turning points;</a:t>
              </a:r>
              <a:br>
                <a:rPr lang="en-US" sz="2400">
                  <a:solidFill>
                    <a:srgbClr val="000000"/>
                  </a:solidFill>
                  <a:sym typeface="Arial" pitchFamily="34" charset="0"/>
                </a:rPr>
              </a:br>
              <a:r>
                <a:rPr lang="en-US" sz="2400">
                  <a:solidFill>
                    <a:srgbClr val="000000"/>
                  </a:solidFill>
                  <a:sym typeface="Arial" pitchFamily="34" charset="0"/>
                </a:rPr>
                <a:t>real zeros 0, –1, 6</a:t>
              </a:r>
              <a:endParaRPr lang="pt-BR" sz="2400">
                <a:solidFill>
                  <a:srgbClr val="000000"/>
                </a:solidFill>
                <a:sym typeface="Arial" pitchFamily="34" charset="0"/>
              </a:endParaRPr>
            </a:p>
            <a:p>
              <a:pPr marL="609600" indent="-609600" fontAlgn="base">
                <a:lnSpc>
                  <a:spcPct val="110000"/>
                </a:lnSpc>
                <a:spcBef>
                  <a:spcPct val="20000"/>
                </a:spcBef>
                <a:spcAft>
                  <a:spcPct val="20000"/>
                </a:spcAft>
                <a:buClr>
                  <a:srgbClr val="00539D"/>
                </a:buClr>
              </a:pPr>
              <a:r>
                <a:rPr lang="pt-BR" sz="2400" b="1">
                  <a:solidFill>
                    <a:srgbClr val="0066B3"/>
                  </a:solidFill>
                  <a:sym typeface="Arial" pitchFamily="34" charset="0"/>
                </a:rPr>
                <a:t>B.	</a:t>
              </a:r>
              <a:r>
                <a:rPr lang="en-US" sz="2400">
                  <a:solidFill>
                    <a:srgbClr val="000000"/>
                  </a:solidFill>
                  <a:sym typeface="Arial" pitchFamily="34" charset="0"/>
                </a:rPr>
                <a:t>5 possible real zeros, 4 turning points; </a:t>
              </a:r>
              <a:br>
                <a:rPr lang="en-US" sz="2400">
                  <a:solidFill>
                    <a:srgbClr val="000000"/>
                  </a:solidFill>
                  <a:sym typeface="Arial" pitchFamily="34" charset="0"/>
                </a:rPr>
              </a:br>
              <a:r>
                <a:rPr lang="en-US" sz="2400">
                  <a:solidFill>
                    <a:srgbClr val="000000"/>
                  </a:solidFill>
                  <a:sym typeface="Arial" pitchFamily="34" charset="0"/>
                </a:rPr>
                <a:t>real zeros 0, </a:t>
              </a:r>
              <a:endParaRPr lang="pt-BR" sz="2400">
                <a:solidFill>
                  <a:srgbClr val="000000"/>
                </a:solidFill>
                <a:sym typeface="Arial" pitchFamily="34" charset="0"/>
              </a:endParaRPr>
            </a:p>
            <a:p>
              <a:pPr marL="609600" indent="-609600" fontAlgn="base">
                <a:lnSpc>
                  <a:spcPct val="110000"/>
                </a:lnSpc>
                <a:spcBef>
                  <a:spcPct val="20000"/>
                </a:spcBef>
                <a:spcAft>
                  <a:spcPct val="20000"/>
                </a:spcAft>
                <a:buClr>
                  <a:srgbClr val="00539D"/>
                </a:buClr>
              </a:pPr>
              <a:r>
                <a:rPr lang="pt-BR" sz="2400" b="1">
                  <a:solidFill>
                    <a:srgbClr val="0066B3"/>
                  </a:solidFill>
                  <a:sym typeface="Arial" pitchFamily="34" charset="0"/>
                </a:rPr>
                <a:t>C.	</a:t>
              </a:r>
              <a:r>
                <a:rPr lang="en-US" sz="2400">
                  <a:solidFill>
                    <a:srgbClr val="000000"/>
                  </a:solidFill>
                  <a:sym typeface="Arial" pitchFamily="34" charset="0"/>
                </a:rPr>
                <a:t>3 possible real zeros, 3 turning points; </a:t>
              </a:r>
              <a:br>
                <a:rPr lang="en-US" sz="2400">
                  <a:solidFill>
                    <a:srgbClr val="000000"/>
                  </a:solidFill>
                  <a:sym typeface="Arial" pitchFamily="34" charset="0"/>
                </a:rPr>
              </a:br>
              <a:r>
                <a:rPr lang="en-US" sz="2400">
                  <a:solidFill>
                    <a:srgbClr val="000000"/>
                  </a:solidFill>
                  <a:sym typeface="Arial" pitchFamily="34" charset="0"/>
                </a:rPr>
                <a:t>real zeros 0, –1,</a:t>
              </a:r>
              <a:r>
                <a:rPr lang="en-US" sz="2400" b="1">
                  <a:solidFill>
                    <a:srgbClr val="000000"/>
                  </a:solidFill>
                  <a:sym typeface="Arial" pitchFamily="34" charset="0"/>
                </a:rPr>
                <a:t>     </a:t>
              </a:r>
              <a:r>
                <a:rPr lang="en-US" sz="2400">
                  <a:solidFill>
                    <a:srgbClr val="000000"/>
                  </a:solidFill>
                  <a:sym typeface="Arial" pitchFamily="34" charset="0"/>
                </a:rPr>
                <a:t>.</a:t>
              </a:r>
              <a:endParaRPr lang="pt-BR" sz="2400">
                <a:solidFill>
                  <a:srgbClr val="000000"/>
                </a:solidFill>
                <a:sym typeface="Arial" pitchFamily="34" charset="0"/>
              </a:endParaRPr>
            </a:p>
            <a:p>
              <a:pPr marL="609600" indent="-609600" fontAlgn="base">
                <a:lnSpc>
                  <a:spcPct val="110000"/>
                </a:lnSpc>
                <a:spcBef>
                  <a:spcPct val="20000"/>
                </a:spcBef>
                <a:spcAft>
                  <a:spcPct val="20000"/>
                </a:spcAft>
                <a:buClr>
                  <a:srgbClr val="00539D"/>
                </a:buClr>
              </a:pPr>
              <a:r>
                <a:rPr lang="pt-BR" sz="2400" b="1">
                  <a:solidFill>
                    <a:srgbClr val="0066B3"/>
                  </a:solidFill>
                  <a:sym typeface="Arial" pitchFamily="34" charset="0"/>
                </a:rPr>
                <a:t>D.	</a:t>
              </a:r>
              <a:r>
                <a:rPr lang="en-US" sz="2400">
                  <a:solidFill>
                    <a:srgbClr val="000000"/>
                  </a:solidFill>
                  <a:sym typeface="Arial" pitchFamily="34" charset="0"/>
                </a:rPr>
                <a:t>5 possible real zeros, 4 turning points; </a:t>
              </a:r>
              <a:br>
                <a:rPr lang="en-US" sz="2400">
                  <a:solidFill>
                    <a:srgbClr val="000000"/>
                  </a:solidFill>
                  <a:sym typeface="Arial" pitchFamily="34" charset="0"/>
                </a:rPr>
              </a:br>
              <a:r>
                <a:rPr lang="en-US" sz="2400">
                  <a:solidFill>
                    <a:srgbClr val="000000"/>
                  </a:solidFill>
                  <a:sym typeface="Arial" pitchFamily="34" charset="0"/>
                </a:rPr>
                <a:t>real zeros 0, 1, –1,</a:t>
              </a:r>
              <a:r>
                <a:rPr lang="en-US" sz="2400" b="1">
                  <a:solidFill>
                    <a:srgbClr val="000000"/>
                  </a:solidFill>
                  <a:sym typeface="Arial" pitchFamily="34" charset="0"/>
                </a:rPr>
                <a:t> </a:t>
              </a:r>
              <a:endParaRPr lang="pt-BR" sz="2400" b="1">
                <a:solidFill>
                  <a:srgbClr val="000000"/>
                </a:solidFill>
                <a:sym typeface="Arial" pitchFamily="34" charset="0"/>
              </a:endParaRPr>
            </a:p>
          </p:txBody>
        </p:sp>
        <p:pic>
          <p:nvPicPr>
            <p:cNvPr id="116766" name="Picture 30" descr="Eqn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8" y="2508"/>
              <a:ext cx="749" cy="294"/>
            </a:xfrm>
            <a:prstGeom prst="rect">
              <a:avLst/>
            </a:prstGeom>
            <a:noFill/>
            <a:extLst>
              <a:ext uri="{909E8E84-426E-40DD-AFC4-6F175D3DCCD1}">
                <a14:hiddenFill xmlns:a14="http://schemas.microsoft.com/office/drawing/2010/main">
                  <a:solidFill>
                    <a:srgbClr val="FFFFFF"/>
                  </a:solidFill>
                </a14:hiddenFill>
              </a:ext>
            </a:extLst>
          </p:spPr>
        </p:pic>
        <p:pic>
          <p:nvPicPr>
            <p:cNvPr id="116767" name="Picture 31" descr="Eqn26"/>
            <p:cNvPicPr>
              <a:picLocks noChangeAspect="1" noChangeArrowheads="1"/>
            </p:cNvPicPr>
            <p:nvPr/>
          </p:nvPicPr>
          <p:blipFill>
            <a:blip r:embed="rId5">
              <a:extLst>
                <a:ext uri="{28A0092B-C50C-407E-A947-70E740481C1C}">
                  <a14:useLocalDpi xmlns:a14="http://schemas.microsoft.com/office/drawing/2010/main" val="0"/>
                </a:ext>
              </a:extLst>
            </a:blip>
            <a:srcRect r="64085" b="-16327"/>
            <a:stretch>
              <a:fillRect/>
            </a:stretch>
          </p:blipFill>
          <p:spPr bwMode="auto">
            <a:xfrm>
              <a:off x="2364" y="3102"/>
              <a:ext cx="269" cy="342"/>
            </a:xfrm>
            <a:prstGeom prst="rect">
              <a:avLst/>
            </a:prstGeom>
            <a:noFill/>
            <a:extLst>
              <a:ext uri="{909E8E84-426E-40DD-AFC4-6F175D3DCCD1}">
                <a14:hiddenFill xmlns:a14="http://schemas.microsoft.com/office/drawing/2010/main">
                  <a:solidFill>
                    <a:srgbClr val="FFFFFF"/>
                  </a:solidFill>
                </a14:hiddenFill>
              </a:ext>
            </a:extLst>
          </p:spPr>
        </p:pic>
        <p:pic>
          <p:nvPicPr>
            <p:cNvPr id="116768" name="Picture 32" descr="Eqn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6" y="3714"/>
              <a:ext cx="749" cy="294"/>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068106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6753"/>
                                        </p:tgtEl>
                                        <p:attrNameLst>
                                          <p:attrName>style.visibility</p:attrName>
                                        </p:attrNameLst>
                                      </p:cBhvr>
                                      <p:to>
                                        <p:strVal val="visible"/>
                                      </p:to>
                                    </p:set>
                                    <p:animEffect transition="in" filter="wipe(left)">
                                      <p:cBhvr>
                                        <p:cTn id="7" dur="500"/>
                                        <p:tgtEl>
                                          <p:spTgt spid="11675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6762"/>
                                        </p:tgtEl>
                                        <p:attrNameLst>
                                          <p:attrName>style.visibility</p:attrName>
                                        </p:attrNameLst>
                                      </p:cBhvr>
                                      <p:to>
                                        <p:strVal val="visible"/>
                                      </p:to>
                                    </p:set>
                                    <p:animEffect transition="in" filter="wipe(left)">
                                      <p:cBhvr>
                                        <p:cTn id="11" dur="500"/>
                                        <p:tgtEl>
                                          <p:spTgt spid="116762"/>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6770"/>
                                        </p:tgtEl>
                                        <p:attrNameLst>
                                          <p:attrName>style.visibility</p:attrName>
                                        </p:attrNameLst>
                                      </p:cBhvr>
                                      <p:to>
                                        <p:strVal val="visible"/>
                                      </p:to>
                                    </p:set>
                                    <p:animEffect transition="in" filter="wipe(left)">
                                      <p:cBhvr>
                                        <p:cTn id="15" dur="500"/>
                                        <p:tgtEl>
                                          <p:spTgt spid="11677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167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62" grpId="0" autoUpdateAnimBg="0"/>
      <p:bldP spid="11676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a:t>Example 5</a:t>
            </a:r>
          </a:p>
        </p:txBody>
      </p:sp>
      <p:sp>
        <p:nvSpPr>
          <p:cNvPr id="179211" name="title"/>
          <p:cNvSpPr txBox="1">
            <a:spLocks noChangeArrowheads="1"/>
          </p:cNvSpPr>
          <p:nvPr/>
        </p:nvSpPr>
        <p:spPr bwMode="auto">
          <a:xfrm>
            <a:off x="2609850" y="809625"/>
            <a:ext cx="5838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r>
              <a:rPr lang="en-US" sz="2000" b="1">
                <a:solidFill>
                  <a:srgbClr val="962E45"/>
                </a:solidFill>
              </a:rPr>
              <a:t>Polynomial Function with Repeated Zeros</a:t>
            </a:r>
          </a:p>
        </p:txBody>
      </p:sp>
      <p:sp>
        <p:nvSpPr>
          <p:cNvPr id="179212" name="txt_box"/>
          <p:cNvSpPr>
            <a:spLocks noChangeArrowheads="1"/>
          </p:cNvSpPr>
          <p:nvPr/>
        </p:nvSpPr>
        <p:spPr bwMode="auto">
          <a:xfrm>
            <a:off x="876300" y="1503363"/>
            <a:ext cx="7562850" cy="10779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b="1">
                <a:solidFill>
                  <a:srgbClr val="0066B3"/>
                </a:solidFill>
                <a:ea typeface="Times New Roman" pitchFamily="18" charset="0"/>
                <a:cs typeface="Arial" pitchFamily="34" charset="0"/>
              </a:rPr>
              <a:t>State the number of possible real zeros and turning points of </a:t>
            </a:r>
            <a:r>
              <a:rPr lang="en-US" sz="2400" b="1" i="1">
                <a:solidFill>
                  <a:srgbClr val="0066B3"/>
                </a:solidFill>
                <a:ea typeface="Times New Roman" pitchFamily="18" charset="0"/>
                <a:cs typeface="Arial" pitchFamily="34" charset="0"/>
              </a:rPr>
              <a:t>h</a:t>
            </a:r>
            <a:r>
              <a:rPr lang="en-US" sz="800" b="1" i="1">
                <a:solidFill>
                  <a:srgbClr val="0066B3"/>
                </a:solidFill>
                <a:ea typeface="Times New Roman" pitchFamily="18" charset="0"/>
                <a:cs typeface="Arial" pitchFamily="34" charset="0"/>
              </a:rPr>
              <a:t> </a:t>
            </a:r>
            <a:r>
              <a:rPr lang="en-US" sz="2400" b="1">
                <a:solidFill>
                  <a:srgbClr val="0066B3"/>
                </a:solidFill>
                <a:ea typeface="Times New Roman" pitchFamily="18" charset="0"/>
                <a:cs typeface="Arial" pitchFamily="34" charset="0"/>
              </a:rPr>
              <a:t>(</a:t>
            </a:r>
            <a:r>
              <a:rPr lang="en-US" sz="2400" b="1" i="1">
                <a:solidFill>
                  <a:srgbClr val="0066B3"/>
                </a:solidFill>
                <a:ea typeface="Times New Roman" pitchFamily="18" charset="0"/>
                <a:cs typeface="Arial" pitchFamily="34" charset="0"/>
              </a:rPr>
              <a:t>x</a:t>
            </a:r>
            <a:r>
              <a:rPr lang="en-US" sz="2400" b="1">
                <a:solidFill>
                  <a:srgbClr val="0066B3"/>
                </a:solidFill>
                <a:ea typeface="Times New Roman" pitchFamily="18" charset="0"/>
                <a:cs typeface="Arial" pitchFamily="34" charset="0"/>
              </a:rPr>
              <a:t>) = </a:t>
            </a:r>
            <a:r>
              <a:rPr lang="en-US" sz="2400" b="1" i="1">
                <a:solidFill>
                  <a:srgbClr val="0066B3"/>
                </a:solidFill>
                <a:ea typeface="Times New Roman" pitchFamily="18" charset="0"/>
                <a:cs typeface="Arial" pitchFamily="34" charset="0"/>
              </a:rPr>
              <a:t>x</a:t>
            </a:r>
            <a:r>
              <a:rPr lang="en-US" sz="800" b="1" i="1">
                <a:solidFill>
                  <a:srgbClr val="0066B3"/>
                </a:solidFill>
                <a:ea typeface="Times New Roman" pitchFamily="18" charset="0"/>
                <a:cs typeface="Arial" pitchFamily="34" charset="0"/>
              </a:rPr>
              <a:t> </a:t>
            </a:r>
            <a:r>
              <a:rPr lang="en-US" sz="2400" b="1" baseline="40000">
                <a:solidFill>
                  <a:srgbClr val="0066B3"/>
                </a:solidFill>
                <a:ea typeface="Times New Roman" pitchFamily="18" charset="0"/>
                <a:cs typeface="Arial" pitchFamily="34" charset="0"/>
              </a:rPr>
              <a:t>4</a:t>
            </a:r>
            <a:r>
              <a:rPr lang="en-US" sz="2400" b="1">
                <a:solidFill>
                  <a:srgbClr val="0066B3"/>
                </a:solidFill>
                <a:ea typeface="Times New Roman" pitchFamily="18" charset="0"/>
                <a:cs typeface="Arial" pitchFamily="34" charset="0"/>
              </a:rPr>
              <a:t> + 5</a:t>
            </a:r>
            <a:r>
              <a:rPr lang="en-US" sz="2400" b="1" i="1">
                <a:solidFill>
                  <a:srgbClr val="0066B3"/>
                </a:solidFill>
                <a:ea typeface="Times New Roman" pitchFamily="18" charset="0"/>
                <a:cs typeface="Arial" pitchFamily="34" charset="0"/>
              </a:rPr>
              <a:t>x</a:t>
            </a:r>
            <a:r>
              <a:rPr lang="en-US" sz="800" b="1" i="1">
                <a:solidFill>
                  <a:srgbClr val="0066B3"/>
                </a:solidFill>
                <a:ea typeface="Times New Roman" pitchFamily="18" charset="0"/>
                <a:cs typeface="Arial" pitchFamily="34" charset="0"/>
              </a:rPr>
              <a:t> </a:t>
            </a:r>
            <a:r>
              <a:rPr lang="en-US" sz="2400" b="1" baseline="40000">
                <a:solidFill>
                  <a:srgbClr val="0066B3"/>
                </a:solidFill>
                <a:ea typeface="Times New Roman" pitchFamily="18" charset="0"/>
                <a:cs typeface="Arial" pitchFamily="34" charset="0"/>
              </a:rPr>
              <a:t>3</a:t>
            </a:r>
            <a:r>
              <a:rPr lang="en-US" sz="2400" b="1">
                <a:solidFill>
                  <a:srgbClr val="0066B3"/>
                </a:solidFill>
                <a:ea typeface="Times New Roman" pitchFamily="18" charset="0"/>
                <a:cs typeface="Arial" pitchFamily="34" charset="0"/>
              </a:rPr>
              <a:t> + 6</a:t>
            </a:r>
            <a:r>
              <a:rPr lang="en-US" sz="2400" b="1" i="1">
                <a:solidFill>
                  <a:srgbClr val="0066B3"/>
                </a:solidFill>
                <a:ea typeface="Times New Roman" pitchFamily="18" charset="0"/>
                <a:cs typeface="Arial" pitchFamily="34" charset="0"/>
              </a:rPr>
              <a:t>x</a:t>
            </a:r>
            <a:r>
              <a:rPr lang="en-US" sz="800" b="1" i="1">
                <a:solidFill>
                  <a:srgbClr val="0066B3"/>
                </a:solidFill>
                <a:ea typeface="Times New Roman" pitchFamily="18" charset="0"/>
                <a:cs typeface="Arial" pitchFamily="34" charset="0"/>
              </a:rPr>
              <a:t> </a:t>
            </a:r>
            <a:r>
              <a:rPr lang="en-US" sz="2400" b="1" baseline="40000">
                <a:solidFill>
                  <a:srgbClr val="0066B3"/>
                </a:solidFill>
                <a:ea typeface="Times New Roman" pitchFamily="18" charset="0"/>
                <a:cs typeface="Arial" pitchFamily="34" charset="0"/>
              </a:rPr>
              <a:t>2</a:t>
            </a:r>
            <a:r>
              <a:rPr lang="en-US" sz="2400" b="1">
                <a:solidFill>
                  <a:srgbClr val="0066B3"/>
                </a:solidFill>
                <a:ea typeface="Times New Roman" pitchFamily="18" charset="0"/>
                <a:cs typeface="Arial" pitchFamily="34" charset="0"/>
              </a:rPr>
              <a:t>. Then determine all of the real zeros by factoring.</a:t>
            </a:r>
          </a:p>
        </p:txBody>
      </p:sp>
      <p:sp>
        <p:nvSpPr>
          <p:cNvPr id="179213" name="Text Box 13"/>
          <p:cNvSpPr txBox="1">
            <a:spLocks noChangeArrowheads="1"/>
          </p:cNvSpPr>
          <p:nvPr/>
        </p:nvSpPr>
        <p:spPr bwMode="auto">
          <a:xfrm>
            <a:off x="876300" y="2746375"/>
            <a:ext cx="7572375"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a:solidFill>
                  <a:srgbClr val="000000"/>
                </a:solidFill>
                <a:ea typeface="Times New Roman" pitchFamily="18" charset="0"/>
                <a:cs typeface="Arial" pitchFamily="34" charset="0"/>
              </a:rPr>
              <a:t>The degree of the function is 4, so it has at most 4 distinct real zeros and at most 4 – 1 or 3 turning points. Find the real zeros.</a:t>
            </a:r>
          </a:p>
        </p:txBody>
      </p:sp>
      <p:sp>
        <p:nvSpPr>
          <p:cNvPr id="179214" name="Text Box 14"/>
          <p:cNvSpPr txBox="1">
            <a:spLocks noChangeAspect="1" noChangeArrowheads="1"/>
          </p:cNvSpPr>
          <p:nvPr/>
        </p:nvSpPr>
        <p:spPr bwMode="auto">
          <a:xfrm>
            <a:off x="876300" y="3878263"/>
            <a:ext cx="7572375" cy="169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57600" indent="-3657600">
              <a:tabLst>
                <a:tab pos="2000250" algn="r"/>
                <a:tab pos="2114550" algn="l"/>
              </a:tabLst>
              <a:defRPr>
                <a:solidFill>
                  <a:schemeClr val="tx1"/>
                </a:solidFill>
                <a:latin typeface="Arial" pitchFamily="34" charset="0"/>
              </a:defRPr>
            </a:lvl1pPr>
            <a:lvl2pPr marL="3829050">
              <a:tabLst>
                <a:tab pos="2000250" algn="r"/>
                <a:tab pos="2114550" algn="l"/>
              </a:tabLst>
              <a:defRPr>
                <a:solidFill>
                  <a:schemeClr val="tx1"/>
                </a:solidFill>
                <a:latin typeface="Arial" pitchFamily="34" charset="0"/>
              </a:defRPr>
            </a:lvl2pPr>
            <a:lvl3pPr marL="3943350">
              <a:tabLst>
                <a:tab pos="2000250" algn="r"/>
                <a:tab pos="2114550" algn="l"/>
              </a:tabLst>
              <a:defRPr>
                <a:solidFill>
                  <a:schemeClr val="tx1"/>
                </a:solidFill>
                <a:latin typeface="Arial" pitchFamily="34" charset="0"/>
              </a:defRPr>
            </a:lvl3pPr>
            <a:lvl4pPr marL="4057650">
              <a:tabLst>
                <a:tab pos="2000250" algn="r"/>
                <a:tab pos="2114550" algn="l"/>
              </a:tabLst>
              <a:defRPr>
                <a:solidFill>
                  <a:schemeClr val="tx1"/>
                </a:solidFill>
                <a:latin typeface="Arial" pitchFamily="34" charset="0"/>
              </a:defRPr>
            </a:lvl4pPr>
            <a:lvl5pPr marL="4171950">
              <a:tabLst>
                <a:tab pos="2000250" algn="r"/>
                <a:tab pos="2114550" algn="l"/>
              </a:tabLst>
              <a:defRPr>
                <a:solidFill>
                  <a:schemeClr val="tx1"/>
                </a:solidFill>
                <a:latin typeface="Arial" pitchFamily="34" charset="0"/>
              </a:defRPr>
            </a:lvl5pPr>
            <a:lvl6pPr marL="4629150" fontAlgn="base">
              <a:spcBef>
                <a:spcPct val="0"/>
              </a:spcBef>
              <a:spcAft>
                <a:spcPct val="0"/>
              </a:spcAft>
              <a:tabLst>
                <a:tab pos="2000250" algn="r"/>
                <a:tab pos="2114550" algn="l"/>
              </a:tabLst>
              <a:defRPr>
                <a:solidFill>
                  <a:schemeClr val="tx1"/>
                </a:solidFill>
                <a:latin typeface="Arial" pitchFamily="34" charset="0"/>
              </a:defRPr>
            </a:lvl6pPr>
            <a:lvl7pPr marL="5086350" fontAlgn="base">
              <a:spcBef>
                <a:spcPct val="0"/>
              </a:spcBef>
              <a:spcAft>
                <a:spcPct val="0"/>
              </a:spcAft>
              <a:tabLst>
                <a:tab pos="2000250" algn="r"/>
                <a:tab pos="2114550" algn="l"/>
              </a:tabLst>
              <a:defRPr>
                <a:solidFill>
                  <a:schemeClr val="tx1"/>
                </a:solidFill>
                <a:latin typeface="Arial" pitchFamily="34" charset="0"/>
              </a:defRPr>
            </a:lvl7pPr>
            <a:lvl8pPr marL="5543550" fontAlgn="base">
              <a:spcBef>
                <a:spcPct val="0"/>
              </a:spcBef>
              <a:spcAft>
                <a:spcPct val="0"/>
              </a:spcAft>
              <a:tabLst>
                <a:tab pos="2000250" algn="r"/>
                <a:tab pos="2114550" algn="l"/>
              </a:tabLst>
              <a:defRPr>
                <a:solidFill>
                  <a:schemeClr val="tx1"/>
                </a:solidFill>
                <a:latin typeface="Arial" pitchFamily="34" charset="0"/>
              </a:defRPr>
            </a:lvl8pPr>
            <a:lvl9pPr marL="6000750" fontAlgn="base">
              <a:spcBef>
                <a:spcPct val="0"/>
              </a:spcBef>
              <a:spcAft>
                <a:spcPct val="0"/>
              </a:spcAft>
              <a:tabLst>
                <a:tab pos="2000250" algn="r"/>
                <a:tab pos="2114550" algn="l"/>
              </a:tabLst>
              <a:defRPr>
                <a:solidFill>
                  <a:schemeClr val="tx1"/>
                </a:solidFill>
                <a:latin typeface="Arial" pitchFamily="34" charset="0"/>
              </a:defRPr>
            </a:lvl9pPr>
          </a:lstStyle>
          <a:p>
            <a:pPr fontAlgn="base">
              <a:lnSpc>
                <a:spcPct val="90000"/>
              </a:lnSpc>
              <a:spcBef>
                <a:spcPct val="20000"/>
              </a:spcBef>
              <a:spcAft>
                <a:spcPct val="20000"/>
              </a:spcAft>
              <a:buClr>
                <a:srgbClr val="FFFFFF"/>
              </a:buClr>
            </a:pPr>
            <a:r>
              <a:rPr lang="en-US" sz="2400" i="1">
                <a:solidFill>
                  <a:srgbClr val="000000"/>
                </a:solidFill>
                <a:ea typeface="Times New Roman" pitchFamily="18" charset="0"/>
                <a:cs typeface="Arial" pitchFamily="34" charset="0"/>
              </a:rPr>
              <a:t>	x</a:t>
            </a:r>
            <a:r>
              <a:rPr lang="en-US" sz="800" i="1">
                <a:solidFill>
                  <a:srgbClr val="000000"/>
                </a:solidFill>
                <a:ea typeface="Times New Roman" pitchFamily="18" charset="0"/>
                <a:cs typeface="Arial" pitchFamily="34" charset="0"/>
              </a:rPr>
              <a:t> </a:t>
            </a:r>
            <a:r>
              <a:rPr lang="en-US" sz="2400" baseline="40000">
                <a:solidFill>
                  <a:srgbClr val="000000"/>
                </a:solidFill>
                <a:ea typeface="Times New Roman" pitchFamily="18" charset="0"/>
                <a:cs typeface="Arial" pitchFamily="34" charset="0"/>
              </a:rPr>
              <a:t>4</a:t>
            </a:r>
            <a:r>
              <a:rPr lang="en-US" sz="2400">
                <a:solidFill>
                  <a:srgbClr val="000000"/>
                </a:solidFill>
                <a:ea typeface="Times New Roman" pitchFamily="18" charset="0"/>
                <a:cs typeface="Arial" pitchFamily="34" charset="0"/>
              </a:rPr>
              <a:t> + 5</a:t>
            </a:r>
            <a:r>
              <a:rPr lang="en-US" sz="2400" i="1">
                <a:solidFill>
                  <a:srgbClr val="000000"/>
                </a:solidFill>
                <a:ea typeface="Times New Roman" pitchFamily="18" charset="0"/>
                <a:cs typeface="Arial" pitchFamily="34" charset="0"/>
              </a:rPr>
              <a:t>x</a:t>
            </a:r>
            <a:r>
              <a:rPr lang="en-US" sz="800" i="1">
                <a:solidFill>
                  <a:srgbClr val="000000"/>
                </a:solidFill>
                <a:ea typeface="Times New Roman" pitchFamily="18" charset="0"/>
                <a:cs typeface="Arial" pitchFamily="34" charset="0"/>
              </a:rPr>
              <a:t> </a:t>
            </a:r>
            <a:r>
              <a:rPr lang="en-US" sz="2400" baseline="40000">
                <a:solidFill>
                  <a:srgbClr val="000000"/>
                </a:solidFill>
                <a:ea typeface="Times New Roman" pitchFamily="18" charset="0"/>
                <a:cs typeface="Arial" pitchFamily="34" charset="0"/>
              </a:rPr>
              <a:t>3</a:t>
            </a:r>
            <a:r>
              <a:rPr lang="en-US" sz="2400">
                <a:solidFill>
                  <a:srgbClr val="000000"/>
                </a:solidFill>
                <a:ea typeface="Times New Roman" pitchFamily="18" charset="0"/>
                <a:cs typeface="Arial" pitchFamily="34" charset="0"/>
              </a:rPr>
              <a:t> + 6</a:t>
            </a:r>
            <a:r>
              <a:rPr lang="en-US" sz="2400" i="1">
                <a:solidFill>
                  <a:srgbClr val="000000"/>
                </a:solidFill>
                <a:ea typeface="Times New Roman" pitchFamily="18" charset="0"/>
                <a:cs typeface="Arial" pitchFamily="34" charset="0"/>
              </a:rPr>
              <a:t>x</a:t>
            </a:r>
            <a:r>
              <a:rPr lang="en-US" sz="800" i="1">
                <a:solidFill>
                  <a:srgbClr val="000000"/>
                </a:solidFill>
                <a:ea typeface="Times New Roman" pitchFamily="18" charset="0"/>
                <a:cs typeface="Arial" pitchFamily="34" charset="0"/>
              </a:rPr>
              <a:t> </a:t>
            </a:r>
            <a:r>
              <a:rPr lang="en-US" sz="2400" baseline="40000">
                <a:solidFill>
                  <a:srgbClr val="000000"/>
                </a:solidFill>
                <a:ea typeface="Times New Roman" pitchFamily="18" charset="0"/>
                <a:cs typeface="Arial" pitchFamily="34" charset="0"/>
              </a:rPr>
              <a:t>2</a:t>
            </a:r>
            <a:r>
              <a:rPr lang="en-US" sz="2400">
                <a:solidFill>
                  <a:srgbClr val="000000"/>
                </a:solidFill>
                <a:ea typeface="Times New Roman" pitchFamily="18" charset="0"/>
                <a:cs typeface="Arial" pitchFamily="34" charset="0"/>
              </a:rPr>
              <a:t>	= 0	Set </a:t>
            </a:r>
            <a:r>
              <a:rPr lang="en-US" sz="2400" i="1">
                <a:solidFill>
                  <a:srgbClr val="000000"/>
                </a:solidFill>
                <a:ea typeface="Times New Roman" pitchFamily="18" charset="0"/>
                <a:cs typeface="Arial" pitchFamily="34" charset="0"/>
              </a:rPr>
              <a:t>h</a:t>
            </a:r>
            <a:r>
              <a:rPr lang="en-US" sz="2400">
                <a:solidFill>
                  <a:srgbClr val="000000"/>
                </a:solidFill>
                <a:ea typeface="Times New Roman" pitchFamily="18" charset="0"/>
                <a:cs typeface="Arial" pitchFamily="34" charset="0"/>
              </a:rPr>
              <a:t>(</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equal to 0.</a:t>
            </a:r>
            <a:endParaRPr lang="en-US" sz="2400" i="1">
              <a:solidFill>
                <a:srgbClr val="000000"/>
              </a:solidFill>
              <a:ea typeface="Times New Roman" pitchFamily="18" charset="0"/>
              <a:cs typeface="Arial" pitchFamily="34" charset="0"/>
            </a:endParaRPr>
          </a:p>
          <a:p>
            <a:pPr fontAlgn="base">
              <a:lnSpc>
                <a:spcPct val="90000"/>
              </a:lnSpc>
              <a:spcBef>
                <a:spcPct val="20000"/>
              </a:spcBef>
              <a:spcAft>
                <a:spcPct val="20000"/>
              </a:spcAft>
              <a:buClr>
                <a:srgbClr val="FFFFFF"/>
              </a:buClr>
            </a:pPr>
            <a:r>
              <a:rPr lang="en-US" sz="2400" i="1">
                <a:solidFill>
                  <a:srgbClr val="000000"/>
                </a:solidFill>
                <a:ea typeface="Times New Roman" pitchFamily="18" charset="0"/>
                <a:cs typeface="Arial" pitchFamily="34" charset="0"/>
              </a:rPr>
              <a:t>	x</a:t>
            </a:r>
            <a:r>
              <a:rPr lang="en-US" sz="800" i="1">
                <a:solidFill>
                  <a:srgbClr val="000000"/>
                </a:solidFill>
                <a:ea typeface="Times New Roman" pitchFamily="18" charset="0"/>
                <a:cs typeface="Arial" pitchFamily="34" charset="0"/>
              </a:rPr>
              <a:t> </a:t>
            </a:r>
            <a:r>
              <a:rPr lang="en-US" sz="2400" baseline="40000">
                <a:solidFill>
                  <a:srgbClr val="000000"/>
                </a:solidFill>
                <a:ea typeface="Times New Roman" pitchFamily="18" charset="0"/>
                <a:cs typeface="Arial" pitchFamily="34" charset="0"/>
              </a:rPr>
              <a:t>2</a:t>
            </a:r>
            <a:r>
              <a:rPr lang="en-US" sz="2400">
                <a:solidFill>
                  <a:srgbClr val="000000"/>
                </a:solidFill>
                <a:ea typeface="Times New Roman" pitchFamily="18" charset="0"/>
                <a:cs typeface="Arial" pitchFamily="34" charset="0"/>
              </a:rPr>
              <a:t>(</a:t>
            </a:r>
            <a:r>
              <a:rPr lang="en-US" sz="2400" i="1">
                <a:solidFill>
                  <a:srgbClr val="000000"/>
                </a:solidFill>
                <a:ea typeface="Times New Roman" pitchFamily="18" charset="0"/>
                <a:cs typeface="Arial" pitchFamily="34" charset="0"/>
              </a:rPr>
              <a:t>x</a:t>
            </a:r>
            <a:r>
              <a:rPr lang="en-US" sz="800" i="1">
                <a:solidFill>
                  <a:srgbClr val="000000"/>
                </a:solidFill>
                <a:ea typeface="Times New Roman" pitchFamily="18" charset="0"/>
                <a:cs typeface="Arial" pitchFamily="34" charset="0"/>
              </a:rPr>
              <a:t> </a:t>
            </a:r>
            <a:r>
              <a:rPr lang="en-US" sz="2400" baseline="40000">
                <a:solidFill>
                  <a:srgbClr val="000000"/>
                </a:solidFill>
                <a:ea typeface="Times New Roman" pitchFamily="18" charset="0"/>
                <a:cs typeface="Arial" pitchFamily="34" charset="0"/>
              </a:rPr>
              <a:t>2</a:t>
            </a:r>
            <a:r>
              <a:rPr lang="en-US" sz="2400">
                <a:solidFill>
                  <a:srgbClr val="000000"/>
                </a:solidFill>
                <a:ea typeface="Times New Roman" pitchFamily="18" charset="0"/>
                <a:cs typeface="Arial" pitchFamily="34" charset="0"/>
              </a:rPr>
              <a:t> + 5</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+ 6)	= 0	Factor the greatest common factor, </a:t>
            </a:r>
            <a:r>
              <a:rPr lang="en-US" sz="2400" i="1">
                <a:solidFill>
                  <a:srgbClr val="000000"/>
                </a:solidFill>
                <a:ea typeface="Times New Roman" pitchFamily="18" charset="0"/>
                <a:cs typeface="Arial" pitchFamily="34" charset="0"/>
              </a:rPr>
              <a:t>x</a:t>
            </a:r>
            <a:r>
              <a:rPr lang="en-US" sz="800" i="1">
                <a:solidFill>
                  <a:srgbClr val="000000"/>
                </a:solidFill>
                <a:ea typeface="Times New Roman" pitchFamily="18" charset="0"/>
                <a:cs typeface="Arial" pitchFamily="34" charset="0"/>
              </a:rPr>
              <a:t> </a:t>
            </a:r>
            <a:r>
              <a:rPr lang="en-US" sz="2400" baseline="40000">
                <a:solidFill>
                  <a:srgbClr val="000000"/>
                </a:solidFill>
                <a:ea typeface="Times New Roman" pitchFamily="18" charset="0"/>
                <a:cs typeface="Arial" pitchFamily="34" charset="0"/>
              </a:rPr>
              <a:t>2</a:t>
            </a:r>
            <a:r>
              <a:rPr lang="en-US" sz="2400">
                <a:solidFill>
                  <a:srgbClr val="000000"/>
                </a:solidFill>
                <a:ea typeface="Times New Roman" pitchFamily="18" charset="0"/>
                <a:cs typeface="Arial" pitchFamily="34" charset="0"/>
              </a:rPr>
              <a:t>.</a:t>
            </a:r>
            <a:endParaRPr lang="en-US" sz="2400" i="1">
              <a:solidFill>
                <a:srgbClr val="000000"/>
              </a:solidFill>
              <a:ea typeface="Times New Roman" pitchFamily="18" charset="0"/>
              <a:cs typeface="Arial" pitchFamily="34" charset="0"/>
            </a:endParaRPr>
          </a:p>
          <a:p>
            <a:pPr fontAlgn="base">
              <a:lnSpc>
                <a:spcPct val="90000"/>
              </a:lnSpc>
              <a:spcBef>
                <a:spcPct val="20000"/>
              </a:spcBef>
              <a:spcAft>
                <a:spcPct val="20000"/>
              </a:spcAft>
              <a:buClr>
                <a:srgbClr val="FFFFFF"/>
              </a:buClr>
            </a:pPr>
            <a:r>
              <a:rPr lang="en-US" sz="2400" i="1">
                <a:solidFill>
                  <a:srgbClr val="000000"/>
                </a:solidFill>
                <a:ea typeface="Times New Roman" pitchFamily="18" charset="0"/>
                <a:cs typeface="Arial" pitchFamily="34" charset="0"/>
              </a:rPr>
              <a:t>	x</a:t>
            </a:r>
            <a:r>
              <a:rPr lang="en-US" sz="800" i="1">
                <a:solidFill>
                  <a:srgbClr val="000000"/>
                </a:solidFill>
                <a:ea typeface="Times New Roman" pitchFamily="18" charset="0"/>
                <a:cs typeface="Arial" pitchFamily="34" charset="0"/>
              </a:rPr>
              <a:t> </a:t>
            </a:r>
            <a:r>
              <a:rPr lang="en-US" sz="2400" baseline="40000">
                <a:solidFill>
                  <a:srgbClr val="000000"/>
                </a:solidFill>
                <a:ea typeface="Times New Roman" pitchFamily="18" charset="0"/>
                <a:cs typeface="Arial" pitchFamily="34" charset="0"/>
              </a:rPr>
              <a:t>2</a:t>
            </a:r>
            <a:r>
              <a:rPr lang="en-US" sz="2400">
                <a:solidFill>
                  <a:srgbClr val="000000"/>
                </a:solidFill>
                <a:ea typeface="Times New Roman" pitchFamily="18" charset="0"/>
                <a:cs typeface="Arial" pitchFamily="34" charset="0"/>
              </a:rPr>
              <a:t>(</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+ 3)(</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+ 2)	= 0	Factor completely.</a:t>
            </a:r>
          </a:p>
        </p:txBody>
      </p:sp>
    </p:spTree>
    <p:extLst>
      <p:ext uri="{BB962C8B-B14F-4D97-AF65-F5344CB8AC3E}">
        <p14:creationId xmlns:p14="http://schemas.microsoft.com/office/powerpoint/2010/main" val="1250495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9212">
                                            <p:txEl>
                                              <p:pRg st="0" end="0"/>
                                            </p:txEl>
                                          </p:spTgt>
                                        </p:tgtEl>
                                        <p:attrNameLst>
                                          <p:attrName>style.visibility</p:attrName>
                                        </p:attrNameLst>
                                      </p:cBhvr>
                                      <p:to>
                                        <p:strVal val="visible"/>
                                      </p:to>
                                    </p:set>
                                    <p:animEffect transition="in" filter="wipe(left)">
                                      <p:cBhvr>
                                        <p:cTn id="7" dur="500"/>
                                        <p:tgtEl>
                                          <p:spTgt spid="1792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9213">
                                            <p:txEl>
                                              <p:pRg st="0" end="0"/>
                                            </p:txEl>
                                          </p:spTgt>
                                        </p:tgtEl>
                                        <p:attrNameLst>
                                          <p:attrName>style.visibility</p:attrName>
                                        </p:attrNameLst>
                                      </p:cBhvr>
                                      <p:to>
                                        <p:strVal val="visible"/>
                                      </p:to>
                                    </p:set>
                                    <p:animEffect transition="in" filter="wipe(left)">
                                      <p:cBhvr>
                                        <p:cTn id="12" dur="500"/>
                                        <p:tgtEl>
                                          <p:spTgt spid="17921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9214">
                                            <p:txEl>
                                              <p:pRg st="0" end="0"/>
                                            </p:txEl>
                                          </p:spTgt>
                                        </p:tgtEl>
                                        <p:attrNameLst>
                                          <p:attrName>style.visibility</p:attrName>
                                        </p:attrNameLst>
                                      </p:cBhvr>
                                      <p:to>
                                        <p:strVal val="visible"/>
                                      </p:to>
                                    </p:set>
                                    <p:animEffect transition="in" filter="wipe(left)">
                                      <p:cBhvr>
                                        <p:cTn id="17" dur="500"/>
                                        <p:tgtEl>
                                          <p:spTgt spid="17921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9214">
                                            <p:txEl>
                                              <p:pRg st="1" end="1"/>
                                            </p:txEl>
                                          </p:spTgt>
                                        </p:tgtEl>
                                        <p:attrNameLst>
                                          <p:attrName>style.visibility</p:attrName>
                                        </p:attrNameLst>
                                      </p:cBhvr>
                                      <p:to>
                                        <p:strVal val="visible"/>
                                      </p:to>
                                    </p:set>
                                    <p:animEffect transition="in" filter="wipe(left)">
                                      <p:cBhvr>
                                        <p:cTn id="22" dur="500"/>
                                        <p:tgtEl>
                                          <p:spTgt spid="179214">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9214">
                                            <p:txEl>
                                              <p:pRg st="2" end="2"/>
                                            </p:txEl>
                                          </p:spTgt>
                                        </p:tgtEl>
                                        <p:attrNameLst>
                                          <p:attrName>style.visibility</p:attrName>
                                        </p:attrNameLst>
                                      </p:cBhvr>
                                      <p:to>
                                        <p:strVal val="visible"/>
                                      </p:to>
                                    </p:set>
                                    <p:animEffect transition="in" filter="wipe(left)">
                                      <p:cBhvr>
                                        <p:cTn id="27" dur="500"/>
                                        <p:tgtEl>
                                          <p:spTgt spid="1792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12" grpId="0" build="p" autoUpdateAnimBg="0" advAuto="0"/>
      <p:bldP spid="179213" grpId="0" build="p" autoUpdateAnimBg="0"/>
      <p:bldP spid="179214"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a:t>Example 5</a:t>
            </a:r>
          </a:p>
        </p:txBody>
      </p:sp>
      <p:sp>
        <p:nvSpPr>
          <p:cNvPr id="191500" name="title"/>
          <p:cNvSpPr txBox="1">
            <a:spLocks noChangeArrowheads="1"/>
          </p:cNvSpPr>
          <p:nvPr/>
        </p:nvSpPr>
        <p:spPr bwMode="auto">
          <a:xfrm>
            <a:off x="2609850" y="809625"/>
            <a:ext cx="5838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r>
              <a:rPr lang="en-US" sz="2000" b="1">
                <a:solidFill>
                  <a:srgbClr val="962E45"/>
                </a:solidFill>
              </a:rPr>
              <a:t>Polynomial Function with Repeated Zeros</a:t>
            </a:r>
          </a:p>
        </p:txBody>
      </p:sp>
      <p:sp>
        <p:nvSpPr>
          <p:cNvPr id="191502" name="Text Box 14"/>
          <p:cNvSpPr txBox="1">
            <a:spLocks noChangeAspect="1" noChangeArrowheads="1"/>
          </p:cNvSpPr>
          <p:nvPr/>
        </p:nvSpPr>
        <p:spPr bwMode="auto">
          <a:xfrm>
            <a:off x="876300" y="1485900"/>
            <a:ext cx="7572375"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3829050">
              <a:defRPr>
                <a:solidFill>
                  <a:schemeClr val="tx1"/>
                </a:solidFill>
                <a:latin typeface="Arial" pitchFamily="34" charset="0"/>
              </a:defRPr>
            </a:lvl2pPr>
            <a:lvl3pPr marL="3943350">
              <a:defRPr>
                <a:solidFill>
                  <a:schemeClr val="tx1"/>
                </a:solidFill>
                <a:latin typeface="Arial" pitchFamily="34" charset="0"/>
              </a:defRPr>
            </a:lvl3pPr>
            <a:lvl4pPr marL="4057650">
              <a:defRPr>
                <a:solidFill>
                  <a:schemeClr val="tx1"/>
                </a:solidFill>
                <a:latin typeface="Arial" pitchFamily="34" charset="0"/>
              </a:defRPr>
            </a:lvl4pPr>
            <a:lvl5pPr marL="4171950">
              <a:defRPr>
                <a:solidFill>
                  <a:schemeClr val="tx1"/>
                </a:solidFill>
                <a:latin typeface="Arial" pitchFamily="34" charset="0"/>
              </a:defRPr>
            </a:lvl5pPr>
            <a:lvl6pPr marL="4629150" fontAlgn="base">
              <a:spcBef>
                <a:spcPct val="0"/>
              </a:spcBef>
              <a:spcAft>
                <a:spcPct val="0"/>
              </a:spcAft>
              <a:defRPr>
                <a:solidFill>
                  <a:schemeClr val="tx1"/>
                </a:solidFill>
                <a:latin typeface="Arial" pitchFamily="34" charset="0"/>
              </a:defRPr>
            </a:lvl6pPr>
            <a:lvl7pPr marL="5086350" fontAlgn="base">
              <a:spcBef>
                <a:spcPct val="0"/>
              </a:spcBef>
              <a:spcAft>
                <a:spcPct val="0"/>
              </a:spcAft>
              <a:defRPr>
                <a:solidFill>
                  <a:schemeClr val="tx1"/>
                </a:solidFill>
                <a:latin typeface="Arial" pitchFamily="34" charset="0"/>
              </a:defRPr>
            </a:lvl7pPr>
            <a:lvl8pPr marL="5543550" fontAlgn="base">
              <a:spcBef>
                <a:spcPct val="0"/>
              </a:spcBef>
              <a:spcAft>
                <a:spcPct val="0"/>
              </a:spcAft>
              <a:defRPr>
                <a:solidFill>
                  <a:schemeClr val="tx1"/>
                </a:solidFill>
                <a:latin typeface="Arial" pitchFamily="34" charset="0"/>
              </a:defRPr>
            </a:lvl8pPr>
            <a:lvl9pPr marL="6000750" fontAlgn="base">
              <a:spcBef>
                <a:spcPct val="0"/>
              </a:spcBef>
              <a:spcAft>
                <a:spcPct val="0"/>
              </a:spcAft>
              <a:defRPr>
                <a:solidFill>
                  <a:schemeClr val="tx1"/>
                </a:solidFill>
                <a:latin typeface="Arial" pitchFamily="34" charset="0"/>
              </a:defRPr>
            </a:lvl9pPr>
          </a:lstStyle>
          <a:p>
            <a:pPr fontAlgn="base">
              <a:lnSpc>
                <a:spcPct val="90000"/>
              </a:lnSpc>
              <a:spcBef>
                <a:spcPct val="20000"/>
              </a:spcBef>
              <a:spcAft>
                <a:spcPct val="20000"/>
              </a:spcAft>
              <a:buClr>
                <a:srgbClr val="FFFFFF"/>
              </a:buClr>
            </a:pPr>
            <a:r>
              <a:rPr lang="en-US" sz="2400">
                <a:solidFill>
                  <a:srgbClr val="000000"/>
                </a:solidFill>
                <a:ea typeface="Times New Roman" pitchFamily="18" charset="0"/>
                <a:cs typeface="Arial" pitchFamily="34" charset="0"/>
              </a:rPr>
              <a:t>The expression above has 4 factors, but solving for </a:t>
            </a:r>
            <a:br>
              <a:rPr lang="en-US" sz="2400">
                <a:solidFill>
                  <a:srgbClr val="000000"/>
                </a:solidFill>
                <a:ea typeface="Times New Roman" pitchFamily="18" charset="0"/>
                <a:cs typeface="Arial" pitchFamily="34" charset="0"/>
              </a:rPr>
            </a:b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yields only 3 distinct real zeros, </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0, </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–3, and </a:t>
            </a:r>
            <a:br>
              <a:rPr lang="en-US" sz="2400">
                <a:solidFill>
                  <a:srgbClr val="000000"/>
                </a:solidFill>
                <a:ea typeface="Times New Roman" pitchFamily="18" charset="0"/>
                <a:cs typeface="Arial" pitchFamily="34" charset="0"/>
              </a:rPr>
            </a:b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–2. Of the zeros, </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0 is repeated.</a:t>
            </a:r>
          </a:p>
          <a:p>
            <a:pPr fontAlgn="base">
              <a:lnSpc>
                <a:spcPct val="90000"/>
              </a:lnSpc>
              <a:spcBef>
                <a:spcPct val="20000"/>
              </a:spcBef>
              <a:spcAft>
                <a:spcPct val="20000"/>
              </a:spcAft>
              <a:buClr>
                <a:srgbClr val="FFFFFF"/>
              </a:buClr>
            </a:pPr>
            <a:r>
              <a:rPr lang="en-US" sz="2400">
                <a:solidFill>
                  <a:srgbClr val="000000"/>
                </a:solidFill>
                <a:ea typeface="Times New Roman" pitchFamily="18" charset="0"/>
                <a:cs typeface="Arial" pitchFamily="34" charset="0"/>
              </a:rPr>
              <a:t>The graph of </a:t>
            </a:r>
            <a:r>
              <a:rPr lang="en-US" sz="2400" i="1">
                <a:solidFill>
                  <a:srgbClr val="000000"/>
                </a:solidFill>
                <a:ea typeface="Times New Roman" pitchFamily="18" charset="0"/>
                <a:cs typeface="Arial" pitchFamily="34" charset="0"/>
              </a:rPr>
              <a:t>h</a:t>
            </a:r>
            <a:r>
              <a:rPr lang="en-US" sz="800" i="1">
                <a:solidFill>
                  <a:srgbClr val="000000"/>
                </a:solidFill>
                <a:ea typeface="Times New Roman" pitchFamily="18" charset="0"/>
                <a:cs typeface="Arial" pitchFamily="34" charset="0"/>
              </a:rPr>
              <a:t> </a:t>
            </a:r>
            <a:r>
              <a:rPr lang="en-US" sz="2400">
                <a:solidFill>
                  <a:srgbClr val="000000"/>
                </a:solidFill>
                <a:ea typeface="Times New Roman" pitchFamily="18" charset="0"/>
                <a:cs typeface="Arial" pitchFamily="34" charset="0"/>
              </a:rPr>
              <a:t>(</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a:t>
            </a:r>
            <a:r>
              <a:rPr lang="en-US" sz="2400" i="1">
                <a:solidFill>
                  <a:srgbClr val="000000"/>
                </a:solidFill>
                <a:ea typeface="Times New Roman" pitchFamily="18" charset="0"/>
                <a:cs typeface="Arial" pitchFamily="34" charset="0"/>
              </a:rPr>
              <a:t>x</a:t>
            </a:r>
            <a:r>
              <a:rPr lang="en-US" sz="800" i="1">
                <a:solidFill>
                  <a:srgbClr val="000000"/>
                </a:solidFill>
                <a:ea typeface="Times New Roman" pitchFamily="18" charset="0"/>
                <a:cs typeface="Arial" pitchFamily="34" charset="0"/>
              </a:rPr>
              <a:t> </a:t>
            </a:r>
            <a:r>
              <a:rPr lang="en-US" sz="2400" baseline="40000">
                <a:solidFill>
                  <a:srgbClr val="000000"/>
                </a:solidFill>
                <a:ea typeface="Times New Roman" pitchFamily="18" charset="0"/>
                <a:cs typeface="Arial" pitchFamily="34" charset="0"/>
              </a:rPr>
              <a:t>4</a:t>
            </a:r>
            <a:r>
              <a:rPr lang="en-US" sz="2400">
                <a:solidFill>
                  <a:srgbClr val="000000"/>
                </a:solidFill>
                <a:ea typeface="Times New Roman" pitchFamily="18" charset="0"/>
                <a:cs typeface="Arial" pitchFamily="34" charset="0"/>
              </a:rPr>
              <a:t> + 5</a:t>
            </a:r>
            <a:r>
              <a:rPr lang="en-US" sz="2400" i="1">
                <a:solidFill>
                  <a:srgbClr val="000000"/>
                </a:solidFill>
                <a:ea typeface="Times New Roman" pitchFamily="18" charset="0"/>
                <a:cs typeface="Arial" pitchFamily="34" charset="0"/>
              </a:rPr>
              <a:t>x</a:t>
            </a:r>
            <a:r>
              <a:rPr lang="en-US" sz="800" i="1">
                <a:solidFill>
                  <a:srgbClr val="000000"/>
                </a:solidFill>
                <a:ea typeface="Times New Roman" pitchFamily="18" charset="0"/>
                <a:cs typeface="Arial" pitchFamily="34" charset="0"/>
              </a:rPr>
              <a:t> </a:t>
            </a:r>
            <a:r>
              <a:rPr lang="en-US" sz="2400" baseline="40000">
                <a:solidFill>
                  <a:srgbClr val="000000"/>
                </a:solidFill>
                <a:ea typeface="Times New Roman" pitchFamily="18" charset="0"/>
                <a:cs typeface="Arial" pitchFamily="34" charset="0"/>
              </a:rPr>
              <a:t>3</a:t>
            </a:r>
            <a:r>
              <a:rPr lang="en-US" sz="2400">
                <a:solidFill>
                  <a:srgbClr val="000000"/>
                </a:solidFill>
                <a:ea typeface="Times New Roman" pitchFamily="18" charset="0"/>
                <a:cs typeface="Arial" pitchFamily="34" charset="0"/>
              </a:rPr>
              <a:t> + 6</a:t>
            </a:r>
            <a:r>
              <a:rPr lang="en-US" sz="2400" i="1">
                <a:solidFill>
                  <a:srgbClr val="000000"/>
                </a:solidFill>
                <a:ea typeface="Times New Roman" pitchFamily="18" charset="0"/>
                <a:cs typeface="Arial" pitchFamily="34" charset="0"/>
              </a:rPr>
              <a:t>x</a:t>
            </a:r>
            <a:r>
              <a:rPr lang="en-US" sz="800" i="1">
                <a:solidFill>
                  <a:srgbClr val="000000"/>
                </a:solidFill>
                <a:ea typeface="Times New Roman" pitchFamily="18" charset="0"/>
                <a:cs typeface="Arial" pitchFamily="34" charset="0"/>
              </a:rPr>
              <a:t> </a:t>
            </a:r>
            <a:r>
              <a:rPr lang="en-US" sz="2400" baseline="40000">
                <a:solidFill>
                  <a:srgbClr val="000000"/>
                </a:solidFill>
                <a:ea typeface="Times New Roman" pitchFamily="18" charset="0"/>
                <a:cs typeface="Arial" pitchFamily="34" charset="0"/>
              </a:rPr>
              <a:t>2</a:t>
            </a:r>
            <a:r>
              <a:rPr lang="en-US" sz="2400">
                <a:solidFill>
                  <a:srgbClr val="000000"/>
                </a:solidFill>
                <a:ea typeface="Times New Roman" pitchFamily="18" charset="0"/>
                <a:cs typeface="Arial" pitchFamily="34" charset="0"/>
              </a:rPr>
              <a:t> shown here confirms these zeros and shows that </a:t>
            </a:r>
            <a:r>
              <a:rPr lang="en-US" sz="2400" i="1">
                <a:solidFill>
                  <a:srgbClr val="000000"/>
                </a:solidFill>
                <a:ea typeface="Times New Roman" pitchFamily="18" charset="0"/>
                <a:cs typeface="Arial" pitchFamily="34" charset="0"/>
              </a:rPr>
              <a:t>h</a:t>
            </a:r>
            <a:r>
              <a:rPr lang="en-US" sz="2400">
                <a:solidFill>
                  <a:srgbClr val="000000"/>
                </a:solidFill>
                <a:ea typeface="Times New Roman" pitchFamily="18" charset="0"/>
                <a:cs typeface="Arial" pitchFamily="34" charset="0"/>
              </a:rPr>
              <a:t> has three turning points. Notice that at </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–3 and </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–2, the graph crosses the </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-axis, but at </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0, the graph is tangent to the </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-axis. </a:t>
            </a:r>
          </a:p>
        </p:txBody>
      </p:sp>
    </p:spTree>
    <p:extLst>
      <p:ext uri="{BB962C8B-B14F-4D97-AF65-F5344CB8AC3E}">
        <p14:creationId xmlns:p14="http://schemas.microsoft.com/office/powerpoint/2010/main" val="2332139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1502">
                                            <p:txEl>
                                              <p:pRg st="0" end="0"/>
                                            </p:txEl>
                                          </p:spTgt>
                                        </p:tgtEl>
                                        <p:attrNameLst>
                                          <p:attrName>style.visibility</p:attrName>
                                        </p:attrNameLst>
                                      </p:cBhvr>
                                      <p:to>
                                        <p:strVal val="visible"/>
                                      </p:to>
                                    </p:set>
                                    <p:animEffect transition="in" filter="wipe(left)">
                                      <p:cBhvr>
                                        <p:cTn id="7" dur="500"/>
                                        <p:tgtEl>
                                          <p:spTgt spid="1915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1502">
                                            <p:txEl>
                                              <p:pRg st="1" end="1"/>
                                            </p:txEl>
                                          </p:spTgt>
                                        </p:tgtEl>
                                        <p:attrNameLst>
                                          <p:attrName>style.visibility</p:attrName>
                                        </p:attrNameLst>
                                      </p:cBhvr>
                                      <p:to>
                                        <p:strVal val="visible"/>
                                      </p:to>
                                    </p:set>
                                    <p:animEffect transition="in" filter="wipe(left)">
                                      <p:cBhvr>
                                        <p:cTn id="12" dur="500"/>
                                        <p:tgtEl>
                                          <p:spTgt spid="1915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02"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r>
              <a:rPr lang="en-US"/>
              <a:t>Example 5</a:t>
            </a:r>
          </a:p>
        </p:txBody>
      </p:sp>
      <p:sp>
        <p:nvSpPr>
          <p:cNvPr id="327683" name="ans"/>
          <p:cNvSpPr>
            <a:spLocks noChangeArrowheads="1"/>
          </p:cNvSpPr>
          <p:nvPr/>
        </p:nvSpPr>
        <p:spPr bwMode="auto">
          <a:xfrm>
            <a:off x="533400" y="4495800"/>
            <a:ext cx="7915275"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828800" indent="-1484313" fontAlgn="base">
              <a:lnSpc>
                <a:spcPct val="90000"/>
              </a:lnSpc>
              <a:spcBef>
                <a:spcPct val="20000"/>
              </a:spcBef>
              <a:spcAft>
                <a:spcPct val="20000"/>
              </a:spcAft>
              <a:buClr>
                <a:srgbClr val="FFFFFF"/>
              </a:buClr>
            </a:pPr>
            <a:r>
              <a:rPr lang="en-US" sz="2400" b="1">
                <a:solidFill>
                  <a:srgbClr val="0066B3"/>
                </a:solidFill>
              </a:rPr>
              <a:t>Answer:</a:t>
            </a:r>
            <a:r>
              <a:rPr lang="en-US" sz="2400">
                <a:solidFill>
                  <a:srgbClr val="962E45"/>
                </a:solidFill>
              </a:rPr>
              <a:t>	</a:t>
            </a:r>
            <a:r>
              <a:rPr lang="en-US" sz="2400">
                <a:solidFill>
                  <a:srgbClr val="962E45"/>
                </a:solidFill>
                <a:ea typeface="Times New Roman" pitchFamily="18" charset="0"/>
                <a:cs typeface="Arial" pitchFamily="34" charset="0"/>
              </a:rPr>
              <a:t>The degree is 4, so </a:t>
            </a:r>
            <a:r>
              <a:rPr lang="en-US" sz="2400" i="1">
                <a:solidFill>
                  <a:srgbClr val="962E45"/>
                </a:solidFill>
                <a:ea typeface="Times New Roman" pitchFamily="18" charset="0"/>
                <a:cs typeface="Arial" pitchFamily="34" charset="0"/>
              </a:rPr>
              <a:t>h</a:t>
            </a:r>
            <a:r>
              <a:rPr lang="en-US" sz="2400">
                <a:solidFill>
                  <a:srgbClr val="962E45"/>
                </a:solidFill>
                <a:ea typeface="Times New Roman" pitchFamily="18" charset="0"/>
                <a:cs typeface="Arial" pitchFamily="34" charset="0"/>
              </a:rPr>
              <a:t> has at most 4 distinct real zeros and at most 3 turning points. </a:t>
            </a:r>
            <a:br>
              <a:rPr lang="en-US" sz="2400">
                <a:solidFill>
                  <a:srgbClr val="962E45"/>
                </a:solidFill>
                <a:ea typeface="Times New Roman" pitchFamily="18" charset="0"/>
                <a:cs typeface="Arial" pitchFamily="34" charset="0"/>
              </a:rPr>
            </a:br>
            <a:r>
              <a:rPr lang="en-US" sz="2400" i="1">
                <a:solidFill>
                  <a:srgbClr val="962E45"/>
                </a:solidFill>
                <a:ea typeface="Times New Roman" pitchFamily="18" charset="0"/>
                <a:cs typeface="Arial" pitchFamily="34" charset="0"/>
              </a:rPr>
              <a:t>h</a:t>
            </a:r>
            <a:r>
              <a:rPr lang="en-US" sz="800" i="1">
                <a:solidFill>
                  <a:srgbClr val="962E45"/>
                </a:solidFill>
                <a:ea typeface="Times New Roman" pitchFamily="18" charset="0"/>
                <a:cs typeface="Arial" pitchFamily="34" charset="0"/>
              </a:rPr>
              <a:t> </a:t>
            </a:r>
            <a:r>
              <a:rPr lang="en-US" sz="2400">
                <a:solidFill>
                  <a:srgbClr val="962E45"/>
                </a:solidFill>
                <a:ea typeface="Times New Roman" pitchFamily="18" charset="0"/>
                <a:cs typeface="Arial" pitchFamily="34" charset="0"/>
              </a:rPr>
              <a:t>(</a:t>
            </a:r>
            <a:r>
              <a:rPr lang="en-US" sz="2400" i="1">
                <a:solidFill>
                  <a:srgbClr val="962E45"/>
                </a:solidFill>
                <a:ea typeface="Times New Roman" pitchFamily="18" charset="0"/>
                <a:cs typeface="Arial" pitchFamily="34" charset="0"/>
              </a:rPr>
              <a:t>x</a:t>
            </a:r>
            <a:r>
              <a:rPr lang="en-US" sz="2400">
                <a:solidFill>
                  <a:srgbClr val="962E45"/>
                </a:solidFill>
                <a:ea typeface="Times New Roman" pitchFamily="18" charset="0"/>
                <a:cs typeface="Arial" pitchFamily="34" charset="0"/>
              </a:rPr>
              <a:t>) = </a:t>
            </a:r>
            <a:r>
              <a:rPr lang="en-US" sz="2400" i="1">
                <a:solidFill>
                  <a:srgbClr val="962E45"/>
                </a:solidFill>
                <a:ea typeface="Times New Roman" pitchFamily="18" charset="0"/>
                <a:cs typeface="Arial" pitchFamily="34" charset="0"/>
              </a:rPr>
              <a:t>x</a:t>
            </a:r>
            <a:r>
              <a:rPr lang="en-US" sz="800" i="1">
                <a:solidFill>
                  <a:srgbClr val="962E45"/>
                </a:solidFill>
                <a:ea typeface="Times New Roman" pitchFamily="18" charset="0"/>
                <a:cs typeface="Arial" pitchFamily="34" charset="0"/>
              </a:rPr>
              <a:t> </a:t>
            </a:r>
            <a:r>
              <a:rPr lang="en-US" sz="2400" baseline="40000">
                <a:solidFill>
                  <a:srgbClr val="962E45"/>
                </a:solidFill>
                <a:ea typeface="Times New Roman" pitchFamily="18" charset="0"/>
                <a:cs typeface="Arial" pitchFamily="34" charset="0"/>
              </a:rPr>
              <a:t>4</a:t>
            </a:r>
            <a:r>
              <a:rPr lang="en-US" sz="2400">
                <a:solidFill>
                  <a:srgbClr val="962E45"/>
                </a:solidFill>
                <a:ea typeface="Times New Roman" pitchFamily="18" charset="0"/>
                <a:cs typeface="Arial" pitchFamily="34" charset="0"/>
              </a:rPr>
              <a:t> + 5</a:t>
            </a:r>
            <a:r>
              <a:rPr lang="en-US" sz="2400" i="1">
                <a:solidFill>
                  <a:srgbClr val="962E45"/>
                </a:solidFill>
                <a:ea typeface="Times New Roman" pitchFamily="18" charset="0"/>
                <a:cs typeface="Arial" pitchFamily="34" charset="0"/>
              </a:rPr>
              <a:t>x</a:t>
            </a:r>
            <a:r>
              <a:rPr lang="en-US" sz="800" i="1">
                <a:solidFill>
                  <a:srgbClr val="962E45"/>
                </a:solidFill>
                <a:ea typeface="Times New Roman" pitchFamily="18" charset="0"/>
                <a:cs typeface="Arial" pitchFamily="34" charset="0"/>
              </a:rPr>
              <a:t> </a:t>
            </a:r>
            <a:r>
              <a:rPr lang="en-US" sz="2400" baseline="40000">
                <a:solidFill>
                  <a:srgbClr val="962E45"/>
                </a:solidFill>
                <a:ea typeface="Times New Roman" pitchFamily="18" charset="0"/>
                <a:cs typeface="Arial" pitchFamily="34" charset="0"/>
              </a:rPr>
              <a:t>3</a:t>
            </a:r>
            <a:r>
              <a:rPr lang="en-US" sz="2400">
                <a:solidFill>
                  <a:srgbClr val="962E45"/>
                </a:solidFill>
                <a:ea typeface="Times New Roman" pitchFamily="18" charset="0"/>
                <a:cs typeface="Arial" pitchFamily="34" charset="0"/>
              </a:rPr>
              <a:t> + 6</a:t>
            </a:r>
            <a:r>
              <a:rPr lang="en-US" sz="2400" i="1">
                <a:solidFill>
                  <a:srgbClr val="962E45"/>
                </a:solidFill>
                <a:ea typeface="Times New Roman" pitchFamily="18" charset="0"/>
                <a:cs typeface="Arial" pitchFamily="34" charset="0"/>
              </a:rPr>
              <a:t>x</a:t>
            </a:r>
            <a:r>
              <a:rPr lang="en-US" sz="800" i="1">
                <a:solidFill>
                  <a:srgbClr val="962E45"/>
                </a:solidFill>
                <a:ea typeface="Times New Roman" pitchFamily="18" charset="0"/>
                <a:cs typeface="Arial" pitchFamily="34" charset="0"/>
              </a:rPr>
              <a:t> </a:t>
            </a:r>
            <a:r>
              <a:rPr lang="en-US" sz="2400" baseline="40000">
                <a:solidFill>
                  <a:srgbClr val="962E45"/>
                </a:solidFill>
                <a:ea typeface="Times New Roman" pitchFamily="18" charset="0"/>
                <a:cs typeface="Arial" pitchFamily="34" charset="0"/>
              </a:rPr>
              <a:t>2</a:t>
            </a:r>
            <a:r>
              <a:rPr lang="en-US" sz="2400">
                <a:solidFill>
                  <a:srgbClr val="962E45"/>
                </a:solidFill>
                <a:ea typeface="Times New Roman" pitchFamily="18" charset="0"/>
                <a:cs typeface="Arial" pitchFamily="34" charset="0"/>
              </a:rPr>
              <a:t> = </a:t>
            </a:r>
            <a:r>
              <a:rPr lang="en-US" sz="2400" i="1">
                <a:solidFill>
                  <a:srgbClr val="962E45"/>
                </a:solidFill>
                <a:ea typeface="Times New Roman" pitchFamily="18" charset="0"/>
                <a:cs typeface="Arial" pitchFamily="34" charset="0"/>
              </a:rPr>
              <a:t>x</a:t>
            </a:r>
            <a:r>
              <a:rPr lang="en-US" sz="800" i="1">
                <a:solidFill>
                  <a:srgbClr val="962E45"/>
                </a:solidFill>
                <a:ea typeface="Times New Roman" pitchFamily="18" charset="0"/>
                <a:cs typeface="Arial" pitchFamily="34" charset="0"/>
              </a:rPr>
              <a:t> </a:t>
            </a:r>
            <a:r>
              <a:rPr lang="en-US" sz="2400" baseline="40000">
                <a:solidFill>
                  <a:srgbClr val="962E45"/>
                </a:solidFill>
                <a:ea typeface="Times New Roman" pitchFamily="18" charset="0"/>
                <a:cs typeface="Arial" pitchFamily="34" charset="0"/>
              </a:rPr>
              <a:t>2</a:t>
            </a:r>
            <a:r>
              <a:rPr lang="en-US" sz="2400">
                <a:solidFill>
                  <a:srgbClr val="962E45"/>
                </a:solidFill>
                <a:ea typeface="Times New Roman" pitchFamily="18" charset="0"/>
                <a:cs typeface="Arial" pitchFamily="34" charset="0"/>
              </a:rPr>
              <a:t>(</a:t>
            </a:r>
            <a:r>
              <a:rPr lang="en-US" sz="2400" i="1">
                <a:solidFill>
                  <a:srgbClr val="962E45"/>
                </a:solidFill>
                <a:ea typeface="Times New Roman" pitchFamily="18" charset="0"/>
                <a:cs typeface="Arial" pitchFamily="34" charset="0"/>
              </a:rPr>
              <a:t>x</a:t>
            </a:r>
            <a:r>
              <a:rPr lang="en-US" sz="2400">
                <a:solidFill>
                  <a:srgbClr val="962E45"/>
                </a:solidFill>
                <a:ea typeface="Times New Roman" pitchFamily="18" charset="0"/>
                <a:cs typeface="Arial" pitchFamily="34" charset="0"/>
              </a:rPr>
              <a:t> + 2)(</a:t>
            </a:r>
            <a:r>
              <a:rPr lang="en-US" sz="2400" i="1">
                <a:solidFill>
                  <a:srgbClr val="962E45"/>
                </a:solidFill>
                <a:ea typeface="Times New Roman" pitchFamily="18" charset="0"/>
                <a:cs typeface="Arial" pitchFamily="34" charset="0"/>
              </a:rPr>
              <a:t>x</a:t>
            </a:r>
            <a:r>
              <a:rPr lang="en-US" sz="2400">
                <a:solidFill>
                  <a:srgbClr val="962E45"/>
                </a:solidFill>
                <a:ea typeface="Times New Roman" pitchFamily="18" charset="0"/>
                <a:cs typeface="Arial" pitchFamily="34" charset="0"/>
              </a:rPr>
              <a:t> + 3), so </a:t>
            </a:r>
            <a:br>
              <a:rPr lang="en-US" sz="2400">
                <a:solidFill>
                  <a:srgbClr val="962E45"/>
                </a:solidFill>
                <a:ea typeface="Times New Roman" pitchFamily="18" charset="0"/>
                <a:cs typeface="Arial" pitchFamily="34" charset="0"/>
              </a:rPr>
            </a:br>
            <a:r>
              <a:rPr lang="en-US" sz="2400" i="1">
                <a:solidFill>
                  <a:srgbClr val="962E45"/>
                </a:solidFill>
                <a:ea typeface="Times New Roman" pitchFamily="18" charset="0"/>
                <a:cs typeface="Arial" pitchFamily="34" charset="0"/>
              </a:rPr>
              <a:t>h</a:t>
            </a:r>
            <a:r>
              <a:rPr lang="en-US" sz="2400">
                <a:solidFill>
                  <a:srgbClr val="962E45"/>
                </a:solidFill>
                <a:ea typeface="Times New Roman" pitchFamily="18" charset="0"/>
                <a:cs typeface="Arial" pitchFamily="34" charset="0"/>
              </a:rPr>
              <a:t> has three zeros, </a:t>
            </a:r>
            <a:r>
              <a:rPr lang="en-US" sz="2400" i="1">
                <a:solidFill>
                  <a:srgbClr val="962E45"/>
                </a:solidFill>
                <a:ea typeface="Times New Roman" pitchFamily="18" charset="0"/>
                <a:cs typeface="Arial" pitchFamily="34" charset="0"/>
              </a:rPr>
              <a:t>x</a:t>
            </a:r>
            <a:r>
              <a:rPr lang="en-US" sz="2400">
                <a:solidFill>
                  <a:srgbClr val="962E45"/>
                </a:solidFill>
                <a:ea typeface="Times New Roman" pitchFamily="18" charset="0"/>
                <a:cs typeface="Arial" pitchFamily="34" charset="0"/>
              </a:rPr>
              <a:t> = 0, </a:t>
            </a:r>
            <a:r>
              <a:rPr lang="en-US" sz="2400" i="1">
                <a:solidFill>
                  <a:srgbClr val="962E45"/>
                </a:solidFill>
                <a:ea typeface="Times New Roman" pitchFamily="18" charset="0"/>
                <a:cs typeface="Arial" pitchFamily="34" charset="0"/>
              </a:rPr>
              <a:t>x</a:t>
            </a:r>
            <a:r>
              <a:rPr lang="en-US" sz="2400">
                <a:solidFill>
                  <a:srgbClr val="962E45"/>
                </a:solidFill>
                <a:ea typeface="Times New Roman" pitchFamily="18" charset="0"/>
                <a:cs typeface="Arial" pitchFamily="34" charset="0"/>
              </a:rPr>
              <a:t> = –2, and </a:t>
            </a:r>
            <a:r>
              <a:rPr lang="en-US" sz="2400" i="1">
                <a:solidFill>
                  <a:srgbClr val="962E45"/>
                </a:solidFill>
                <a:ea typeface="Times New Roman" pitchFamily="18" charset="0"/>
                <a:cs typeface="Arial" pitchFamily="34" charset="0"/>
              </a:rPr>
              <a:t>x</a:t>
            </a:r>
            <a:r>
              <a:rPr lang="en-US" sz="2400">
                <a:solidFill>
                  <a:srgbClr val="962E45"/>
                </a:solidFill>
                <a:ea typeface="Times New Roman" pitchFamily="18" charset="0"/>
                <a:cs typeface="Arial" pitchFamily="34" charset="0"/>
              </a:rPr>
              <a:t> = –3. Of the zeros, </a:t>
            </a:r>
            <a:r>
              <a:rPr lang="en-US" sz="2400" i="1">
                <a:solidFill>
                  <a:srgbClr val="962E45"/>
                </a:solidFill>
                <a:ea typeface="Times New Roman" pitchFamily="18" charset="0"/>
                <a:cs typeface="Arial" pitchFamily="34" charset="0"/>
              </a:rPr>
              <a:t>x</a:t>
            </a:r>
            <a:r>
              <a:rPr lang="en-US" sz="2400">
                <a:solidFill>
                  <a:srgbClr val="962E45"/>
                </a:solidFill>
                <a:ea typeface="Times New Roman" pitchFamily="18" charset="0"/>
                <a:cs typeface="Arial" pitchFamily="34" charset="0"/>
              </a:rPr>
              <a:t> = 0 is repeated.</a:t>
            </a:r>
          </a:p>
        </p:txBody>
      </p:sp>
      <p:sp>
        <p:nvSpPr>
          <p:cNvPr id="327684" name="title"/>
          <p:cNvSpPr txBox="1">
            <a:spLocks noChangeArrowheads="1"/>
          </p:cNvSpPr>
          <p:nvPr/>
        </p:nvSpPr>
        <p:spPr bwMode="auto">
          <a:xfrm>
            <a:off x="2609850" y="809625"/>
            <a:ext cx="5838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r>
              <a:rPr lang="en-US" sz="2000" b="1">
                <a:solidFill>
                  <a:srgbClr val="962E45"/>
                </a:solidFill>
              </a:rPr>
              <a:t>Polynomial Function with Repeated Zeros</a:t>
            </a:r>
          </a:p>
        </p:txBody>
      </p:sp>
      <p:pic>
        <p:nvPicPr>
          <p:cNvPr id="327687" name="Picture 7" descr="11Pcal_02_02_05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2938" y="1524000"/>
            <a:ext cx="2760662"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014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27687"/>
                                        </p:tgtEl>
                                        <p:attrNameLst>
                                          <p:attrName>style.visibility</p:attrName>
                                        </p:attrNameLst>
                                      </p:cBhvr>
                                      <p:to>
                                        <p:strVal val="visible"/>
                                      </p:to>
                                    </p:set>
                                    <p:animEffect transition="in" filter="wipe(left)">
                                      <p:cBhvr>
                                        <p:cTn id="7" dur="500"/>
                                        <p:tgtEl>
                                          <p:spTgt spid="3276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683">
                                            <p:txEl>
                                              <p:pRg st="0" end="0"/>
                                            </p:txEl>
                                          </p:spTgt>
                                        </p:tgtEl>
                                        <p:attrNameLst>
                                          <p:attrName>style.visibility</p:attrName>
                                        </p:attrNameLst>
                                      </p:cBhvr>
                                      <p:to>
                                        <p:strVal val="visible"/>
                                      </p:to>
                                    </p:set>
                                    <p:animEffect transition="in" filter="wipe(left)">
                                      <p:cBhvr>
                                        <p:cTn id="12" dur="500"/>
                                        <p:tgtEl>
                                          <p:spTgt spid="3276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a:t>Example 5</a:t>
            </a:r>
          </a:p>
        </p:txBody>
      </p:sp>
      <p:sp>
        <p:nvSpPr>
          <p:cNvPr id="193548" name="txt_box"/>
          <p:cNvSpPr>
            <a:spLocks noChangeArrowheads="1"/>
          </p:cNvSpPr>
          <p:nvPr/>
        </p:nvSpPr>
        <p:spPr bwMode="auto">
          <a:xfrm>
            <a:off x="533400" y="1504950"/>
            <a:ext cx="7915275"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fontAlgn="base">
              <a:lnSpc>
                <a:spcPct val="90000"/>
              </a:lnSpc>
              <a:spcBef>
                <a:spcPct val="0"/>
              </a:spcBef>
              <a:spcAft>
                <a:spcPct val="0"/>
              </a:spcAft>
            </a:pPr>
            <a:r>
              <a:rPr lang="en-US" sz="2400" b="1">
                <a:solidFill>
                  <a:srgbClr val="0066B3"/>
                </a:solidFill>
                <a:ea typeface="Times New Roman" pitchFamily="18" charset="0"/>
                <a:cs typeface="Arial" pitchFamily="34" charset="0"/>
              </a:rPr>
              <a:t>State the number of possible real zeros and turning points of </a:t>
            </a:r>
            <a:r>
              <a:rPr lang="en-US" sz="2400" b="1" i="1">
                <a:solidFill>
                  <a:srgbClr val="0066B3"/>
                </a:solidFill>
                <a:ea typeface="Times New Roman" pitchFamily="18" charset="0"/>
                <a:cs typeface="Arial" pitchFamily="34" charset="0"/>
              </a:rPr>
              <a:t>g</a:t>
            </a:r>
            <a:r>
              <a:rPr lang="en-US" sz="800" b="1" i="1">
                <a:solidFill>
                  <a:srgbClr val="0066B3"/>
                </a:solidFill>
                <a:ea typeface="Times New Roman" pitchFamily="18" charset="0"/>
                <a:cs typeface="Arial" pitchFamily="34" charset="0"/>
              </a:rPr>
              <a:t> </a:t>
            </a:r>
            <a:r>
              <a:rPr lang="en-US" sz="2400" b="1">
                <a:solidFill>
                  <a:srgbClr val="0066B3"/>
                </a:solidFill>
                <a:ea typeface="Times New Roman" pitchFamily="18" charset="0"/>
                <a:cs typeface="Arial" pitchFamily="34" charset="0"/>
              </a:rPr>
              <a:t>(</a:t>
            </a:r>
            <a:r>
              <a:rPr lang="en-US" sz="2400" b="1" i="1">
                <a:solidFill>
                  <a:srgbClr val="0066B3"/>
                </a:solidFill>
                <a:ea typeface="Times New Roman" pitchFamily="18" charset="0"/>
                <a:cs typeface="Arial" pitchFamily="34" charset="0"/>
              </a:rPr>
              <a:t>x</a:t>
            </a:r>
            <a:r>
              <a:rPr lang="en-US" sz="2400" b="1">
                <a:solidFill>
                  <a:srgbClr val="0066B3"/>
                </a:solidFill>
                <a:ea typeface="Times New Roman" pitchFamily="18" charset="0"/>
                <a:cs typeface="Arial" pitchFamily="34" charset="0"/>
              </a:rPr>
              <a:t>) = </a:t>
            </a:r>
            <a:r>
              <a:rPr lang="en-US" sz="2400" b="1" i="1">
                <a:solidFill>
                  <a:srgbClr val="0066B3"/>
                </a:solidFill>
                <a:ea typeface="Times New Roman" pitchFamily="18" charset="0"/>
                <a:cs typeface="Arial" pitchFamily="34" charset="0"/>
              </a:rPr>
              <a:t>x</a:t>
            </a:r>
            <a:r>
              <a:rPr lang="en-US" sz="800" b="1" i="1">
                <a:solidFill>
                  <a:srgbClr val="0066B3"/>
                </a:solidFill>
                <a:ea typeface="Times New Roman" pitchFamily="18" charset="0"/>
                <a:cs typeface="Arial" pitchFamily="34" charset="0"/>
              </a:rPr>
              <a:t> </a:t>
            </a:r>
            <a:r>
              <a:rPr lang="en-US" sz="2400" b="1" baseline="40000">
                <a:solidFill>
                  <a:srgbClr val="0066B3"/>
                </a:solidFill>
                <a:ea typeface="Times New Roman" pitchFamily="18" charset="0"/>
                <a:cs typeface="Arial" pitchFamily="34" charset="0"/>
              </a:rPr>
              <a:t>4</a:t>
            </a:r>
            <a:r>
              <a:rPr lang="en-US" sz="2400" b="1">
                <a:solidFill>
                  <a:srgbClr val="0066B3"/>
                </a:solidFill>
                <a:ea typeface="Times New Roman" pitchFamily="18" charset="0"/>
                <a:cs typeface="Arial" pitchFamily="34" charset="0"/>
              </a:rPr>
              <a:t> – 4</a:t>
            </a:r>
            <a:r>
              <a:rPr lang="en-US" sz="2400" b="1" i="1">
                <a:solidFill>
                  <a:srgbClr val="0066B3"/>
                </a:solidFill>
                <a:ea typeface="Times New Roman" pitchFamily="18" charset="0"/>
                <a:cs typeface="Arial" pitchFamily="34" charset="0"/>
              </a:rPr>
              <a:t>x</a:t>
            </a:r>
            <a:r>
              <a:rPr lang="en-US" sz="800" b="1" i="1">
                <a:solidFill>
                  <a:srgbClr val="0066B3"/>
                </a:solidFill>
                <a:ea typeface="Times New Roman" pitchFamily="18" charset="0"/>
                <a:cs typeface="Arial" pitchFamily="34" charset="0"/>
              </a:rPr>
              <a:t> </a:t>
            </a:r>
            <a:r>
              <a:rPr lang="en-US" sz="2400" b="1" baseline="40000">
                <a:solidFill>
                  <a:srgbClr val="0066B3"/>
                </a:solidFill>
                <a:ea typeface="Times New Roman" pitchFamily="18" charset="0"/>
                <a:cs typeface="Arial" pitchFamily="34" charset="0"/>
              </a:rPr>
              <a:t>3</a:t>
            </a:r>
            <a:r>
              <a:rPr lang="en-US" sz="2400" b="1" baseline="30000">
                <a:solidFill>
                  <a:srgbClr val="0066B3"/>
                </a:solidFill>
                <a:ea typeface="Times New Roman" pitchFamily="18" charset="0"/>
                <a:cs typeface="Arial" pitchFamily="34" charset="0"/>
              </a:rPr>
              <a:t> </a:t>
            </a:r>
            <a:r>
              <a:rPr lang="en-US" sz="2400" b="1">
                <a:solidFill>
                  <a:srgbClr val="0066B3"/>
                </a:solidFill>
                <a:ea typeface="Times New Roman" pitchFamily="18" charset="0"/>
                <a:cs typeface="Arial" pitchFamily="34" charset="0"/>
              </a:rPr>
              <a:t>+ 4</a:t>
            </a:r>
            <a:r>
              <a:rPr lang="en-US" sz="2400" b="1" i="1">
                <a:solidFill>
                  <a:srgbClr val="0066B3"/>
                </a:solidFill>
                <a:ea typeface="Times New Roman" pitchFamily="18" charset="0"/>
                <a:cs typeface="Arial" pitchFamily="34" charset="0"/>
              </a:rPr>
              <a:t>x</a:t>
            </a:r>
            <a:r>
              <a:rPr lang="en-US" sz="800" b="1" i="1">
                <a:solidFill>
                  <a:srgbClr val="0066B3"/>
                </a:solidFill>
                <a:ea typeface="Times New Roman" pitchFamily="18" charset="0"/>
                <a:cs typeface="Arial" pitchFamily="34" charset="0"/>
              </a:rPr>
              <a:t> </a:t>
            </a:r>
            <a:r>
              <a:rPr lang="en-US" sz="2400" b="1" baseline="40000">
                <a:solidFill>
                  <a:srgbClr val="0066B3"/>
                </a:solidFill>
                <a:ea typeface="Times New Roman" pitchFamily="18" charset="0"/>
                <a:cs typeface="Arial" pitchFamily="34" charset="0"/>
              </a:rPr>
              <a:t>2</a:t>
            </a:r>
            <a:r>
              <a:rPr lang="en-US" sz="2400" b="1">
                <a:solidFill>
                  <a:srgbClr val="0066B3"/>
                </a:solidFill>
                <a:ea typeface="Times New Roman" pitchFamily="18" charset="0"/>
                <a:cs typeface="Arial" pitchFamily="34" charset="0"/>
              </a:rPr>
              <a:t>. Then determine all of the real zeros by factoring.</a:t>
            </a:r>
          </a:p>
        </p:txBody>
      </p:sp>
      <p:sp>
        <p:nvSpPr>
          <p:cNvPr id="193549" name="Answers"/>
          <p:cNvSpPr>
            <a:spLocks noChangeArrowheads="1"/>
          </p:cNvSpPr>
          <p:nvPr>
            <p:custDataLst>
              <p:tags r:id="rId1"/>
            </p:custDataLst>
          </p:nvPr>
        </p:nvSpPr>
        <p:spPr bwMode="auto">
          <a:xfrm>
            <a:off x="914400" y="2794000"/>
            <a:ext cx="7848600" cy="32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25000"/>
              </a:spcBef>
              <a:spcAft>
                <a:spcPct val="25000"/>
              </a:spcAft>
              <a:buClr>
                <a:srgbClr val="00539D"/>
              </a:buClr>
            </a:pPr>
            <a:r>
              <a:rPr lang="pt-BR" sz="2400" b="1">
                <a:solidFill>
                  <a:srgbClr val="0066B3"/>
                </a:solidFill>
                <a:sym typeface="Arial" pitchFamily="34" charset="0"/>
              </a:rPr>
              <a:t>A.	</a:t>
            </a:r>
            <a:r>
              <a:rPr lang="en-US" sz="2400" b="1">
                <a:solidFill>
                  <a:srgbClr val="000000"/>
                </a:solidFill>
                <a:sym typeface="Arial" pitchFamily="34" charset="0"/>
              </a:rPr>
              <a:t>4 possible real zeros, 3 turning points; </a:t>
            </a:r>
            <a:br>
              <a:rPr lang="en-US" sz="2400" b="1">
                <a:solidFill>
                  <a:srgbClr val="000000"/>
                </a:solidFill>
                <a:sym typeface="Arial" pitchFamily="34" charset="0"/>
              </a:rPr>
            </a:br>
            <a:r>
              <a:rPr lang="en-US" sz="2400" b="1">
                <a:solidFill>
                  <a:srgbClr val="000000"/>
                </a:solidFill>
                <a:sym typeface="Arial" pitchFamily="34" charset="0"/>
              </a:rPr>
              <a:t>real zeros 0, 2</a:t>
            </a:r>
            <a:r>
              <a:rPr lang="en-US" sz="2400">
                <a:solidFill>
                  <a:srgbClr val="000000"/>
                </a:solidFill>
                <a:sym typeface="Arial" pitchFamily="34" charset="0"/>
              </a:rPr>
              <a:t> </a:t>
            </a:r>
            <a:endParaRPr lang="pt-BR" sz="2400" b="1">
              <a:solidFill>
                <a:srgbClr val="000000"/>
              </a:solidFill>
              <a:sym typeface="Arial" pitchFamily="34" charset="0"/>
            </a:endParaRPr>
          </a:p>
          <a:p>
            <a:pPr marL="533400" indent="-533400" fontAlgn="base">
              <a:lnSpc>
                <a:spcPct val="90000"/>
              </a:lnSpc>
              <a:spcBef>
                <a:spcPct val="25000"/>
              </a:spcBef>
              <a:spcAft>
                <a:spcPct val="25000"/>
              </a:spcAft>
              <a:buClr>
                <a:srgbClr val="00539D"/>
              </a:buClr>
            </a:pPr>
            <a:r>
              <a:rPr lang="pt-BR" sz="2400" b="1">
                <a:solidFill>
                  <a:srgbClr val="0066B3"/>
                </a:solidFill>
                <a:sym typeface="Arial" pitchFamily="34" charset="0"/>
              </a:rPr>
              <a:t>B.	</a:t>
            </a:r>
            <a:r>
              <a:rPr lang="en-US" sz="2400" b="1">
                <a:solidFill>
                  <a:srgbClr val="000000"/>
                </a:solidFill>
                <a:sym typeface="Arial" pitchFamily="34" charset="0"/>
              </a:rPr>
              <a:t>4 possible real zeros, 3 turning points; </a:t>
            </a:r>
            <a:br>
              <a:rPr lang="en-US" sz="2400" b="1">
                <a:solidFill>
                  <a:srgbClr val="000000"/>
                </a:solidFill>
                <a:sym typeface="Arial" pitchFamily="34" charset="0"/>
              </a:rPr>
            </a:br>
            <a:r>
              <a:rPr lang="en-US" sz="2400" b="1">
                <a:solidFill>
                  <a:srgbClr val="000000"/>
                </a:solidFill>
                <a:sym typeface="Arial" pitchFamily="34" charset="0"/>
              </a:rPr>
              <a:t>real zeros 0, 2, –2</a:t>
            </a:r>
            <a:r>
              <a:rPr lang="en-US" sz="2400">
                <a:solidFill>
                  <a:srgbClr val="000000"/>
                </a:solidFill>
                <a:sym typeface="Arial" pitchFamily="34" charset="0"/>
              </a:rPr>
              <a:t> </a:t>
            </a:r>
            <a:endParaRPr lang="pt-BR" sz="2400" b="1">
              <a:solidFill>
                <a:srgbClr val="000000"/>
              </a:solidFill>
              <a:sym typeface="Arial" pitchFamily="34" charset="0"/>
            </a:endParaRPr>
          </a:p>
          <a:p>
            <a:pPr marL="533400" indent="-533400" fontAlgn="base">
              <a:lnSpc>
                <a:spcPct val="90000"/>
              </a:lnSpc>
              <a:spcBef>
                <a:spcPct val="25000"/>
              </a:spcBef>
              <a:spcAft>
                <a:spcPct val="25000"/>
              </a:spcAft>
              <a:buClr>
                <a:srgbClr val="00539D"/>
              </a:buClr>
            </a:pPr>
            <a:r>
              <a:rPr lang="pt-BR" sz="2400" b="1">
                <a:solidFill>
                  <a:srgbClr val="0066B3"/>
                </a:solidFill>
                <a:sym typeface="Arial" pitchFamily="34" charset="0"/>
              </a:rPr>
              <a:t>C.	</a:t>
            </a:r>
            <a:r>
              <a:rPr lang="en-US" sz="2400" b="1">
                <a:solidFill>
                  <a:srgbClr val="000000"/>
                </a:solidFill>
                <a:sym typeface="Arial" pitchFamily="34" charset="0"/>
              </a:rPr>
              <a:t>2 possible real zeros, 1 turning point; </a:t>
            </a:r>
            <a:br>
              <a:rPr lang="en-US" sz="2400" b="1">
                <a:solidFill>
                  <a:srgbClr val="000000"/>
                </a:solidFill>
                <a:sym typeface="Arial" pitchFamily="34" charset="0"/>
              </a:rPr>
            </a:br>
            <a:r>
              <a:rPr lang="en-US" sz="2400" b="1">
                <a:solidFill>
                  <a:srgbClr val="000000"/>
                </a:solidFill>
                <a:sym typeface="Arial" pitchFamily="34" charset="0"/>
              </a:rPr>
              <a:t>real zeros 2, –2</a:t>
            </a:r>
            <a:endParaRPr lang="pt-BR" sz="2400" b="1">
              <a:solidFill>
                <a:srgbClr val="000000"/>
              </a:solidFill>
              <a:sym typeface="Arial" pitchFamily="34" charset="0"/>
            </a:endParaRPr>
          </a:p>
          <a:p>
            <a:pPr marL="533400" indent="-533400" fontAlgn="base">
              <a:lnSpc>
                <a:spcPct val="90000"/>
              </a:lnSpc>
              <a:spcBef>
                <a:spcPct val="25000"/>
              </a:spcBef>
              <a:spcAft>
                <a:spcPct val="25000"/>
              </a:spcAft>
              <a:buClr>
                <a:srgbClr val="00539D"/>
              </a:buClr>
            </a:pPr>
            <a:r>
              <a:rPr lang="pt-BR" sz="2400" b="1">
                <a:solidFill>
                  <a:srgbClr val="0066B3"/>
                </a:solidFill>
                <a:sym typeface="Arial" pitchFamily="34" charset="0"/>
              </a:rPr>
              <a:t>D.	</a:t>
            </a:r>
            <a:r>
              <a:rPr lang="en-US" sz="2400" b="1">
                <a:solidFill>
                  <a:srgbClr val="000000"/>
                </a:solidFill>
                <a:sym typeface="Arial" pitchFamily="34" charset="0"/>
              </a:rPr>
              <a:t>4 possible real zeros, 3 turning points; </a:t>
            </a:r>
            <a:br>
              <a:rPr lang="en-US" sz="2400" b="1">
                <a:solidFill>
                  <a:srgbClr val="000000"/>
                </a:solidFill>
                <a:sym typeface="Arial" pitchFamily="34" charset="0"/>
              </a:rPr>
            </a:br>
            <a:r>
              <a:rPr lang="en-US" sz="2400" b="1">
                <a:solidFill>
                  <a:srgbClr val="000000"/>
                </a:solidFill>
                <a:sym typeface="Arial" pitchFamily="34" charset="0"/>
              </a:rPr>
              <a:t>real zeros 0, –2</a:t>
            </a:r>
            <a:endParaRPr lang="pt-BR" sz="2400" b="1">
              <a:solidFill>
                <a:srgbClr val="000000"/>
              </a:solidFill>
              <a:sym typeface="Arial" pitchFamily="34" charset="0"/>
            </a:endParaRPr>
          </a:p>
        </p:txBody>
      </p:sp>
      <p:sp>
        <p:nvSpPr>
          <p:cNvPr id="193550" name="Oval"/>
          <p:cNvSpPr>
            <a:spLocks noChangeArrowheads="1"/>
          </p:cNvSpPr>
          <p:nvPr/>
        </p:nvSpPr>
        <p:spPr bwMode="auto">
          <a:xfrm>
            <a:off x="917575" y="2781300"/>
            <a:ext cx="457200" cy="457200"/>
          </a:xfrm>
          <a:prstGeom prst="ellipse">
            <a:avLst/>
          </a:prstGeom>
          <a:noFill/>
          <a:ln w="57150">
            <a:solidFill>
              <a:srgbClr val="962E45"/>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baseline="40000">
              <a:solidFill>
                <a:srgbClr val="000000"/>
              </a:solidFill>
            </a:endParaRPr>
          </a:p>
        </p:txBody>
      </p:sp>
      <p:pic>
        <p:nvPicPr>
          <p:cNvPr id="193551" name="GP_art" descr="Guided-Pract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7950" y="874713"/>
            <a:ext cx="2846388" cy="484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103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93551"/>
                                        </p:tgtEl>
                                        <p:attrNameLst>
                                          <p:attrName>style.visibility</p:attrName>
                                        </p:attrNameLst>
                                      </p:cBhvr>
                                      <p:to>
                                        <p:strVal val="visible"/>
                                      </p:to>
                                    </p:set>
                                    <p:animEffect transition="in" filter="wipe(left)">
                                      <p:cBhvr>
                                        <p:cTn id="7" dur="500"/>
                                        <p:tgtEl>
                                          <p:spTgt spid="19355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3548"/>
                                        </p:tgtEl>
                                        <p:attrNameLst>
                                          <p:attrName>style.visibility</p:attrName>
                                        </p:attrNameLst>
                                      </p:cBhvr>
                                      <p:to>
                                        <p:strVal val="visible"/>
                                      </p:to>
                                    </p:set>
                                    <p:animEffect transition="in" filter="wipe(left)">
                                      <p:cBhvr>
                                        <p:cTn id="11" dur="500"/>
                                        <p:tgtEl>
                                          <p:spTgt spid="19354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3549"/>
                                        </p:tgtEl>
                                        <p:attrNameLst>
                                          <p:attrName>style.visibility</p:attrName>
                                        </p:attrNameLst>
                                      </p:cBhvr>
                                      <p:to>
                                        <p:strVal val="visible"/>
                                      </p:to>
                                    </p:set>
                                    <p:animEffect transition="in" filter="wipe(left)">
                                      <p:cBhvr>
                                        <p:cTn id="15" dur="500"/>
                                        <p:tgtEl>
                                          <p:spTgt spid="19354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3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8" grpId="0" autoUpdateAnimBg="0"/>
      <p:bldP spid="193549" grpId="0" autoUpdateAnimBg="0"/>
      <p:bldP spid="1935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a:t>Key Concept 4</a:t>
            </a:r>
          </a:p>
        </p:txBody>
      </p:sp>
      <p:pic>
        <p:nvPicPr>
          <p:cNvPr id="219142" name="Picture 6" descr="11Pcal_02_02_d_k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75" y="1336675"/>
            <a:ext cx="7851775" cy="23479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78255039"/>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a:t>Example 6</a:t>
            </a:r>
          </a:p>
        </p:txBody>
      </p:sp>
      <p:sp>
        <p:nvSpPr>
          <p:cNvPr id="220164" name="txt_box"/>
          <p:cNvSpPr>
            <a:spLocks noChangeArrowheads="1"/>
          </p:cNvSpPr>
          <p:nvPr/>
        </p:nvSpPr>
        <p:spPr bwMode="auto">
          <a:xfrm>
            <a:off x="876300" y="1503363"/>
            <a:ext cx="7581900" cy="7493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400" b="1">
                <a:solidFill>
                  <a:srgbClr val="962E45"/>
                </a:solidFill>
                <a:ea typeface="Times New Roman" pitchFamily="18" charset="0"/>
                <a:cs typeface="Arial" pitchFamily="34" charset="0"/>
              </a:rPr>
              <a:t>A.</a:t>
            </a:r>
            <a:r>
              <a:rPr lang="en-US" sz="2400" b="1">
                <a:solidFill>
                  <a:srgbClr val="0066B3"/>
                </a:solidFill>
                <a:ea typeface="Times New Roman" pitchFamily="18" charset="0"/>
                <a:cs typeface="Arial" pitchFamily="34" charset="0"/>
              </a:rPr>
              <a:t> For </a:t>
            </a:r>
            <a:r>
              <a:rPr lang="en-US" sz="2400" b="1" i="1">
                <a:solidFill>
                  <a:srgbClr val="0066B3"/>
                </a:solidFill>
                <a:ea typeface="Times New Roman" pitchFamily="18" charset="0"/>
                <a:cs typeface="Arial" pitchFamily="34" charset="0"/>
              </a:rPr>
              <a:t>f</a:t>
            </a:r>
            <a:r>
              <a:rPr lang="en-US" sz="800" b="1" i="1">
                <a:solidFill>
                  <a:srgbClr val="0066B3"/>
                </a:solidFill>
                <a:ea typeface="Times New Roman" pitchFamily="18" charset="0"/>
                <a:cs typeface="Arial" pitchFamily="34" charset="0"/>
              </a:rPr>
              <a:t> </a:t>
            </a:r>
            <a:r>
              <a:rPr lang="en-US" sz="2400" b="1">
                <a:solidFill>
                  <a:srgbClr val="0066B3"/>
                </a:solidFill>
                <a:ea typeface="Times New Roman" pitchFamily="18" charset="0"/>
                <a:cs typeface="Arial" pitchFamily="34" charset="0"/>
              </a:rPr>
              <a:t>(</a:t>
            </a:r>
            <a:r>
              <a:rPr lang="en-US" sz="2400" b="1" i="1">
                <a:solidFill>
                  <a:srgbClr val="0066B3"/>
                </a:solidFill>
                <a:ea typeface="Times New Roman" pitchFamily="18" charset="0"/>
                <a:cs typeface="Arial" pitchFamily="34" charset="0"/>
              </a:rPr>
              <a:t>x</a:t>
            </a:r>
            <a:r>
              <a:rPr lang="en-US" sz="2400" b="1">
                <a:solidFill>
                  <a:srgbClr val="0066B3"/>
                </a:solidFill>
                <a:ea typeface="Times New Roman" pitchFamily="18" charset="0"/>
                <a:cs typeface="Arial" pitchFamily="34" charset="0"/>
              </a:rPr>
              <a:t>) = </a:t>
            </a:r>
            <a:r>
              <a:rPr lang="en-US" sz="2400" b="1" i="1">
                <a:solidFill>
                  <a:srgbClr val="0066B3"/>
                </a:solidFill>
                <a:ea typeface="Times New Roman" pitchFamily="18" charset="0"/>
                <a:cs typeface="Arial" pitchFamily="34" charset="0"/>
              </a:rPr>
              <a:t>x</a:t>
            </a:r>
            <a:r>
              <a:rPr lang="en-US" sz="2400" b="1">
                <a:solidFill>
                  <a:srgbClr val="0066B3"/>
                </a:solidFill>
                <a:ea typeface="Times New Roman" pitchFamily="18" charset="0"/>
                <a:cs typeface="Arial" pitchFamily="34" charset="0"/>
              </a:rPr>
              <a:t>(3</a:t>
            </a:r>
            <a:r>
              <a:rPr lang="en-US" sz="2400" b="1" i="1">
                <a:solidFill>
                  <a:srgbClr val="0066B3"/>
                </a:solidFill>
                <a:ea typeface="Times New Roman" pitchFamily="18" charset="0"/>
                <a:cs typeface="Arial" pitchFamily="34" charset="0"/>
              </a:rPr>
              <a:t>x </a:t>
            </a:r>
            <a:r>
              <a:rPr lang="en-US" sz="2400" b="1">
                <a:solidFill>
                  <a:srgbClr val="0066B3"/>
                </a:solidFill>
                <a:ea typeface="Times New Roman" pitchFamily="18" charset="0"/>
                <a:cs typeface="Arial" pitchFamily="34" charset="0"/>
              </a:rPr>
              <a:t>+ 1) (</a:t>
            </a:r>
            <a:r>
              <a:rPr lang="en-US" sz="2400" b="1" i="1">
                <a:solidFill>
                  <a:srgbClr val="0066B3"/>
                </a:solidFill>
                <a:ea typeface="Times New Roman" pitchFamily="18" charset="0"/>
                <a:cs typeface="Arial" pitchFamily="34" charset="0"/>
              </a:rPr>
              <a:t>x </a:t>
            </a:r>
            <a:r>
              <a:rPr lang="en-US" sz="2400" b="1">
                <a:solidFill>
                  <a:srgbClr val="0066B3"/>
                </a:solidFill>
                <a:ea typeface="Times New Roman" pitchFamily="18" charset="0"/>
                <a:cs typeface="Arial" pitchFamily="34" charset="0"/>
              </a:rPr>
              <a:t>– 2)</a:t>
            </a:r>
            <a:r>
              <a:rPr lang="en-US" sz="800" b="1">
                <a:solidFill>
                  <a:srgbClr val="0066B3"/>
                </a:solidFill>
                <a:ea typeface="Times New Roman" pitchFamily="18" charset="0"/>
                <a:cs typeface="Arial" pitchFamily="34" charset="0"/>
              </a:rPr>
              <a:t> </a:t>
            </a:r>
            <a:r>
              <a:rPr lang="en-US" sz="2400" b="1" baseline="40000">
                <a:solidFill>
                  <a:srgbClr val="0066B3"/>
                </a:solidFill>
                <a:ea typeface="Times New Roman" pitchFamily="18" charset="0"/>
                <a:cs typeface="Arial" pitchFamily="34" charset="0"/>
              </a:rPr>
              <a:t>2</a:t>
            </a:r>
            <a:r>
              <a:rPr lang="en-US" sz="2400" b="1">
                <a:solidFill>
                  <a:srgbClr val="0066B3"/>
                </a:solidFill>
                <a:ea typeface="Times New Roman" pitchFamily="18" charset="0"/>
                <a:cs typeface="Arial" pitchFamily="34" charset="0"/>
              </a:rPr>
              <a:t>, apply the leading-term test.</a:t>
            </a:r>
          </a:p>
        </p:txBody>
      </p:sp>
      <p:sp>
        <p:nvSpPr>
          <p:cNvPr id="220166" name="title"/>
          <p:cNvSpPr txBox="1">
            <a:spLocks noChangeArrowheads="1"/>
          </p:cNvSpPr>
          <p:nvPr/>
        </p:nvSpPr>
        <p:spPr bwMode="auto">
          <a:xfrm>
            <a:off x="2609850" y="809625"/>
            <a:ext cx="5838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r>
              <a:rPr lang="en-US" sz="2000" b="1">
                <a:solidFill>
                  <a:srgbClr val="962E45"/>
                </a:solidFill>
              </a:rPr>
              <a:t>Graph a Polynomial Function</a:t>
            </a:r>
          </a:p>
        </p:txBody>
      </p:sp>
      <p:grpSp>
        <p:nvGrpSpPr>
          <p:cNvPr id="220169" name="Group 9"/>
          <p:cNvGrpSpPr>
            <a:grpSpLocks/>
          </p:cNvGrpSpPr>
          <p:nvPr/>
        </p:nvGrpSpPr>
        <p:grpSpPr bwMode="auto">
          <a:xfrm>
            <a:off x="876300" y="2438400"/>
            <a:ext cx="7962900" cy="1543050"/>
            <a:chOff x="552" y="1658"/>
            <a:chExt cx="5016" cy="972"/>
          </a:xfrm>
        </p:grpSpPr>
        <p:sp>
          <p:nvSpPr>
            <p:cNvPr id="220165" name="Text Box 5"/>
            <p:cNvSpPr txBox="1">
              <a:spLocks noChangeAspect="1" noChangeArrowheads="1"/>
            </p:cNvSpPr>
            <p:nvPr/>
          </p:nvSpPr>
          <p:spPr bwMode="auto">
            <a:xfrm>
              <a:off x="552" y="1658"/>
              <a:ext cx="5016" cy="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400">
                  <a:solidFill>
                    <a:srgbClr val="000000"/>
                  </a:solidFill>
                  <a:ea typeface="Times New Roman" pitchFamily="18" charset="0"/>
                  <a:cs typeface="Arial" pitchFamily="34" charset="0"/>
                </a:rPr>
                <a:t>The product </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(3</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+ 1)(</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2)</a:t>
              </a:r>
              <a:r>
                <a:rPr lang="en-US" sz="2400" baseline="40000">
                  <a:solidFill>
                    <a:srgbClr val="000000"/>
                  </a:solidFill>
                  <a:ea typeface="Times New Roman" pitchFamily="18" charset="0"/>
                  <a:cs typeface="Arial" pitchFamily="34" charset="0"/>
                </a:rPr>
                <a:t>2</a:t>
              </a:r>
              <a:r>
                <a:rPr lang="en-US" sz="2400">
                  <a:solidFill>
                    <a:srgbClr val="000000"/>
                  </a:solidFill>
                  <a:ea typeface="Times New Roman" pitchFamily="18" charset="0"/>
                  <a:cs typeface="Arial" pitchFamily="34" charset="0"/>
                </a:rPr>
                <a:t> has a leading term of </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(3</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a:t>
              </a:r>
              <a:r>
                <a:rPr lang="en-US" sz="2400" baseline="40000">
                  <a:solidFill>
                    <a:srgbClr val="000000"/>
                  </a:solidFill>
                  <a:ea typeface="Times New Roman" pitchFamily="18" charset="0"/>
                  <a:cs typeface="Arial" pitchFamily="34" charset="0"/>
                </a:rPr>
                <a:t>2</a:t>
              </a:r>
              <a:r>
                <a:rPr lang="en-US" sz="2400">
                  <a:solidFill>
                    <a:srgbClr val="000000"/>
                  </a:solidFill>
                  <a:ea typeface="Times New Roman" pitchFamily="18" charset="0"/>
                  <a:cs typeface="Arial" pitchFamily="34" charset="0"/>
                </a:rPr>
                <a:t> or 3</a:t>
              </a:r>
              <a:r>
                <a:rPr lang="en-US" sz="2400" i="1">
                  <a:solidFill>
                    <a:srgbClr val="000000"/>
                  </a:solidFill>
                  <a:ea typeface="Times New Roman" pitchFamily="18" charset="0"/>
                  <a:cs typeface="Arial" pitchFamily="34" charset="0"/>
                </a:rPr>
                <a:t>x</a:t>
              </a:r>
              <a:r>
                <a:rPr lang="en-US" sz="2400" baseline="40000">
                  <a:solidFill>
                    <a:srgbClr val="000000"/>
                  </a:solidFill>
                  <a:ea typeface="Times New Roman" pitchFamily="18" charset="0"/>
                  <a:cs typeface="Arial" pitchFamily="34" charset="0"/>
                </a:rPr>
                <a:t>4</a:t>
              </a:r>
              <a:r>
                <a:rPr lang="en-US" sz="2400">
                  <a:solidFill>
                    <a:srgbClr val="000000"/>
                  </a:solidFill>
                  <a:ea typeface="Times New Roman" pitchFamily="18" charset="0"/>
                  <a:cs typeface="Arial" pitchFamily="34" charset="0"/>
                </a:rPr>
                <a:t>, so </a:t>
              </a:r>
              <a:r>
                <a:rPr lang="en-US" sz="2400" i="1">
                  <a:solidFill>
                    <a:srgbClr val="000000"/>
                  </a:solidFill>
                  <a:ea typeface="Times New Roman" pitchFamily="18" charset="0"/>
                  <a:cs typeface="Arial" pitchFamily="34" charset="0"/>
                </a:rPr>
                <a:t>f</a:t>
              </a:r>
              <a:r>
                <a:rPr lang="en-US" sz="2400">
                  <a:solidFill>
                    <a:srgbClr val="000000"/>
                  </a:solidFill>
                  <a:ea typeface="Times New Roman" pitchFamily="18" charset="0"/>
                  <a:cs typeface="Arial" pitchFamily="34" charset="0"/>
                </a:rPr>
                <a:t> has degree 4 and leading coefficient 3. Because the degree is even and the leading coefficient is positive,                                             .</a:t>
              </a:r>
            </a:p>
          </p:txBody>
        </p:sp>
        <p:pic>
          <p:nvPicPr>
            <p:cNvPr id="220168" name="Picture 8" descr="Eqn2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 y="2286"/>
              <a:ext cx="2408" cy="3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0170" name="Group 10"/>
          <p:cNvGrpSpPr>
            <a:grpSpLocks/>
          </p:cNvGrpSpPr>
          <p:nvPr/>
        </p:nvGrpSpPr>
        <p:grpSpPr bwMode="auto">
          <a:xfrm>
            <a:off x="876300" y="5443538"/>
            <a:ext cx="7581900" cy="557212"/>
            <a:chOff x="552" y="3429"/>
            <a:chExt cx="4776" cy="351"/>
          </a:xfrm>
        </p:grpSpPr>
        <p:sp>
          <p:nvSpPr>
            <p:cNvPr id="220171" name="ans"/>
            <p:cNvSpPr>
              <a:spLocks noChangeArrowheads="1"/>
            </p:cNvSpPr>
            <p:nvPr/>
          </p:nvSpPr>
          <p:spPr bwMode="auto">
            <a:xfrm>
              <a:off x="552" y="3433"/>
              <a:ext cx="4776"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485900" indent="-1485900" fontAlgn="base">
                <a:lnSpc>
                  <a:spcPct val="90000"/>
                </a:lnSpc>
                <a:spcBef>
                  <a:spcPct val="20000"/>
                </a:spcBef>
                <a:spcAft>
                  <a:spcPct val="20000"/>
                </a:spcAft>
                <a:buClr>
                  <a:srgbClr val="FFFFFF"/>
                </a:buClr>
              </a:pPr>
              <a:r>
                <a:rPr lang="en-US" sz="2400" b="1">
                  <a:solidFill>
                    <a:srgbClr val="0066B3"/>
                  </a:solidFill>
                </a:rPr>
                <a:t>Answer:</a:t>
              </a:r>
              <a:r>
                <a:rPr lang="en-US" sz="2400">
                  <a:solidFill>
                    <a:srgbClr val="962E45"/>
                  </a:solidFill>
                </a:rPr>
                <a:t> 	</a:t>
              </a:r>
              <a:endParaRPr lang="en-US" sz="2400">
                <a:solidFill>
                  <a:srgbClr val="962E45"/>
                </a:solidFill>
                <a:ea typeface="Times New Roman" pitchFamily="18" charset="0"/>
                <a:cs typeface="Arial" pitchFamily="34" charset="0"/>
              </a:endParaRPr>
            </a:p>
          </p:txBody>
        </p:sp>
        <p:pic>
          <p:nvPicPr>
            <p:cNvPr id="220172" name="Picture 12" descr="Eqn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 y="3429"/>
              <a:ext cx="2459" cy="351"/>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7288240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0164">
                                            <p:txEl>
                                              <p:pRg st="0" end="0"/>
                                            </p:txEl>
                                          </p:spTgt>
                                        </p:tgtEl>
                                        <p:attrNameLst>
                                          <p:attrName>style.visibility</p:attrName>
                                        </p:attrNameLst>
                                      </p:cBhvr>
                                      <p:to>
                                        <p:strVal val="visible"/>
                                      </p:to>
                                    </p:set>
                                    <p:animEffect transition="in" filter="wipe(left)">
                                      <p:cBhvr>
                                        <p:cTn id="7" dur="500"/>
                                        <p:tgtEl>
                                          <p:spTgt spid="2201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20169"/>
                                        </p:tgtEl>
                                        <p:attrNameLst>
                                          <p:attrName>style.visibility</p:attrName>
                                        </p:attrNameLst>
                                      </p:cBhvr>
                                      <p:to>
                                        <p:strVal val="visible"/>
                                      </p:to>
                                    </p:set>
                                    <p:animEffect transition="in" filter="wipe(left)">
                                      <p:cBhvr>
                                        <p:cTn id="12" dur="500"/>
                                        <p:tgtEl>
                                          <p:spTgt spid="2201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20170"/>
                                        </p:tgtEl>
                                        <p:attrNameLst>
                                          <p:attrName>style.visibility</p:attrName>
                                        </p:attrNameLst>
                                      </p:cBhvr>
                                      <p:to>
                                        <p:strVal val="visible"/>
                                      </p:to>
                                    </p:set>
                                    <p:animEffect transition="in" filter="wipe(left)">
                                      <p:cBhvr>
                                        <p:cTn id="17" dur="500"/>
                                        <p:tgtEl>
                                          <p:spTgt spid="220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4" grpId="0" build="p" autoUpdateAnimBg="0"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r>
              <a:rPr lang="en-US"/>
              <a:t>Example 6</a:t>
            </a:r>
          </a:p>
        </p:txBody>
      </p:sp>
      <p:sp>
        <p:nvSpPr>
          <p:cNvPr id="312323" name="txt_box"/>
          <p:cNvSpPr>
            <a:spLocks noChangeArrowheads="1"/>
          </p:cNvSpPr>
          <p:nvPr/>
        </p:nvSpPr>
        <p:spPr bwMode="auto">
          <a:xfrm>
            <a:off x="876300" y="1503363"/>
            <a:ext cx="7581900" cy="7493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400" b="1">
                <a:solidFill>
                  <a:srgbClr val="962E45"/>
                </a:solidFill>
                <a:ea typeface="Times New Roman" pitchFamily="18" charset="0"/>
                <a:cs typeface="Arial" pitchFamily="34" charset="0"/>
              </a:rPr>
              <a:t>B.</a:t>
            </a:r>
            <a:r>
              <a:rPr lang="en-US" sz="2400" b="1">
                <a:solidFill>
                  <a:srgbClr val="0066B3"/>
                </a:solidFill>
                <a:ea typeface="Times New Roman" pitchFamily="18" charset="0"/>
                <a:cs typeface="Arial" pitchFamily="34" charset="0"/>
              </a:rPr>
              <a:t> For </a:t>
            </a:r>
            <a:r>
              <a:rPr lang="en-US" sz="2400" b="1" i="1">
                <a:solidFill>
                  <a:srgbClr val="0066B3"/>
                </a:solidFill>
                <a:ea typeface="Times New Roman" pitchFamily="18" charset="0"/>
                <a:cs typeface="Arial" pitchFamily="34" charset="0"/>
              </a:rPr>
              <a:t>f</a:t>
            </a:r>
            <a:r>
              <a:rPr lang="en-US" sz="800" b="1" i="1">
                <a:solidFill>
                  <a:srgbClr val="0066B3"/>
                </a:solidFill>
                <a:ea typeface="Times New Roman" pitchFamily="18" charset="0"/>
                <a:cs typeface="Arial" pitchFamily="34" charset="0"/>
              </a:rPr>
              <a:t> </a:t>
            </a:r>
            <a:r>
              <a:rPr lang="en-US" sz="2400" b="1">
                <a:solidFill>
                  <a:srgbClr val="0066B3"/>
                </a:solidFill>
                <a:ea typeface="Times New Roman" pitchFamily="18" charset="0"/>
                <a:cs typeface="Arial" pitchFamily="34" charset="0"/>
              </a:rPr>
              <a:t>(</a:t>
            </a:r>
            <a:r>
              <a:rPr lang="en-US" sz="2400" b="1" i="1">
                <a:solidFill>
                  <a:srgbClr val="0066B3"/>
                </a:solidFill>
                <a:ea typeface="Times New Roman" pitchFamily="18" charset="0"/>
                <a:cs typeface="Arial" pitchFamily="34" charset="0"/>
              </a:rPr>
              <a:t>x</a:t>
            </a:r>
            <a:r>
              <a:rPr lang="en-US" sz="2400" b="1">
                <a:solidFill>
                  <a:srgbClr val="0066B3"/>
                </a:solidFill>
                <a:ea typeface="Times New Roman" pitchFamily="18" charset="0"/>
                <a:cs typeface="Arial" pitchFamily="34" charset="0"/>
              </a:rPr>
              <a:t>) = </a:t>
            </a:r>
            <a:r>
              <a:rPr lang="en-US" sz="2400" b="1" i="1">
                <a:solidFill>
                  <a:srgbClr val="0066B3"/>
                </a:solidFill>
                <a:ea typeface="Times New Roman" pitchFamily="18" charset="0"/>
                <a:cs typeface="Arial" pitchFamily="34" charset="0"/>
              </a:rPr>
              <a:t>x</a:t>
            </a:r>
            <a:r>
              <a:rPr lang="en-US" sz="2400" b="1">
                <a:solidFill>
                  <a:srgbClr val="0066B3"/>
                </a:solidFill>
                <a:ea typeface="Times New Roman" pitchFamily="18" charset="0"/>
                <a:cs typeface="Arial" pitchFamily="34" charset="0"/>
              </a:rPr>
              <a:t>(3</a:t>
            </a:r>
            <a:r>
              <a:rPr lang="en-US" sz="2400" b="1" i="1">
                <a:solidFill>
                  <a:srgbClr val="0066B3"/>
                </a:solidFill>
                <a:ea typeface="Times New Roman" pitchFamily="18" charset="0"/>
                <a:cs typeface="Arial" pitchFamily="34" charset="0"/>
              </a:rPr>
              <a:t>x </a:t>
            </a:r>
            <a:r>
              <a:rPr lang="en-US" sz="2400" b="1">
                <a:solidFill>
                  <a:srgbClr val="0066B3"/>
                </a:solidFill>
                <a:ea typeface="Times New Roman" pitchFamily="18" charset="0"/>
                <a:cs typeface="Arial" pitchFamily="34" charset="0"/>
              </a:rPr>
              <a:t>+ 1) (</a:t>
            </a:r>
            <a:r>
              <a:rPr lang="en-US" sz="2400" b="1" i="1">
                <a:solidFill>
                  <a:srgbClr val="0066B3"/>
                </a:solidFill>
                <a:ea typeface="Times New Roman" pitchFamily="18" charset="0"/>
                <a:cs typeface="Arial" pitchFamily="34" charset="0"/>
              </a:rPr>
              <a:t>x </a:t>
            </a:r>
            <a:r>
              <a:rPr lang="en-US" sz="2400" b="1">
                <a:solidFill>
                  <a:srgbClr val="0066B3"/>
                </a:solidFill>
                <a:ea typeface="Times New Roman" pitchFamily="18" charset="0"/>
                <a:cs typeface="Arial" pitchFamily="34" charset="0"/>
              </a:rPr>
              <a:t>– 2)</a:t>
            </a:r>
            <a:r>
              <a:rPr lang="en-US" sz="800" b="1">
                <a:solidFill>
                  <a:srgbClr val="0066B3"/>
                </a:solidFill>
                <a:ea typeface="Times New Roman" pitchFamily="18" charset="0"/>
                <a:cs typeface="Arial" pitchFamily="34" charset="0"/>
              </a:rPr>
              <a:t> </a:t>
            </a:r>
            <a:r>
              <a:rPr lang="en-US" sz="2400" b="1" baseline="40000">
                <a:solidFill>
                  <a:srgbClr val="0066B3"/>
                </a:solidFill>
                <a:ea typeface="Times New Roman" pitchFamily="18" charset="0"/>
                <a:cs typeface="Arial" pitchFamily="34" charset="0"/>
              </a:rPr>
              <a:t>2</a:t>
            </a:r>
            <a:r>
              <a:rPr lang="en-US" sz="2400" b="1">
                <a:solidFill>
                  <a:srgbClr val="0066B3"/>
                </a:solidFill>
                <a:ea typeface="Times New Roman" pitchFamily="18" charset="0"/>
                <a:cs typeface="Arial" pitchFamily="34" charset="0"/>
              </a:rPr>
              <a:t>, determine the zeros and state the multiplicity of any repeated zeros. </a:t>
            </a:r>
          </a:p>
        </p:txBody>
      </p:sp>
      <p:sp>
        <p:nvSpPr>
          <p:cNvPr id="312325" name="title"/>
          <p:cNvSpPr txBox="1">
            <a:spLocks noChangeArrowheads="1"/>
          </p:cNvSpPr>
          <p:nvPr/>
        </p:nvSpPr>
        <p:spPr bwMode="auto">
          <a:xfrm>
            <a:off x="2609850" y="809625"/>
            <a:ext cx="5838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r>
              <a:rPr lang="en-US" sz="2000" b="1">
                <a:solidFill>
                  <a:srgbClr val="962E45"/>
                </a:solidFill>
              </a:rPr>
              <a:t>Graph a Polynomial Function</a:t>
            </a:r>
          </a:p>
        </p:txBody>
      </p:sp>
      <p:grpSp>
        <p:nvGrpSpPr>
          <p:cNvPr id="312327" name="Group 7"/>
          <p:cNvGrpSpPr>
            <a:grpSpLocks/>
          </p:cNvGrpSpPr>
          <p:nvPr/>
        </p:nvGrpSpPr>
        <p:grpSpPr bwMode="auto">
          <a:xfrm>
            <a:off x="876300" y="2886075"/>
            <a:ext cx="7496175" cy="1209675"/>
            <a:chOff x="552" y="1818"/>
            <a:chExt cx="4722" cy="762"/>
          </a:xfrm>
        </p:grpSpPr>
        <p:sp>
          <p:nvSpPr>
            <p:cNvPr id="312324" name="Text Box 4"/>
            <p:cNvSpPr txBox="1">
              <a:spLocks noChangeArrowheads="1"/>
            </p:cNvSpPr>
            <p:nvPr/>
          </p:nvSpPr>
          <p:spPr bwMode="auto">
            <a:xfrm>
              <a:off x="552" y="1832"/>
              <a:ext cx="4722"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50000"/>
                </a:lnSpc>
                <a:spcBef>
                  <a:spcPct val="20000"/>
                </a:spcBef>
                <a:spcAft>
                  <a:spcPct val="20000"/>
                </a:spcAft>
              </a:pPr>
              <a:r>
                <a:rPr lang="en-US" sz="2400">
                  <a:solidFill>
                    <a:srgbClr val="000000"/>
                  </a:solidFill>
                  <a:ea typeface="Times New Roman" pitchFamily="18" charset="0"/>
                  <a:cs typeface="Arial" pitchFamily="34" charset="0"/>
                </a:rPr>
                <a:t>The distinct real zeros are </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0, </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 and </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2. The zero at </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2 has multiplicity 2. </a:t>
              </a:r>
            </a:p>
          </p:txBody>
        </p:sp>
        <p:pic>
          <p:nvPicPr>
            <p:cNvPr id="312326" name="Picture 6" descr="Eqn3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 y="1818"/>
              <a:ext cx="314" cy="4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2328" name="Group 8"/>
          <p:cNvGrpSpPr>
            <a:grpSpLocks/>
          </p:cNvGrpSpPr>
          <p:nvPr/>
        </p:nvGrpSpPr>
        <p:grpSpPr bwMode="auto">
          <a:xfrm>
            <a:off x="876300" y="5262563"/>
            <a:ext cx="7581900" cy="795337"/>
            <a:chOff x="552" y="3315"/>
            <a:chExt cx="4776" cy="501"/>
          </a:xfrm>
        </p:grpSpPr>
        <p:sp>
          <p:nvSpPr>
            <p:cNvPr id="312329" name="ans"/>
            <p:cNvSpPr>
              <a:spLocks noChangeArrowheads="1"/>
            </p:cNvSpPr>
            <p:nvPr/>
          </p:nvSpPr>
          <p:spPr bwMode="auto">
            <a:xfrm>
              <a:off x="552" y="3433"/>
              <a:ext cx="4776"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485900" indent="-1485900" fontAlgn="base">
                <a:lnSpc>
                  <a:spcPct val="90000"/>
                </a:lnSpc>
                <a:spcBef>
                  <a:spcPct val="20000"/>
                </a:spcBef>
                <a:spcAft>
                  <a:spcPct val="20000"/>
                </a:spcAft>
                <a:buClr>
                  <a:srgbClr val="FFFFFF"/>
                </a:buClr>
              </a:pPr>
              <a:r>
                <a:rPr lang="en-US" sz="2400" b="1">
                  <a:solidFill>
                    <a:srgbClr val="0066B3"/>
                  </a:solidFill>
                </a:rPr>
                <a:t>Answer:</a:t>
              </a:r>
              <a:r>
                <a:rPr lang="en-US" sz="2400">
                  <a:solidFill>
                    <a:srgbClr val="962E45"/>
                  </a:solidFill>
                </a:rPr>
                <a:t> 	</a:t>
              </a:r>
              <a:r>
                <a:rPr lang="fr-FR" sz="2400">
                  <a:solidFill>
                    <a:srgbClr val="962E45"/>
                  </a:solidFill>
                  <a:ea typeface="Times New Roman" pitchFamily="18" charset="0"/>
                  <a:cs typeface="Arial" pitchFamily="34" charset="0"/>
                </a:rPr>
                <a:t>0,       , 2 (multiplicity: 2) </a:t>
              </a:r>
              <a:endParaRPr lang="en-US" sz="2400">
                <a:solidFill>
                  <a:srgbClr val="962E45"/>
                </a:solidFill>
                <a:ea typeface="Times New Roman" pitchFamily="18" charset="0"/>
                <a:cs typeface="Arial" pitchFamily="34" charset="0"/>
              </a:endParaRPr>
            </a:p>
          </p:txBody>
        </p:sp>
        <p:pic>
          <p:nvPicPr>
            <p:cNvPr id="312330" name="Picture 10" descr="Eqn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3315"/>
              <a:ext cx="322" cy="501"/>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4451160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2323">
                                            <p:txEl>
                                              <p:pRg st="0" end="0"/>
                                            </p:txEl>
                                          </p:spTgt>
                                        </p:tgtEl>
                                        <p:attrNameLst>
                                          <p:attrName>style.visibility</p:attrName>
                                        </p:attrNameLst>
                                      </p:cBhvr>
                                      <p:to>
                                        <p:strVal val="visible"/>
                                      </p:to>
                                    </p:set>
                                    <p:animEffect transition="in" filter="wipe(left)">
                                      <p:cBhvr>
                                        <p:cTn id="7" dur="500"/>
                                        <p:tgtEl>
                                          <p:spTgt spid="312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12327"/>
                                        </p:tgtEl>
                                        <p:attrNameLst>
                                          <p:attrName>style.visibility</p:attrName>
                                        </p:attrNameLst>
                                      </p:cBhvr>
                                      <p:to>
                                        <p:strVal val="visible"/>
                                      </p:to>
                                    </p:set>
                                    <p:animEffect transition="in" filter="wipe(left)">
                                      <p:cBhvr>
                                        <p:cTn id="12" dur="500"/>
                                        <p:tgtEl>
                                          <p:spTgt spid="3123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12328"/>
                                        </p:tgtEl>
                                        <p:attrNameLst>
                                          <p:attrName>style.visibility</p:attrName>
                                        </p:attrNameLst>
                                      </p:cBhvr>
                                      <p:to>
                                        <p:strVal val="visible"/>
                                      </p:to>
                                    </p:set>
                                    <p:animEffect transition="in" filter="wipe(left)">
                                      <p:cBhvr>
                                        <p:cTn id="17" dur="500"/>
                                        <p:tgtEl>
                                          <p:spTgt spid="312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3" grpId="0" build="p" autoUpdateAnimBg="0"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r>
              <a:rPr lang="en-US"/>
              <a:t>Example 6</a:t>
            </a:r>
          </a:p>
        </p:txBody>
      </p:sp>
      <p:sp>
        <p:nvSpPr>
          <p:cNvPr id="313347" name="txt_box"/>
          <p:cNvSpPr>
            <a:spLocks noChangeArrowheads="1"/>
          </p:cNvSpPr>
          <p:nvPr/>
        </p:nvSpPr>
        <p:spPr bwMode="auto">
          <a:xfrm>
            <a:off x="876300" y="1503363"/>
            <a:ext cx="7581900" cy="7493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400" b="1">
                <a:solidFill>
                  <a:srgbClr val="962E45"/>
                </a:solidFill>
                <a:ea typeface="Times New Roman" pitchFamily="18" charset="0"/>
                <a:cs typeface="Arial" pitchFamily="34" charset="0"/>
              </a:rPr>
              <a:t>C.</a:t>
            </a:r>
            <a:r>
              <a:rPr lang="en-US" sz="2400" b="1">
                <a:solidFill>
                  <a:srgbClr val="0066B3"/>
                </a:solidFill>
                <a:ea typeface="Times New Roman" pitchFamily="18" charset="0"/>
                <a:cs typeface="Arial" pitchFamily="34" charset="0"/>
              </a:rPr>
              <a:t> For </a:t>
            </a:r>
            <a:r>
              <a:rPr lang="en-US" sz="2400" b="1" i="1">
                <a:solidFill>
                  <a:srgbClr val="0066B3"/>
                </a:solidFill>
                <a:ea typeface="Times New Roman" pitchFamily="18" charset="0"/>
                <a:cs typeface="Arial" pitchFamily="34" charset="0"/>
              </a:rPr>
              <a:t>f</a:t>
            </a:r>
            <a:r>
              <a:rPr lang="en-US" sz="800" b="1" i="1">
                <a:solidFill>
                  <a:srgbClr val="0066B3"/>
                </a:solidFill>
                <a:ea typeface="Times New Roman" pitchFamily="18" charset="0"/>
                <a:cs typeface="Arial" pitchFamily="34" charset="0"/>
              </a:rPr>
              <a:t> </a:t>
            </a:r>
            <a:r>
              <a:rPr lang="en-US" sz="2400" b="1">
                <a:solidFill>
                  <a:srgbClr val="0066B3"/>
                </a:solidFill>
                <a:ea typeface="Times New Roman" pitchFamily="18" charset="0"/>
                <a:cs typeface="Arial" pitchFamily="34" charset="0"/>
              </a:rPr>
              <a:t>(</a:t>
            </a:r>
            <a:r>
              <a:rPr lang="en-US" sz="2400" b="1" i="1">
                <a:solidFill>
                  <a:srgbClr val="0066B3"/>
                </a:solidFill>
                <a:ea typeface="Times New Roman" pitchFamily="18" charset="0"/>
                <a:cs typeface="Arial" pitchFamily="34" charset="0"/>
              </a:rPr>
              <a:t>x</a:t>
            </a:r>
            <a:r>
              <a:rPr lang="en-US" sz="2400" b="1">
                <a:solidFill>
                  <a:srgbClr val="0066B3"/>
                </a:solidFill>
                <a:ea typeface="Times New Roman" pitchFamily="18" charset="0"/>
                <a:cs typeface="Arial" pitchFamily="34" charset="0"/>
              </a:rPr>
              <a:t>) = </a:t>
            </a:r>
            <a:r>
              <a:rPr lang="en-US" sz="2400" b="1" i="1">
                <a:solidFill>
                  <a:srgbClr val="0066B3"/>
                </a:solidFill>
                <a:ea typeface="Times New Roman" pitchFamily="18" charset="0"/>
                <a:cs typeface="Arial" pitchFamily="34" charset="0"/>
              </a:rPr>
              <a:t>x</a:t>
            </a:r>
            <a:r>
              <a:rPr lang="en-US" sz="2400" b="1">
                <a:solidFill>
                  <a:srgbClr val="0066B3"/>
                </a:solidFill>
                <a:ea typeface="Times New Roman" pitchFamily="18" charset="0"/>
                <a:cs typeface="Arial" pitchFamily="34" charset="0"/>
              </a:rPr>
              <a:t>(3</a:t>
            </a:r>
            <a:r>
              <a:rPr lang="en-US" sz="2400" b="1" i="1">
                <a:solidFill>
                  <a:srgbClr val="0066B3"/>
                </a:solidFill>
                <a:ea typeface="Times New Roman" pitchFamily="18" charset="0"/>
                <a:cs typeface="Arial" pitchFamily="34" charset="0"/>
              </a:rPr>
              <a:t>x </a:t>
            </a:r>
            <a:r>
              <a:rPr lang="en-US" sz="2400" b="1">
                <a:solidFill>
                  <a:srgbClr val="0066B3"/>
                </a:solidFill>
                <a:ea typeface="Times New Roman" pitchFamily="18" charset="0"/>
                <a:cs typeface="Arial" pitchFamily="34" charset="0"/>
              </a:rPr>
              <a:t>+ 1) (</a:t>
            </a:r>
            <a:r>
              <a:rPr lang="en-US" sz="2400" b="1" i="1">
                <a:solidFill>
                  <a:srgbClr val="0066B3"/>
                </a:solidFill>
                <a:ea typeface="Times New Roman" pitchFamily="18" charset="0"/>
                <a:cs typeface="Arial" pitchFamily="34" charset="0"/>
              </a:rPr>
              <a:t>x </a:t>
            </a:r>
            <a:r>
              <a:rPr lang="en-US" sz="2400" b="1">
                <a:solidFill>
                  <a:srgbClr val="0066B3"/>
                </a:solidFill>
                <a:ea typeface="Times New Roman" pitchFamily="18" charset="0"/>
                <a:cs typeface="Arial" pitchFamily="34" charset="0"/>
              </a:rPr>
              <a:t>– 2)</a:t>
            </a:r>
            <a:r>
              <a:rPr lang="en-US" sz="800" b="1">
                <a:solidFill>
                  <a:srgbClr val="0066B3"/>
                </a:solidFill>
                <a:ea typeface="Times New Roman" pitchFamily="18" charset="0"/>
                <a:cs typeface="Arial" pitchFamily="34" charset="0"/>
              </a:rPr>
              <a:t> </a:t>
            </a:r>
            <a:r>
              <a:rPr lang="en-US" sz="2400" b="1" baseline="40000">
                <a:solidFill>
                  <a:srgbClr val="0066B3"/>
                </a:solidFill>
                <a:ea typeface="Times New Roman" pitchFamily="18" charset="0"/>
                <a:cs typeface="Arial" pitchFamily="34" charset="0"/>
              </a:rPr>
              <a:t>2</a:t>
            </a:r>
            <a:r>
              <a:rPr lang="en-US" sz="2400" b="1">
                <a:solidFill>
                  <a:srgbClr val="0066B3"/>
                </a:solidFill>
                <a:ea typeface="Times New Roman" pitchFamily="18" charset="0"/>
                <a:cs typeface="Arial" pitchFamily="34" charset="0"/>
              </a:rPr>
              <a:t>, find a few additional points. </a:t>
            </a:r>
          </a:p>
        </p:txBody>
      </p:sp>
      <p:sp>
        <p:nvSpPr>
          <p:cNvPr id="313348" name="Text Box 4"/>
          <p:cNvSpPr txBox="1">
            <a:spLocks noChangeArrowheads="1"/>
          </p:cNvSpPr>
          <p:nvPr/>
        </p:nvSpPr>
        <p:spPr bwMode="auto">
          <a:xfrm>
            <a:off x="876300" y="2286000"/>
            <a:ext cx="74961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400">
                <a:solidFill>
                  <a:srgbClr val="000000"/>
                </a:solidFill>
                <a:ea typeface="Times New Roman" pitchFamily="18" charset="0"/>
                <a:cs typeface="Arial" pitchFamily="34" charset="0"/>
              </a:rPr>
              <a:t>Choose </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-values that fall in the intervals determined by the zeros of the function. </a:t>
            </a:r>
          </a:p>
        </p:txBody>
      </p:sp>
      <p:sp>
        <p:nvSpPr>
          <p:cNvPr id="313349" name="title"/>
          <p:cNvSpPr txBox="1">
            <a:spLocks noChangeArrowheads="1"/>
          </p:cNvSpPr>
          <p:nvPr/>
        </p:nvSpPr>
        <p:spPr bwMode="auto">
          <a:xfrm>
            <a:off x="2609850" y="809625"/>
            <a:ext cx="5838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r>
              <a:rPr lang="en-US" sz="2000" b="1">
                <a:solidFill>
                  <a:srgbClr val="962E45"/>
                </a:solidFill>
              </a:rPr>
              <a:t>Graph a Polynomial Function</a:t>
            </a:r>
          </a:p>
        </p:txBody>
      </p:sp>
      <p:sp>
        <p:nvSpPr>
          <p:cNvPr id="313351" name="ans"/>
          <p:cNvSpPr>
            <a:spLocks noChangeArrowheads="1"/>
          </p:cNvSpPr>
          <p:nvPr/>
        </p:nvSpPr>
        <p:spPr bwMode="auto">
          <a:xfrm>
            <a:off x="876300" y="5599113"/>
            <a:ext cx="75819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485900" indent="-1485900" fontAlgn="base">
              <a:lnSpc>
                <a:spcPct val="90000"/>
              </a:lnSpc>
              <a:spcBef>
                <a:spcPct val="20000"/>
              </a:spcBef>
              <a:spcAft>
                <a:spcPct val="20000"/>
              </a:spcAft>
              <a:buClr>
                <a:srgbClr val="FFFFFF"/>
              </a:buClr>
            </a:pPr>
            <a:r>
              <a:rPr lang="en-US" sz="2400" b="1">
                <a:solidFill>
                  <a:srgbClr val="0066B3"/>
                </a:solidFill>
              </a:rPr>
              <a:t>Answer:</a:t>
            </a:r>
            <a:r>
              <a:rPr lang="en-US" sz="2400">
                <a:solidFill>
                  <a:srgbClr val="962E45"/>
                </a:solidFill>
              </a:rPr>
              <a:t> 	</a:t>
            </a:r>
            <a:r>
              <a:rPr lang="fr-FR" sz="2400">
                <a:solidFill>
                  <a:srgbClr val="962E45"/>
                </a:solidFill>
                <a:ea typeface="Times New Roman" pitchFamily="18" charset="0"/>
                <a:cs typeface="Arial" pitchFamily="34" charset="0"/>
              </a:rPr>
              <a:t>(–1, 18), (–0.1, –0.3087), (1, 4), (3, 30) </a:t>
            </a:r>
            <a:endParaRPr lang="en-US" sz="2400">
              <a:solidFill>
                <a:srgbClr val="962E45"/>
              </a:solidFill>
              <a:ea typeface="Times New Roman" pitchFamily="18" charset="0"/>
              <a:cs typeface="Arial" pitchFamily="34" charset="0"/>
            </a:endParaRPr>
          </a:p>
        </p:txBody>
      </p:sp>
      <p:pic>
        <p:nvPicPr>
          <p:cNvPr id="313352" name="Picture 8" descr="11Pcal_02_02_06_A_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3276600"/>
            <a:ext cx="6172200" cy="2057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44546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3347">
                                            <p:txEl>
                                              <p:pRg st="0" end="0"/>
                                            </p:txEl>
                                          </p:spTgt>
                                        </p:tgtEl>
                                        <p:attrNameLst>
                                          <p:attrName>style.visibility</p:attrName>
                                        </p:attrNameLst>
                                      </p:cBhvr>
                                      <p:to>
                                        <p:strVal val="visible"/>
                                      </p:to>
                                    </p:set>
                                    <p:animEffect transition="in" filter="wipe(left)">
                                      <p:cBhvr>
                                        <p:cTn id="7" dur="500"/>
                                        <p:tgtEl>
                                          <p:spTgt spid="3133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3348">
                                            <p:txEl>
                                              <p:pRg st="0" end="0"/>
                                            </p:txEl>
                                          </p:spTgt>
                                        </p:tgtEl>
                                        <p:attrNameLst>
                                          <p:attrName>style.visibility</p:attrName>
                                        </p:attrNameLst>
                                      </p:cBhvr>
                                      <p:to>
                                        <p:strVal val="visible"/>
                                      </p:to>
                                    </p:set>
                                    <p:animEffect transition="in" filter="wipe(left)">
                                      <p:cBhvr>
                                        <p:cTn id="12" dur="500"/>
                                        <p:tgtEl>
                                          <p:spTgt spid="313348">
                                            <p:txEl>
                                              <p:pRg st="0" end="0"/>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313352"/>
                                        </p:tgtEl>
                                        <p:attrNameLst>
                                          <p:attrName>style.visibility</p:attrName>
                                        </p:attrNameLst>
                                      </p:cBhvr>
                                      <p:to>
                                        <p:strVal val="visible"/>
                                      </p:to>
                                    </p:set>
                                    <p:animEffect transition="in" filter="wipe(left)">
                                      <p:cBhvr>
                                        <p:cTn id="16" dur="500"/>
                                        <p:tgtEl>
                                          <p:spTgt spid="31335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13351">
                                            <p:txEl>
                                              <p:pRg st="0" end="0"/>
                                            </p:txEl>
                                          </p:spTgt>
                                        </p:tgtEl>
                                        <p:attrNameLst>
                                          <p:attrName>style.visibility</p:attrName>
                                        </p:attrNameLst>
                                      </p:cBhvr>
                                      <p:to>
                                        <p:strVal val="visible"/>
                                      </p:to>
                                    </p:set>
                                    <p:animEffect transition="in" filter="wipe(left)">
                                      <p:cBhvr>
                                        <p:cTn id="21" dur="500"/>
                                        <p:tgtEl>
                                          <p:spTgt spid="3133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7" grpId="0" build="p" autoUpdateAnimBg="0" advAuto="0"/>
      <p:bldP spid="313348" grpId="0" build="p" autoUpdateAnimBg="0"/>
      <p:bldP spid="31335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t>Vocabulary</a:t>
            </a:r>
          </a:p>
        </p:txBody>
      </p:sp>
      <p:sp>
        <p:nvSpPr>
          <p:cNvPr id="88072" name="vocab_1"/>
          <p:cNvSpPr txBox="1">
            <a:spLocks noChangeArrowheads="1"/>
          </p:cNvSpPr>
          <p:nvPr/>
        </p:nvSpPr>
        <p:spPr bwMode="auto">
          <a:xfrm>
            <a:off x="812800" y="1828800"/>
            <a:ext cx="4826000" cy="315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a:solidFill>
                  <a:schemeClr val="tx1"/>
                </a:solidFill>
                <a:latin typeface="Arial" pitchFamily="34" charset="0"/>
              </a:defRPr>
            </a:lvl1pPr>
            <a:lvl2pPr marL="46037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fontAlgn="base">
              <a:lnSpc>
                <a:spcPct val="90000"/>
              </a:lnSpc>
              <a:spcBef>
                <a:spcPct val="30000"/>
              </a:spcBef>
              <a:spcAft>
                <a:spcPct val="30000"/>
              </a:spcAft>
              <a:buFontTx/>
              <a:buChar char="•"/>
            </a:pPr>
            <a:r>
              <a:rPr lang="en-US" sz="2400">
                <a:solidFill>
                  <a:srgbClr val="000000"/>
                </a:solidFill>
              </a:rPr>
              <a:t>polynomial function</a:t>
            </a:r>
          </a:p>
          <a:p>
            <a:pPr fontAlgn="base">
              <a:lnSpc>
                <a:spcPct val="90000"/>
              </a:lnSpc>
              <a:spcBef>
                <a:spcPct val="30000"/>
              </a:spcBef>
              <a:spcAft>
                <a:spcPct val="30000"/>
              </a:spcAft>
              <a:buFontTx/>
              <a:buChar char="•"/>
            </a:pPr>
            <a:r>
              <a:rPr lang="en-US" sz="2400">
                <a:solidFill>
                  <a:srgbClr val="000000"/>
                </a:solidFill>
              </a:rPr>
              <a:t>polynomial function of degree </a:t>
            </a:r>
            <a:r>
              <a:rPr lang="en-US" sz="2400" i="1">
                <a:solidFill>
                  <a:srgbClr val="000000"/>
                </a:solidFill>
              </a:rPr>
              <a:t>n</a:t>
            </a:r>
          </a:p>
          <a:p>
            <a:pPr fontAlgn="base">
              <a:lnSpc>
                <a:spcPct val="90000"/>
              </a:lnSpc>
              <a:spcBef>
                <a:spcPct val="30000"/>
              </a:spcBef>
              <a:spcAft>
                <a:spcPct val="30000"/>
              </a:spcAft>
              <a:buFontTx/>
              <a:buChar char="•"/>
            </a:pPr>
            <a:r>
              <a:rPr lang="en-US" sz="2400">
                <a:solidFill>
                  <a:srgbClr val="000000"/>
                </a:solidFill>
              </a:rPr>
              <a:t>leading coefficient</a:t>
            </a:r>
          </a:p>
          <a:p>
            <a:pPr fontAlgn="base">
              <a:lnSpc>
                <a:spcPct val="90000"/>
              </a:lnSpc>
              <a:spcBef>
                <a:spcPct val="30000"/>
              </a:spcBef>
              <a:spcAft>
                <a:spcPct val="30000"/>
              </a:spcAft>
              <a:buFontTx/>
              <a:buChar char="•"/>
            </a:pPr>
            <a:r>
              <a:rPr lang="en-US" sz="2400">
                <a:solidFill>
                  <a:srgbClr val="000000"/>
                </a:solidFill>
              </a:rPr>
              <a:t>leading-term test</a:t>
            </a:r>
          </a:p>
          <a:p>
            <a:pPr fontAlgn="base">
              <a:lnSpc>
                <a:spcPct val="90000"/>
              </a:lnSpc>
              <a:spcBef>
                <a:spcPct val="30000"/>
              </a:spcBef>
              <a:spcAft>
                <a:spcPct val="30000"/>
              </a:spcAft>
              <a:buFontTx/>
              <a:buChar char="•"/>
            </a:pPr>
            <a:r>
              <a:rPr lang="en-US" sz="2400">
                <a:solidFill>
                  <a:srgbClr val="000000"/>
                </a:solidFill>
              </a:rPr>
              <a:t>quartic function</a:t>
            </a:r>
          </a:p>
          <a:p>
            <a:pPr fontAlgn="base">
              <a:lnSpc>
                <a:spcPct val="90000"/>
              </a:lnSpc>
              <a:spcBef>
                <a:spcPct val="30000"/>
              </a:spcBef>
              <a:spcAft>
                <a:spcPct val="30000"/>
              </a:spcAft>
              <a:buFontTx/>
              <a:buChar char="•"/>
            </a:pPr>
            <a:r>
              <a:rPr lang="en-US" sz="2400">
                <a:solidFill>
                  <a:srgbClr val="000000"/>
                </a:solidFill>
              </a:rPr>
              <a:t>turning point</a:t>
            </a:r>
          </a:p>
        </p:txBody>
      </p:sp>
      <p:pic>
        <p:nvPicPr>
          <p:cNvPr id="88079" name="nv_art" descr="Then-Now-VOC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925" y="866775"/>
            <a:ext cx="47069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80" name="vocab_2"/>
          <p:cNvSpPr txBox="1">
            <a:spLocks noChangeArrowheads="1"/>
          </p:cNvSpPr>
          <p:nvPr/>
        </p:nvSpPr>
        <p:spPr bwMode="auto">
          <a:xfrm>
            <a:off x="5661025" y="1828800"/>
            <a:ext cx="2949575" cy="15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a:solidFill>
                  <a:schemeClr val="tx1"/>
                </a:solidFill>
                <a:latin typeface="Arial" pitchFamily="34" charset="0"/>
              </a:defRPr>
            </a:lvl1pPr>
            <a:lvl2pPr marL="46037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fontAlgn="base">
              <a:lnSpc>
                <a:spcPct val="90000"/>
              </a:lnSpc>
              <a:spcBef>
                <a:spcPct val="30000"/>
              </a:spcBef>
              <a:spcAft>
                <a:spcPct val="30000"/>
              </a:spcAft>
              <a:buFontTx/>
              <a:buChar char="•"/>
            </a:pPr>
            <a:r>
              <a:rPr lang="en-US" sz="2400">
                <a:solidFill>
                  <a:srgbClr val="000000"/>
                </a:solidFill>
              </a:rPr>
              <a:t>quadratic form</a:t>
            </a:r>
          </a:p>
          <a:p>
            <a:pPr fontAlgn="base">
              <a:lnSpc>
                <a:spcPct val="90000"/>
              </a:lnSpc>
              <a:spcBef>
                <a:spcPct val="30000"/>
              </a:spcBef>
              <a:spcAft>
                <a:spcPct val="30000"/>
              </a:spcAft>
              <a:buFontTx/>
              <a:buChar char="•"/>
            </a:pPr>
            <a:r>
              <a:rPr lang="en-US" sz="2400">
                <a:solidFill>
                  <a:srgbClr val="000000"/>
                </a:solidFill>
              </a:rPr>
              <a:t>repeated zero</a:t>
            </a:r>
          </a:p>
          <a:p>
            <a:pPr fontAlgn="base">
              <a:lnSpc>
                <a:spcPct val="90000"/>
              </a:lnSpc>
              <a:spcBef>
                <a:spcPct val="30000"/>
              </a:spcBef>
              <a:spcAft>
                <a:spcPct val="30000"/>
              </a:spcAft>
              <a:buFontTx/>
              <a:buChar char="•"/>
            </a:pPr>
            <a:r>
              <a:rPr lang="en-US" sz="2400">
                <a:solidFill>
                  <a:srgbClr val="000000"/>
                </a:solidFill>
              </a:rPr>
              <a:t>multiplicity</a:t>
            </a:r>
          </a:p>
        </p:txBody>
      </p:sp>
    </p:spTree>
    <p:custDataLst>
      <p:tags r:id="rId1"/>
    </p:custDataLst>
    <p:extLst>
      <p:ext uri="{BB962C8B-B14F-4D97-AF65-F5344CB8AC3E}">
        <p14:creationId xmlns:p14="http://schemas.microsoft.com/office/powerpoint/2010/main" val="30411406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88079"/>
                                        </p:tgtEl>
                                        <p:attrNameLst>
                                          <p:attrName>style.visibility</p:attrName>
                                        </p:attrNameLst>
                                      </p:cBhvr>
                                      <p:to>
                                        <p:strVal val="visible"/>
                                      </p:to>
                                    </p:set>
                                    <p:animEffect transition="in" filter="wipe(left)">
                                      <p:cBhvr>
                                        <p:cTn id="7" dur="500"/>
                                        <p:tgtEl>
                                          <p:spTgt spid="8807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8072">
                                            <p:txEl>
                                              <p:pRg st="0" end="0"/>
                                            </p:txEl>
                                          </p:spTgt>
                                        </p:tgtEl>
                                        <p:attrNameLst>
                                          <p:attrName>style.visibility</p:attrName>
                                        </p:attrNameLst>
                                      </p:cBhvr>
                                      <p:to>
                                        <p:strVal val="visible"/>
                                      </p:to>
                                    </p:set>
                                    <p:animEffect transition="in" filter="wipe(left)">
                                      <p:cBhvr>
                                        <p:cTn id="11" dur="500"/>
                                        <p:tgtEl>
                                          <p:spTgt spid="88072">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8072">
                                            <p:txEl>
                                              <p:pRg st="1" end="1"/>
                                            </p:txEl>
                                          </p:spTgt>
                                        </p:tgtEl>
                                        <p:attrNameLst>
                                          <p:attrName>style.visibility</p:attrName>
                                        </p:attrNameLst>
                                      </p:cBhvr>
                                      <p:to>
                                        <p:strVal val="visible"/>
                                      </p:to>
                                    </p:set>
                                    <p:animEffect transition="in" filter="wipe(left)">
                                      <p:cBhvr>
                                        <p:cTn id="16" dur="500"/>
                                        <p:tgtEl>
                                          <p:spTgt spid="8807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8072">
                                            <p:txEl>
                                              <p:pRg st="2" end="2"/>
                                            </p:txEl>
                                          </p:spTgt>
                                        </p:tgtEl>
                                        <p:attrNameLst>
                                          <p:attrName>style.visibility</p:attrName>
                                        </p:attrNameLst>
                                      </p:cBhvr>
                                      <p:to>
                                        <p:strVal val="visible"/>
                                      </p:to>
                                    </p:set>
                                    <p:animEffect transition="in" filter="wipe(left)">
                                      <p:cBhvr>
                                        <p:cTn id="21" dur="500"/>
                                        <p:tgtEl>
                                          <p:spTgt spid="88072">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8072">
                                            <p:txEl>
                                              <p:pRg st="3" end="3"/>
                                            </p:txEl>
                                          </p:spTgt>
                                        </p:tgtEl>
                                        <p:attrNameLst>
                                          <p:attrName>style.visibility</p:attrName>
                                        </p:attrNameLst>
                                      </p:cBhvr>
                                      <p:to>
                                        <p:strVal val="visible"/>
                                      </p:to>
                                    </p:set>
                                    <p:animEffect transition="in" filter="wipe(left)">
                                      <p:cBhvr>
                                        <p:cTn id="26" dur="500"/>
                                        <p:tgtEl>
                                          <p:spTgt spid="88072">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8072">
                                            <p:txEl>
                                              <p:pRg st="4" end="4"/>
                                            </p:txEl>
                                          </p:spTgt>
                                        </p:tgtEl>
                                        <p:attrNameLst>
                                          <p:attrName>style.visibility</p:attrName>
                                        </p:attrNameLst>
                                      </p:cBhvr>
                                      <p:to>
                                        <p:strVal val="visible"/>
                                      </p:to>
                                    </p:set>
                                    <p:animEffect transition="in" filter="wipe(left)">
                                      <p:cBhvr>
                                        <p:cTn id="31" dur="500"/>
                                        <p:tgtEl>
                                          <p:spTgt spid="88072">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8072">
                                            <p:txEl>
                                              <p:pRg st="5" end="5"/>
                                            </p:txEl>
                                          </p:spTgt>
                                        </p:tgtEl>
                                        <p:attrNameLst>
                                          <p:attrName>style.visibility</p:attrName>
                                        </p:attrNameLst>
                                      </p:cBhvr>
                                      <p:to>
                                        <p:strVal val="visible"/>
                                      </p:to>
                                    </p:set>
                                    <p:animEffect transition="in" filter="wipe(left)">
                                      <p:cBhvr>
                                        <p:cTn id="36" dur="500"/>
                                        <p:tgtEl>
                                          <p:spTgt spid="88072">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8080">
                                            <p:txEl>
                                              <p:pRg st="0" end="0"/>
                                            </p:txEl>
                                          </p:spTgt>
                                        </p:tgtEl>
                                        <p:attrNameLst>
                                          <p:attrName>style.visibility</p:attrName>
                                        </p:attrNameLst>
                                      </p:cBhvr>
                                      <p:to>
                                        <p:strVal val="visible"/>
                                      </p:to>
                                    </p:set>
                                    <p:animEffect transition="in" filter="wipe(left)">
                                      <p:cBhvr>
                                        <p:cTn id="41" dur="500"/>
                                        <p:tgtEl>
                                          <p:spTgt spid="88080">
                                            <p:txEl>
                                              <p:pRg st="0" end="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8080">
                                            <p:txEl>
                                              <p:pRg st="1" end="1"/>
                                            </p:txEl>
                                          </p:spTgt>
                                        </p:tgtEl>
                                        <p:attrNameLst>
                                          <p:attrName>style.visibility</p:attrName>
                                        </p:attrNameLst>
                                      </p:cBhvr>
                                      <p:to>
                                        <p:strVal val="visible"/>
                                      </p:to>
                                    </p:set>
                                    <p:animEffect transition="in" filter="wipe(left)">
                                      <p:cBhvr>
                                        <p:cTn id="46" dur="500"/>
                                        <p:tgtEl>
                                          <p:spTgt spid="88080">
                                            <p:txEl>
                                              <p:pRg st="1" end="1"/>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8080">
                                            <p:txEl>
                                              <p:pRg st="2" end="2"/>
                                            </p:txEl>
                                          </p:spTgt>
                                        </p:tgtEl>
                                        <p:attrNameLst>
                                          <p:attrName>style.visibility</p:attrName>
                                        </p:attrNameLst>
                                      </p:cBhvr>
                                      <p:to>
                                        <p:strVal val="visible"/>
                                      </p:to>
                                    </p:set>
                                    <p:animEffect transition="in" filter="wipe(left)">
                                      <p:cBhvr>
                                        <p:cTn id="51" dur="500"/>
                                        <p:tgtEl>
                                          <p:spTgt spid="880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2" grpId="0" build="p" autoUpdateAnimBg="0" advAuto="0"/>
      <p:bldP spid="88080"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r>
              <a:rPr lang="en-US"/>
              <a:t>Example 6</a:t>
            </a:r>
          </a:p>
        </p:txBody>
      </p:sp>
      <p:sp>
        <p:nvSpPr>
          <p:cNvPr id="314371" name="txt_box"/>
          <p:cNvSpPr>
            <a:spLocks noChangeArrowheads="1"/>
          </p:cNvSpPr>
          <p:nvPr/>
        </p:nvSpPr>
        <p:spPr bwMode="auto">
          <a:xfrm>
            <a:off x="876300" y="1503363"/>
            <a:ext cx="7581900" cy="4206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400" b="1">
                <a:solidFill>
                  <a:srgbClr val="962E45"/>
                </a:solidFill>
                <a:ea typeface="Times New Roman" pitchFamily="18" charset="0"/>
                <a:cs typeface="Arial" pitchFamily="34" charset="0"/>
              </a:rPr>
              <a:t>D.</a:t>
            </a:r>
            <a:r>
              <a:rPr lang="en-US" sz="2400" b="1">
                <a:solidFill>
                  <a:srgbClr val="0066B3"/>
                </a:solidFill>
                <a:ea typeface="Times New Roman" pitchFamily="18" charset="0"/>
                <a:cs typeface="Arial" pitchFamily="34" charset="0"/>
              </a:rPr>
              <a:t> For </a:t>
            </a:r>
            <a:r>
              <a:rPr lang="en-US" sz="2400" b="1" i="1">
                <a:solidFill>
                  <a:srgbClr val="0066B3"/>
                </a:solidFill>
                <a:ea typeface="Times New Roman" pitchFamily="18" charset="0"/>
                <a:cs typeface="Arial" pitchFamily="34" charset="0"/>
              </a:rPr>
              <a:t>f</a:t>
            </a:r>
            <a:r>
              <a:rPr lang="en-US" sz="800" b="1" i="1">
                <a:solidFill>
                  <a:srgbClr val="0066B3"/>
                </a:solidFill>
                <a:ea typeface="Times New Roman" pitchFamily="18" charset="0"/>
                <a:cs typeface="Arial" pitchFamily="34" charset="0"/>
              </a:rPr>
              <a:t> </a:t>
            </a:r>
            <a:r>
              <a:rPr lang="en-US" sz="2400" b="1">
                <a:solidFill>
                  <a:srgbClr val="0066B3"/>
                </a:solidFill>
                <a:ea typeface="Times New Roman" pitchFamily="18" charset="0"/>
                <a:cs typeface="Arial" pitchFamily="34" charset="0"/>
              </a:rPr>
              <a:t>(</a:t>
            </a:r>
            <a:r>
              <a:rPr lang="en-US" sz="2400" b="1" i="1">
                <a:solidFill>
                  <a:srgbClr val="0066B3"/>
                </a:solidFill>
                <a:ea typeface="Times New Roman" pitchFamily="18" charset="0"/>
                <a:cs typeface="Arial" pitchFamily="34" charset="0"/>
              </a:rPr>
              <a:t>x</a:t>
            </a:r>
            <a:r>
              <a:rPr lang="en-US" sz="2400" b="1">
                <a:solidFill>
                  <a:srgbClr val="0066B3"/>
                </a:solidFill>
                <a:ea typeface="Times New Roman" pitchFamily="18" charset="0"/>
                <a:cs typeface="Arial" pitchFamily="34" charset="0"/>
              </a:rPr>
              <a:t>) = </a:t>
            </a:r>
            <a:r>
              <a:rPr lang="en-US" sz="2400" b="1" i="1">
                <a:solidFill>
                  <a:srgbClr val="0066B3"/>
                </a:solidFill>
                <a:ea typeface="Times New Roman" pitchFamily="18" charset="0"/>
                <a:cs typeface="Arial" pitchFamily="34" charset="0"/>
              </a:rPr>
              <a:t>x</a:t>
            </a:r>
            <a:r>
              <a:rPr lang="en-US" sz="2400" b="1">
                <a:solidFill>
                  <a:srgbClr val="0066B3"/>
                </a:solidFill>
                <a:ea typeface="Times New Roman" pitchFamily="18" charset="0"/>
                <a:cs typeface="Arial" pitchFamily="34" charset="0"/>
              </a:rPr>
              <a:t>(3</a:t>
            </a:r>
            <a:r>
              <a:rPr lang="en-US" sz="2400" b="1" i="1">
                <a:solidFill>
                  <a:srgbClr val="0066B3"/>
                </a:solidFill>
                <a:ea typeface="Times New Roman" pitchFamily="18" charset="0"/>
                <a:cs typeface="Arial" pitchFamily="34" charset="0"/>
              </a:rPr>
              <a:t>x </a:t>
            </a:r>
            <a:r>
              <a:rPr lang="en-US" sz="2400" b="1">
                <a:solidFill>
                  <a:srgbClr val="0066B3"/>
                </a:solidFill>
                <a:ea typeface="Times New Roman" pitchFamily="18" charset="0"/>
                <a:cs typeface="Arial" pitchFamily="34" charset="0"/>
              </a:rPr>
              <a:t>+ 1) (</a:t>
            </a:r>
            <a:r>
              <a:rPr lang="en-US" sz="2400" b="1" i="1">
                <a:solidFill>
                  <a:srgbClr val="0066B3"/>
                </a:solidFill>
                <a:ea typeface="Times New Roman" pitchFamily="18" charset="0"/>
                <a:cs typeface="Arial" pitchFamily="34" charset="0"/>
              </a:rPr>
              <a:t>x </a:t>
            </a:r>
            <a:r>
              <a:rPr lang="en-US" sz="2400" b="1">
                <a:solidFill>
                  <a:srgbClr val="0066B3"/>
                </a:solidFill>
                <a:ea typeface="Times New Roman" pitchFamily="18" charset="0"/>
                <a:cs typeface="Arial" pitchFamily="34" charset="0"/>
              </a:rPr>
              <a:t>– 2)</a:t>
            </a:r>
            <a:r>
              <a:rPr lang="en-US" sz="800" b="1">
                <a:solidFill>
                  <a:srgbClr val="0066B3"/>
                </a:solidFill>
                <a:ea typeface="Times New Roman" pitchFamily="18" charset="0"/>
                <a:cs typeface="Arial" pitchFamily="34" charset="0"/>
              </a:rPr>
              <a:t> </a:t>
            </a:r>
            <a:r>
              <a:rPr lang="en-US" sz="2400" b="1" baseline="40000">
                <a:solidFill>
                  <a:srgbClr val="0066B3"/>
                </a:solidFill>
                <a:ea typeface="Times New Roman" pitchFamily="18" charset="0"/>
                <a:cs typeface="Arial" pitchFamily="34" charset="0"/>
              </a:rPr>
              <a:t>2</a:t>
            </a:r>
            <a:r>
              <a:rPr lang="en-US" sz="2400" b="1">
                <a:solidFill>
                  <a:srgbClr val="0066B3"/>
                </a:solidFill>
                <a:ea typeface="Times New Roman" pitchFamily="18" charset="0"/>
                <a:cs typeface="Arial" pitchFamily="34" charset="0"/>
              </a:rPr>
              <a:t>, graph the function.</a:t>
            </a:r>
          </a:p>
        </p:txBody>
      </p:sp>
      <p:sp>
        <p:nvSpPr>
          <p:cNvPr id="314373" name="title"/>
          <p:cNvSpPr txBox="1">
            <a:spLocks noChangeArrowheads="1"/>
          </p:cNvSpPr>
          <p:nvPr/>
        </p:nvSpPr>
        <p:spPr bwMode="auto">
          <a:xfrm>
            <a:off x="2609850" y="809625"/>
            <a:ext cx="5838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r>
              <a:rPr lang="en-US" sz="2000" b="1">
                <a:solidFill>
                  <a:srgbClr val="962E45"/>
                </a:solidFill>
              </a:rPr>
              <a:t>Graph a Polynomial Function</a:t>
            </a:r>
          </a:p>
        </p:txBody>
      </p:sp>
      <p:grpSp>
        <p:nvGrpSpPr>
          <p:cNvPr id="314376" name="Group 8"/>
          <p:cNvGrpSpPr>
            <a:grpSpLocks/>
          </p:cNvGrpSpPr>
          <p:nvPr/>
        </p:nvGrpSpPr>
        <p:grpSpPr bwMode="auto">
          <a:xfrm>
            <a:off x="876300" y="1800225"/>
            <a:ext cx="7734300" cy="4473575"/>
            <a:chOff x="552" y="1152"/>
            <a:chExt cx="4872" cy="2818"/>
          </a:xfrm>
        </p:grpSpPr>
        <p:sp>
          <p:nvSpPr>
            <p:cNvPr id="314372" name="Text Box 4"/>
            <p:cNvSpPr txBox="1">
              <a:spLocks noChangeArrowheads="1"/>
            </p:cNvSpPr>
            <p:nvPr/>
          </p:nvSpPr>
          <p:spPr bwMode="auto">
            <a:xfrm>
              <a:off x="552" y="1152"/>
              <a:ext cx="4872" cy="2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50000"/>
                </a:lnSpc>
                <a:spcBef>
                  <a:spcPct val="20000"/>
                </a:spcBef>
                <a:spcAft>
                  <a:spcPct val="20000"/>
                </a:spcAft>
              </a:pPr>
              <a:r>
                <a:rPr lang="en-US" sz="2400">
                  <a:solidFill>
                    <a:srgbClr val="000000"/>
                  </a:solidFill>
                  <a:ea typeface="Times New Roman" pitchFamily="18" charset="0"/>
                  <a:cs typeface="Arial" pitchFamily="34" charset="0"/>
                </a:rPr>
                <a:t>Plot the points you found. The end behavior of the function tells you that the graph eventually rises to the left and to the right. You also know that the graph crosses the </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-axis at nonrepeated zeros </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and </a:t>
              </a:r>
              <a:br>
                <a:rPr lang="en-US" sz="2400">
                  <a:solidFill>
                    <a:srgbClr val="000000"/>
                  </a:solidFill>
                  <a:ea typeface="Times New Roman" pitchFamily="18" charset="0"/>
                  <a:cs typeface="Arial" pitchFamily="34" charset="0"/>
                </a:rPr>
              </a:b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0, but does not cross the </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-axis at repeated zero </a:t>
              </a:r>
              <a:br>
                <a:rPr lang="en-US" sz="2400">
                  <a:solidFill>
                    <a:srgbClr val="000000"/>
                  </a:solidFill>
                  <a:ea typeface="Times New Roman" pitchFamily="18" charset="0"/>
                  <a:cs typeface="Arial" pitchFamily="34" charset="0"/>
                </a:rPr>
              </a:b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2, because its multiplicity is even. Draw a continuous curve through the points as shown in the figure.</a:t>
              </a:r>
              <a:endParaRPr lang="fr-FR" sz="2400">
                <a:solidFill>
                  <a:srgbClr val="000000"/>
                </a:solidFill>
                <a:ea typeface="Times New Roman" pitchFamily="18" charset="0"/>
                <a:cs typeface="Arial" pitchFamily="34" charset="0"/>
              </a:endParaRPr>
            </a:p>
          </p:txBody>
        </p:sp>
        <p:pic>
          <p:nvPicPr>
            <p:cNvPr id="314375" name="Picture 7" descr="Eqn3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 y="2178"/>
              <a:ext cx="314" cy="487"/>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2213356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4371">
                                            <p:txEl>
                                              <p:pRg st="0" end="0"/>
                                            </p:txEl>
                                          </p:spTgt>
                                        </p:tgtEl>
                                        <p:attrNameLst>
                                          <p:attrName>style.visibility</p:attrName>
                                        </p:attrNameLst>
                                      </p:cBhvr>
                                      <p:to>
                                        <p:strVal val="visible"/>
                                      </p:to>
                                    </p:set>
                                    <p:animEffect transition="in" filter="wipe(left)">
                                      <p:cBhvr>
                                        <p:cTn id="7" dur="500"/>
                                        <p:tgtEl>
                                          <p:spTgt spid="314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14376"/>
                                        </p:tgtEl>
                                        <p:attrNameLst>
                                          <p:attrName>style.visibility</p:attrName>
                                        </p:attrNameLst>
                                      </p:cBhvr>
                                      <p:to>
                                        <p:strVal val="visible"/>
                                      </p:to>
                                    </p:set>
                                    <p:animEffect transition="in" filter="wipe(left)">
                                      <p:cBhvr>
                                        <p:cTn id="12" dur="500"/>
                                        <p:tgtEl>
                                          <p:spTgt spid="314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1" grpId="0" build="p" autoUpdateAnimBg="0"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en-US"/>
              <a:t>Example 6</a:t>
            </a:r>
          </a:p>
        </p:txBody>
      </p:sp>
      <p:sp>
        <p:nvSpPr>
          <p:cNvPr id="317444" name="ans"/>
          <p:cNvSpPr>
            <a:spLocks noChangeArrowheads="1"/>
          </p:cNvSpPr>
          <p:nvPr/>
        </p:nvSpPr>
        <p:spPr bwMode="auto">
          <a:xfrm>
            <a:off x="876300" y="1504950"/>
            <a:ext cx="75819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485900" indent="-1485900" fontAlgn="base">
              <a:lnSpc>
                <a:spcPct val="90000"/>
              </a:lnSpc>
              <a:spcBef>
                <a:spcPct val="20000"/>
              </a:spcBef>
              <a:spcAft>
                <a:spcPct val="20000"/>
              </a:spcAft>
              <a:buClr>
                <a:srgbClr val="FFFFFF"/>
              </a:buClr>
            </a:pPr>
            <a:r>
              <a:rPr lang="en-US" sz="2400" b="1">
                <a:solidFill>
                  <a:srgbClr val="0066B3"/>
                </a:solidFill>
              </a:rPr>
              <a:t>Answer:</a:t>
            </a:r>
            <a:r>
              <a:rPr lang="en-US" sz="2400">
                <a:solidFill>
                  <a:srgbClr val="962E45"/>
                </a:solidFill>
              </a:rPr>
              <a:t> 	</a:t>
            </a:r>
            <a:endParaRPr lang="en-US" sz="2400">
              <a:solidFill>
                <a:srgbClr val="962E45"/>
              </a:solidFill>
              <a:ea typeface="Times New Roman" pitchFamily="18" charset="0"/>
              <a:cs typeface="Arial" pitchFamily="34" charset="0"/>
            </a:endParaRPr>
          </a:p>
        </p:txBody>
      </p:sp>
      <p:sp>
        <p:nvSpPr>
          <p:cNvPr id="317445" name="title"/>
          <p:cNvSpPr txBox="1">
            <a:spLocks noChangeArrowheads="1"/>
          </p:cNvSpPr>
          <p:nvPr/>
        </p:nvSpPr>
        <p:spPr bwMode="auto">
          <a:xfrm>
            <a:off x="2609850" y="809625"/>
            <a:ext cx="5838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r>
              <a:rPr lang="en-US" sz="2000" b="1">
                <a:solidFill>
                  <a:srgbClr val="962E45"/>
                </a:solidFill>
              </a:rPr>
              <a:t>Graph a Polynomial Function</a:t>
            </a:r>
          </a:p>
        </p:txBody>
      </p:sp>
      <p:pic>
        <p:nvPicPr>
          <p:cNvPr id="317447" name="Picture 7" descr="11Pcal_02_02_06_A_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981200"/>
            <a:ext cx="3127375" cy="31623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01203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7444">
                                            <p:txEl>
                                              <p:pRg st="0" end="0"/>
                                            </p:txEl>
                                          </p:spTgt>
                                        </p:tgtEl>
                                        <p:attrNameLst>
                                          <p:attrName>style.visibility</p:attrName>
                                        </p:attrNameLst>
                                      </p:cBhvr>
                                      <p:to>
                                        <p:strVal val="visible"/>
                                      </p:to>
                                    </p:set>
                                    <p:animEffect transition="in" filter="wipe(left)">
                                      <p:cBhvr>
                                        <p:cTn id="7" dur="500"/>
                                        <p:tgtEl>
                                          <p:spTgt spid="317444">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17447"/>
                                        </p:tgtEl>
                                        <p:attrNameLst>
                                          <p:attrName>style.visibility</p:attrName>
                                        </p:attrNameLst>
                                      </p:cBhvr>
                                      <p:to>
                                        <p:strVal val="visible"/>
                                      </p:to>
                                    </p:set>
                                    <p:animEffect transition="in" filter="wipe(left)">
                                      <p:cBhvr>
                                        <p:cTn id="11" dur="500"/>
                                        <p:tgtEl>
                                          <p:spTgt spid="317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4"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PQuestion"/>
          <p:cNvSpPr>
            <a:spLocks noGrp="1" noChangeArrowheads="1"/>
          </p:cNvSpPr>
          <p:nvPr>
            <p:ph type="title"/>
          </p:nvPr>
        </p:nvSpPr>
        <p:spPr/>
        <p:txBody>
          <a:bodyPr/>
          <a:lstStyle/>
          <a:p>
            <a:r>
              <a:rPr lang="en-US"/>
              <a:t>Example 6</a:t>
            </a:r>
          </a:p>
        </p:txBody>
      </p:sp>
      <p:sp>
        <p:nvSpPr>
          <p:cNvPr id="222211" name="txt_box"/>
          <p:cNvSpPr>
            <a:spLocks noChangeArrowheads="1"/>
          </p:cNvSpPr>
          <p:nvPr/>
        </p:nvSpPr>
        <p:spPr bwMode="auto">
          <a:xfrm>
            <a:off x="533400" y="1504950"/>
            <a:ext cx="79152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fontAlgn="base">
              <a:lnSpc>
                <a:spcPct val="90000"/>
              </a:lnSpc>
              <a:spcBef>
                <a:spcPct val="0"/>
              </a:spcBef>
              <a:spcAft>
                <a:spcPct val="0"/>
              </a:spcAft>
            </a:pPr>
            <a:r>
              <a:rPr lang="en-US" sz="2400" b="1">
                <a:solidFill>
                  <a:srgbClr val="0066B3"/>
                </a:solidFill>
                <a:ea typeface="Times New Roman" pitchFamily="18" charset="0"/>
                <a:cs typeface="Arial" pitchFamily="34" charset="0"/>
              </a:rPr>
              <a:t>Determine the zeros and state the multiplicity of any repeated zeros for </a:t>
            </a:r>
            <a:r>
              <a:rPr lang="en-US" sz="2400" b="1" i="1">
                <a:solidFill>
                  <a:srgbClr val="0066B3"/>
                </a:solidFill>
                <a:ea typeface="Times New Roman" pitchFamily="18" charset="0"/>
                <a:cs typeface="Arial" pitchFamily="34" charset="0"/>
              </a:rPr>
              <a:t>f</a:t>
            </a:r>
            <a:r>
              <a:rPr lang="en-US" sz="800" b="1" i="1">
                <a:solidFill>
                  <a:srgbClr val="0066B3"/>
                </a:solidFill>
                <a:ea typeface="Times New Roman" pitchFamily="18" charset="0"/>
                <a:cs typeface="Arial" pitchFamily="34" charset="0"/>
              </a:rPr>
              <a:t> </a:t>
            </a:r>
            <a:r>
              <a:rPr lang="en-US" sz="2400" b="1">
                <a:solidFill>
                  <a:srgbClr val="0066B3"/>
                </a:solidFill>
                <a:ea typeface="Times New Roman" pitchFamily="18" charset="0"/>
                <a:cs typeface="Arial" pitchFamily="34" charset="0"/>
              </a:rPr>
              <a:t>(</a:t>
            </a:r>
            <a:r>
              <a:rPr lang="en-US" sz="2400" b="1" i="1">
                <a:solidFill>
                  <a:srgbClr val="0066B3"/>
                </a:solidFill>
                <a:ea typeface="Times New Roman" pitchFamily="18" charset="0"/>
                <a:cs typeface="Arial" pitchFamily="34" charset="0"/>
              </a:rPr>
              <a:t>x</a:t>
            </a:r>
            <a:r>
              <a:rPr lang="en-US" sz="2400" b="1">
                <a:solidFill>
                  <a:srgbClr val="0066B3"/>
                </a:solidFill>
                <a:ea typeface="Times New Roman" pitchFamily="18" charset="0"/>
                <a:cs typeface="Arial" pitchFamily="34" charset="0"/>
              </a:rPr>
              <a:t>) = 3</a:t>
            </a:r>
            <a:r>
              <a:rPr lang="en-US" sz="2400" b="1" i="1">
                <a:solidFill>
                  <a:srgbClr val="0066B3"/>
                </a:solidFill>
                <a:ea typeface="Times New Roman" pitchFamily="18" charset="0"/>
                <a:cs typeface="Arial" pitchFamily="34" charset="0"/>
              </a:rPr>
              <a:t>x</a:t>
            </a:r>
            <a:r>
              <a:rPr lang="en-US" sz="2400" b="1">
                <a:solidFill>
                  <a:srgbClr val="0066B3"/>
                </a:solidFill>
                <a:ea typeface="Times New Roman" pitchFamily="18" charset="0"/>
                <a:cs typeface="Arial" pitchFamily="34" charset="0"/>
              </a:rPr>
              <a:t>(</a:t>
            </a:r>
            <a:r>
              <a:rPr lang="en-US" sz="2400" b="1" i="1">
                <a:solidFill>
                  <a:srgbClr val="0066B3"/>
                </a:solidFill>
                <a:ea typeface="Times New Roman" pitchFamily="18" charset="0"/>
                <a:cs typeface="Arial" pitchFamily="34" charset="0"/>
              </a:rPr>
              <a:t>x </a:t>
            </a:r>
            <a:r>
              <a:rPr lang="en-US" sz="2400" b="1">
                <a:solidFill>
                  <a:srgbClr val="0066B3"/>
                </a:solidFill>
                <a:ea typeface="Times New Roman" pitchFamily="18" charset="0"/>
                <a:cs typeface="Arial" pitchFamily="34" charset="0"/>
              </a:rPr>
              <a:t>+ 2)</a:t>
            </a:r>
            <a:r>
              <a:rPr lang="en-US" sz="2400" b="1" baseline="40000">
                <a:solidFill>
                  <a:srgbClr val="0066B3"/>
                </a:solidFill>
                <a:ea typeface="Times New Roman" pitchFamily="18" charset="0"/>
                <a:cs typeface="Arial" pitchFamily="34" charset="0"/>
              </a:rPr>
              <a:t>2</a:t>
            </a:r>
            <a:r>
              <a:rPr lang="en-US" sz="2400" b="1">
                <a:solidFill>
                  <a:srgbClr val="0066B3"/>
                </a:solidFill>
                <a:ea typeface="Times New Roman" pitchFamily="18" charset="0"/>
                <a:cs typeface="Arial" pitchFamily="34" charset="0"/>
              </a:rPr>
              <a:t>(2</a:t>
            </a:r>
            <a:r>
              <a:rPr lang="en-US" sz="2400" b="1" i="1">
                <a:solidFill>
                  <a:srgbClr val="0066B3"/>
                </a:solidFill>
                <a:ea typeface="Times New Roman" pitchFamily="18" charset="0"/>
                <a:cs typeface="Arial" pitchFamily="34" charset="0"/>
              </a:rPr>
              <a:t>x</a:t>
            </a:r>
            <a:r>
              <a:rPr lang="en-US" sz="2400" b="1">
                <a:solidFill>
                  <a:srgbClr val="0066B3"/>
                </a:solidFill>
                <a:ea typeface="Times New Roman" pitchFamily="18" charset="0"/>
                <a:cs typeface="Arial" pitchFamily="34" charset="0"/>
              </a:rPr>
              <a:t> – 1)</a:t>
            </a:r>
            <a:r>
              <a:rPr lang="en-US" sz="2400" b="1" baseline="40000">
                <a:solidFill>
                  <a:srgbClr val="0066B3"/>
                </a:solidFill>
                <a:ea typeface="Times New Roman" pitchFamily="18" charset="0"/>
                <a:cs typeface="Arial" pitchFamily="34" charset="0"/>
              </a:rPr>
              <a:t>3</a:t>
            </a:r>
            <a:r>
              <a:rPr lang="en-US" sz="2400" b="1">
                <a:solidFill>
                  <a:srgbClr val="0066B3"/>
                </a:solidFill>
                <a:ea typeface="Times New Roman" pitchFamily="18" charset="0"/>
                <a:cs typeface="Arial" pitchFamily="34" charset="0"/>
              </a:rPr>
              <a:t>.</a:t>
            </a:r>
          </a:p>
        </p:txBody>
      </p:sp>
      <p:sp>
        <p:nvSpPr>
          <p:cNvPr id="222213" name="Oval"/>
          <p:cNvSpPr>
            <a:spLocks noChangeArrowheads="1"/>
          </p:cNvSpPr>
          <p:nvPr/>
        </p:nvSpPr>
        <p:spPr bwMode="auto">
          <a:xfrm>
            <a:off x="885825" y="3076575"/>
            <a:ext cx="457200" cy="457200"/>
          </a:xfrm>
          <a:prstGeom prst="ellipse">
            <a:avLst/>
          </a:prstGeom>
          <a:noFill/>
          <a:ln w="57150">
            <a:solidFill>
              <a:srgbClr val="962E45"/>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baseline="40000">
              <a:solidFill>
                <a:srgbClr val="000000"/>
              </a:solidFill>
            </a:endParaRPr>
          </a:p>
        </p:txBody>
      </p:sp>
      <p:pic>
        <p:nvPicPr>
          <p:cNvPr id="222214" name="GP_art" descr="Guided-Practi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7950" y="874713"/>
            <a:ext cx="2846388" cy="484187"/>
          </a:xfrm>
          <a:prstGeom prst="rect">
            <a:avLst/>
          </a:prstGeom>
          <a:noFill/>
          <a:extLst>
            <a:ext uri="{909E8E84-426E-40DD-AFC4-6F175D3DCCD1}">
              <a14:hiddenFill xmlns:a14="http://schemas.microsoft.com/office/drawing/2010/main">
                <a:solidFill>
                  <a:srgbClr val="FFFFFF"/>
                </a:solidFill>
              </a14:hiddenFill>
            </a:ext>
          </a:extLst>
        </p:spPr>
      </p:pic>
      <p:grpSp>
        <p:nvGrpSpPr>
          <p:cNvPr id="222220" name="Group 12"/>
          <p:cNvGrpSpPr>
            <a:grpSpLocks/>
          </p:cNvGrpSpPr>
          <p:nvPr/>
        </p:nvGrpSpPr>
        <p:grpSpPr bwMode="auto">
          <a:xfrm>
            <a:off x="885825" y="2914650"/>
            <a:ext cx="7543800" cy="3079750"/>
            <a:chOff x="558" y="1836"/>
            <a:chExt cx="4752" cy="1940"/>
          </a:xfrm>
        </p:grpSpPr>
        <p:sp>
          <p:nvSpPr>
            <p:cNvPr id="222212" name="Answers"/>
            <p:cNvSpPr>
              <a:spLocks noChangeArrowheads="1"/>
            </p:cNvSpPr>
            <p:nvPr>
              <p:custDataLst>
                <p:tags r:id="rId2"/>
              </p:custDataLst>
            </p:nvPr>
          </p:nvSpPr>
          <p:spPr bwMode="auto">
            <a:xfrm>
              <a:off x="558" y="1952"/>
              <a:ext cx="4752" cy="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60000"/>
                </a:spcBef>
                <a:spcAft>
                  <a:spcPct val="60000"/>
                </a:spcAft>
                <a:buClr>
                  <a:srgbClr val="00539D"/>
                </a:buClr>
              </a:pPr>
              <a:r>
                <a:rPr lang="pt-BR" sz="2400" b="1">
                  <a:solidFill>
                    <a:srgbClr val="0066B3"/>
                  </a:solidFill>
                  <a:sym typeface="Arial" pitchFamily="34" charset="0"/>
                </a:rPr>
                <a:t>A.	</a:t>
              </a:r>
              <a:r>
                <a:rPr lang="pt-BR" sz="2400" b="1">
                  <a:solidFill>
                    <a:srgbClr val="000000"/>
                  </a:solidFill>
                  <a:sym typeface="Arial" pitchFamily="34" charset="0"/>
                </a:rPr>
                <a:t> </a:t>
              </a:r>
              <a:r>
                <a:rPr lang="pt-BR" sz="2400">
                  <a:solidFill>
                    <a:srgbClr val="000000"/>
                  </a:solidFill>
                  <a:sym typeface="Arial" pitchFamily="34" charset="0"/>
                </a:rPr>
                <a:t>0, –2 (multiplicity 2),     (multiplicity 3)</a:t>
              </a:r>
            </a:p>
            <a:p>
              <a:pPr marL="533400" indent="-533400" fontAlgn="base">
                <a:lnSpc>
                  <a:spcPct val="90000"/>
                </a:lnSpc>
                <a:spcBef>
                  <a:spcPct val="60000"/>
                </a:spcBef>
                <a:spcAft>
                  <a:spcPct val="60000"/>
                </a:spcAft>
                <a:buClr>
                  <a:srgbClr val="00539D"/>
                </a:buClr>
              </a:pPr>
              <a:r>
                <a:rPr lang="pt-BR" sz="2400" b="1">
                  <a:solidFill>
                    <a:srgbClr val="0066B3"/>
                  </a:solidFill>
                  <a:sym typeface="Arial" pitchFamily="34" charset="0"/>
                </a:rPr>
                <a:t>B.	</a:t>
              </a:r>
              <a:r>
                <a:rPr lang="pt-BR" sz="2400" b="1">
                  <a:solidFill>
                    <a:srgbClr val="000000"/>
                  </a:solidFill>
                  <a:sym typeface="Arial" pitchFamily="34" charset="0"/>
                </a:rPr>
                <a:t> </a:t>
              </a:r>
              <a:r>
                <a:rPr lang="pt-BR" sz="2400">
                  <a:solidFill>
                    <a:srgbClr val="000000"/>
                  </a:solidFill>
                  <a:sym typeface="Arial" pitchFamily="34" charset="0"/>
                </a:rPr>
                <a:t>2 (multiplicity 2), –     (multiplicity 3)</a:t>
              </a:r>
            </a:p>
            <a:p>
              <a:pPr marL="533400" indent="-533400" fontAlgn="base">
                <a:lnSpc>
                  <a:spcPct val="90000"/>
                </a:lnSpc>
                <a:spcBef>
                  <a:spcPct val="60000"/>
                </a:spcBef>
                <a:spcAft>
                  <a:spcPct val="60000"/>
                </a:spcAft>
                <a:buClr>
                  <a:srgbClr val="00539D"/>
                </a:buClr>
              </a:pPr>
              <a:r>
                <a:rPr lang="pt-BR" sz="2400" b="1">
                  <a:solidFill>
                    <a:srgbClr val="0066B3"/>
                  </a:solidFill>
                  <a:sym typeface="Arial" pitchFamily="34" charset="0"/>
                </a:rPr>
                <a:t>C.	</a:t>
              </a:r>
              <a:r>
                <a:rPr lang="pt-BR" sz="2400" b="1">
                  <a:solidFill>
                    <a:srgbClr val="000000"/>
                  </a:solidFill>
                  <a:sym typeface="Arial" pitchFamily="34" charset="0"/>
                </a:rPr>
                <a:t> </a:t>
              </a:r>
              <a:r>
                <a:rPr lang="pt-BR" sz="2400">
                  <a:solidFill>
                    <a:srgbClr val="000000"/>
                  </a:solidFill>
                  <a:sym typeface="Arial" pitchFamily="34" charset="0"/>
                </a:rPr>
                <a:t>4 (multiplicity 2),     (multiplicity 3)</a:t>
              </a:r>
            </a:p>
            <a:p>
              <a:pPr marL="533400" indent="-533400" fontAlgn="base">
                <a:lnSpc>
                  <a:spcPct val="90000"/>
                </a:lnSpc>
                <a:spcBef>
                  <a:spcPct val="60000"/>
                </a:spcBef>
                <a:spcAft>
                  <a:spcPct val="60000"/>
                </a:spcAft>
                <a:buClr>
                  <a:srgbClr val="00539D"/>
                </a:buClr>
              </a:pPr>
              <a:r>
                <a:rPr lang="pt-BR" sz="2400" b="1">
                  <a:solidFill>
                    <a:srgbClr val="0066B3"/>
                  </a:solidFill>
                  <a:sym typeface="Arial" pitchFamily="34" charset="0"/>
                </a:rPr>
                <a:t>D.	</a:t>
              </a:r>
              <a:r>
                <a:rPr lang="pt-BR" sz="2400" b="1">
                  <a:solidFill>
                    <a:srgbClr val="000000"/>
                  </a:solidFill>
                  <a:sym typeface="Arial" pitchFamily="34" charset="0"/>
                </a:rPr>
                <a:t> </a:t>
              </a:r>
              <a:r>
                <a:rPr lang="pt-BR" sz="2400">
                  <a:solidFill>
                    <a:srgbClr val="000000"/>
                  </a:solidFill>
                  <a:sym typeface="Arial" pitchFamily="34" charset="0"/>
                </a:rPr>
                <a:t>–2 (multiplicity 2),     (multiplicity 3)</a:t>
              </a:r>
            </a:p>
          </p:txBody>
        </p:sp>
        <p:pic>
          <p:nvPicPr>
            <p:cNvPr id="222216" name="Picture 8" descr="Eqn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 y="1836"/>
              <a:ext cx="196" cy="506"/>
            </a:xfrm>
            <a:prstGeom prst="rect">
              <a:avLst/>
            </a:prstGeom>
            <a:noFill/>
            <a:extLst>
              <a:ext uri="{909E8E84-426E-40DD-AFC4-6F175D3DCCD1}">
                <a14:hiddenFill xmlns:a14="http://schemas.microsoft.com/office/drawing/2010/main">
                  <a:solidFill>
                    <a:srgbClr val="FFFFFF"/>
                  </a:solidFill>
                </a14:hiddenFill>
              </a:ext>
            </a:extLst>
          </p:spPr>
        </p:pic>
        <p:pic>
          <p:nvPicPr>
            <p:cNvPr id="222217" name="Picture 9" descr="Eqn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 y="2314"/>
              <a:ext cx="196" cy="506"/>
            </a:xfrm>
            <a:prstGeom prst="rect">
              <a:avLst/>
            </a:prstGeom>
            <a:noFill/>
            <a:extLst>
              <a:ext uri="{909E8E84-426E-40DD-AFC4-6F175D3DCCD1}">
                <a14:hiddenFill xmlns:a14="http://schemas.microsoft.com/office/drawing/2010/main">
                  <a:solidFill>
                    <a:srgbClr val="FFFFFF"/>
                  </a:solidFill>
                </a14:hiddenFill>
              </a:ext>
            </a:extLst>
          </p:spPr>
        </p:pic>
        <p:pic>
          <p:nvPicPr>
            <p:cNvPr id="222218" name="Picture 10" descr="Eqn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6" y="3270"/>
              <a:ext cx="196" cy="506"/>
            </a:xfrm>
            <a:prstGeom prst="rect">
              <a:avLst/>
            </a:prstGeom>
            <a:noFill/>
            <a:extLst>
              <a:ext uri="{909E8E84-426E-40DD-AFC4-6F175D3DCCD1}">
                <a14:hiddenFill xmlns:a14="http://schemas.microsoft.com/office/drawing/2010/main">
                  <a:solidFill>
                    <a:srgbClr val="FFFFFF"/>
                  </a:solidFill>
                </a14:hiddenFill>
              </a:ext>
            </a:extLst>
          </p:spPr>
        </p:pic>
        <p:pic>
          <p:nvPicPr>
            <p:cNvPr id="222219" name="Picture 11" descr="Eqn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4" y="2802"/>
              <a:ext cx="196" cy="506"/>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19075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22214"/>
                                        </p:tgtEl>
                                        <p:attrNameLst>
                                          <p:attrName>style.visibility</p:attrName>
                                        </p:attrNameLst>
                                      </p:cBhvr>
                                      <p:to>
                                        <p:strVal val="visible"/>
                                      </p:to>
                                    </p:set>
                                    <p:animEffect transition="in" filter="wipe(left)">
                                      <p:cBhvr>
                                        <p:cTn id="7" dur="500"/>
                                        <p:tgtEl>
                                          <p:spTgt spid="22221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2211"/>
                                        </p:tgtEl>
                                        <p:attrNameLst>
                                          <p:attrName>style.visibility</p:attrName>
                                        </p:attrNameLst>
                                      </p:cBhvr>
                                      <p:to>
                                        <p:strVal val="visible"/>
                                      </p:to>
                                    </p:set>
                                    <p:animEffect transition="in" filter="wipe(left)">
                                      <p:cBhvr>
                                        <p:cTn id="11" dur="500"/>
                                        <p:tgtEl>
                                          <p:spTgt spid="222211"/>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222220"/>
                                        </p:tgtEl>
                                        <p:attrNameLst>
                                          <p:attrName>style.visibility</p:attrName>
                                        </p:attrNameLst>
                                      </p:cBhvr>
                                      <p:to>
                                        <p:strVal val="visible"/>
                                      </p:to>
                                    </p:set>
                                    <p:animEffect transition="in" filter="wipe(left)">
                                      <p:cBhvr>
                                        <p:cTn id="15" dur="500"/>
                                        <p:tgtEl>
                                          <p:spTgt spid="22222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22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autoUpdateAnimBg="0"/>
      <p:bldP spid="2222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End of the Lesson</a:t>
            </a:r>
          </a:p>
        </p:txBody>
      </p:sp>
    </p:spTree>
    <p:custDataLst>
      <p:tags r:id="rId1"/>
    </p:custDataLst>
    <p:extLst>
      <p:ext uri="{BB962C8B-B14F-4D97-AF65-F5344CB8AC3E}">
        <p14:creationId xmlns:p14="http://schemas.microsoft.com/office/powerpoint/2010/main" val="1675574371"/>
      </p:ext>
    </p:extLst>
  </p:cSld>
  <p:clrMapOvr>
    <a:masterClrMapping/>
  </p:clrMapOvr>
  <p:transition advClick="0">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r>
              <a:rPr lang="en-US"/>
              <a:t>Example 1</a:t>
            </a:r>
          </a:p>
        </p:txBody>
      </p:sp>
      <p:sp>
        <p:nvSpPr>
          <p:cNvPr id="305155" name="title"/>
          <p:cNvSpPr txBox="1">
            <a:spLocks noChangeArrowheads="1"/>
          </p:cNvSpPr>
          <p:nvPr/>
        </p:nvSpPr>
        <p:spPr bwMode="auto">
          <a:xfrm>
            <a:off x="2609850" y="809625"/>
            <a:ext cx="5838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r>
              <a:rPr lang="en-US" sz="2000" b="1">
                <a:solidFill>
                  <a:srgbClr val="962E45"/>
                </a:solidFill>
              </a:rPr>
              <a:t>Graph Transformations of Monomial Functions</a:t>
            </a:r>
          </a:p>
        </p:txBody>
      </p:sp>
      <p:sp>
        <p:nvSpPr>
          <p:cNvPr id="305156" name="txt_box"/>
          <p:cNvSpPr>
            <a:spLocks noChangeArrowheads="1"/>
          </p:cNvSpPr>
          <p:nvPr/>
        </p:nvSpPr>
        <p:spPr bwMode="auto">
          <a:xfrm>
            <a:off x="876300" y="1503363"/>
            <a:ext cx="7562850" cy="4206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b="1">
                <a:solidFill>
                  <a:srgbClr val="962E45"/>
                </a:solidFill>
                <a:ea typeface="Times New Roman" pitchFamily="18" charset="0"/>
                <a:cs typeface="Arial" pitchFamily="34" charset="0"/>
              </a:rPr>
              <a:t>A.</a:t>
            </a:r>
            <a:r>
              <a:rPr lang="en-US" sz="2400" b="1">
                <a:solidFill>
                  <a:srgbClr val="0066B3"/>
                </a:solidFill>
                <a:ea typeface="Times New Roman" pitchFamily="18" charset="0"/>
                <a:cs typeface="Arial" pitchFamily="34" charset="0"/>
              </a:rPr>
              <a:t> Graph </a:t>
            </a:r>
            <a:r>
              <a:rPr lang="en-US" sz="2400" b="1" i="1">
                <a:solidFill>
                  <a:srgbClr val="0066B3"/>
                </a:solidFill>
                <a:ea typeface="Times New Roman" pitchFamily="18" charset="0"/>
                <a:cs typeface="Arial" pitchFamily="34" charset="0"/>
              </a:rPr>
              <a:t>f</a:t>
            </a:r>
            <a:r>
              <a:rPr lang="en-US" sz="800" b="1" i="1">
                <a:solidFill>
                  <a:srgbClr val="0066B3"/>
                </a:solidFill>
                <a:ea typeface="Times New Roman" pitchFamily="18" charset="0"/>
                <a:cs typeface="Arial" pitchFamily="34" charset="0"/>
              </a:rPr>
              <a:t> </a:t>
            </a:r>
            <a:r>
              <a:rPr lang="en-US" sz="2400" b="1">
                <a:solidFill>
                  <a:srgbClr val="0066B3"/>
                </a:solidFill>
                <a:ea typeface="Times New Roman" pitchFamily="18" charset="0"/>
                <a:cs typeface="Arial" pitchFamily="34" charset="0"/>
              </a:rPr>
              <a:t>(</a:t>
            </a:r>
            <a:r>
              <a:rPr lang="en-US" sz="2400" b="1" i="1">
                <a:solidFill>
                  <a:srgbClr val="0066B3"/>
                </a:solidFill>
                <a:ea typeface="Times New Roman" pitchFamily="18" charset="0"/>
                <a:cs typeface="Arial" pitchFamily="34" charset="0"/>
              </a:rPr>
              <a:t>x</a:t>
            </a:r>
            <a:r>
              <a:rPr lang="en-US" sz="2400" b="1">
                <a:solidFill>
                  <a:srgbClr val="0066B3"/>
                </a:solidFill>
                <a:ea typeface="Times New Roman" pitchFamily="18" charset="0"/>
                <a:cs typeface="Arial" pitchFamily="34" charset="0"/>
              </a:rPr>
              <a:t>) = (</a:t>
            </a:r>
            <a:r>
              <a:rPr lang="en-US" sz="2400" b="1" i="1">
                <a:solidFill>
                  <a:srgbClr val="0066B3"/>
                </a:solidFill>
                <a:ea typeface="Times New Roman" pitchFamily="18" charset="0"/>
                <a:cs typeface="Arial" pitchFamily="34" charset="0"/>
              </a:rPr>
              <a:t>x </a:t>
            </a:r>
            <a:r>
              <a:rPr lang="en-US" sz="2400" b="1">
                <a:solidFill>
                  <a:srgbClr val="0066B3"/>
                </a:solidFill>
                <a:ea typeface="UniMath-SemiBold" charset="0"/>
                <a:cs typeface="Arial" pitchFamily="34" charset="0"/>
              </a:rPr>
              <a:t>–</a:t>
            </a:r>
            <a:r>
              <a:rPr lang="en-US" sz="2400" b="1">
                <a:solidFill>
                  <a:srgbClr val="0066B3"/>
                </a:solidFill>
                <a:cs typeface="Times New Roman" pitchFamily="18" charset="0"/>
              </a:rPr>
              <a:t> 3)</a:t>
            </a:r>
            <a:r>
              <a:rPr lang="en-US" sz="2400" b="1" baseline="40000">
                <a:solidFill>
                  <a:srgbClr val="0066B3"/>
                </a:solidFill>
                <a:cs typeface="Times New Roman" pitchFamily="18" charset="0"/>
              </a:rPr>
              <a:t>5</a:t>
            </a:r>
            <a:r>
              <a:rPr lang="en-US" sz="2400" b="1">
                <a:solidFill>
                  <a:srgbClr val="0066B3"/>
                </a:solidFill>
                <a:cs typeface="Times New Roman" pitchFamily="18" charset="0"/>
              </a:rPr>
              <a:t>. </a:t>
            </a:r>
          </a:p>
        </p:txBody>
      </p:sp>
      <p:sp>
        <p:nvSpPr>
          <p:cNvPr id="305157" name="Text Box 5"/>
          <p:cNvSpPr txBox="1">
            <a:spLocks noChangeArrowheads="1"/>
          </p:cNvSpPr>
          <p:nvPr/>
        </p:nvSpPr>
        <p:spPr bwMode="auto">
          <a:xfrm>
            <a:off x="876300" y="2022475"/>
            <a:ext cx="7572375"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a:solidFill>
                  <a:srgbClr val="000000"/>
                </a:solidFill>
                <a:ea typeface="Times New Roman" pitchFamily="18" charset="0"/>
                <a:cs typeface="Arial" pitchFamily="34" charset="0"/>
              </a:rPr>
              <a:t>This is an odd-degree function, so its graph is similar to the graph of </a:t>
            </a:r>
            <a:r>
              <a:rPr lang="en-US" sz="2400" i="1">
                <a:solidFill>
                  <a:srgbClr val="000000"/>
                </a:solidFill>
                <a:ea typeface="Times New Roman" pitchFamily="18" charset="0"/>
                <a:cs typeface="Arial" pitchFamily="34" charset="0"/>
              </a:rPr>
              <a:t>y</a:t>
            </a:r>
            <a:r>
              <a:rPr lang="en-US" sz="2400">
                <a:solidFill>
                  <a:srgbClr val="000000"/>
                </a:solidFill>
                <a:ea typeface="Times New Roman" pitchFamily="18" charset="0"/>
                <a:cs typeface="Arial" pitchFamily="34" charset="0"/>
              </a:rPr>
              <a:t> = </a:t>
            </a:r>
            <a:r>
              <a:rPr lang="en-US" sz="2400" i="1">
                <a:solidFill>
                  <a:srgbClr val="000000"/>
                </a:solidFill>
                <a:ea typeface="Times New Roman" pitchFamily="18" charset="0"/>
                <a:cs typeface="Arial" pitchFamily="34" charset="0"/>
              </a:rPr>
              <a:t>x</a:t>
            </a:r>
            <a:r>
              <a:rPr lang="en-US" sz="800" i="1">
                <a:solidFill>
                  <a:srgbClr val="000000"/>
                </a:solidFill>
                <a:ea typeface="Times New Roman" pitchFamily="18" charset="0"/>
                <a:cs typeface="Arial" pitchFamily="34" charset="0"/>
              </a:rPr>
              <a:t> </a:t>
            </a:r>
            <a:r>
              <a:rPr lang="en-US" sz="2400" baseline="40000">
                <a:solidFill>
                  <a:srgbClr val="000000"/>
                </a:solidFill>
                <a:ea typeface="Times New Roman" pitchFamily="18" charset="0"/>
                <a:cs typeface="Arial" pitchFamily="34" charset="0"/>
              </a:rPr>
              <a:t>3</a:t>
            </a:r>
            <a:r>
              <a:rPr lang="en-US" sz="2400">
                <a:solidFill>
                  <a:srgbClr val="000000"/>
                </a:solidFill>
                <a:ea typeface="Times New Roman" pitchFamily="18" charset="0"/>
                <a:cs typeface="Arial" pitchFamily="34" charset="0"/>
              </a:rPr>
              <a:t>. The graph of </a:t>
            </a:r>
            <a:r>
              <a:rPr lang="en-US" sz="2400" i="1">
                <a:solidFill>
                  <a:srgbClr val="000000"/>
                </a:solidFill>
                <a:ea typeface="Times New Roman" pitchFamily="18" charset="0"/>
                <a:cs typeface="Arial" pitchFamily="34" charset="0"/>
              </a:rPr>
              <a:t>f</a:t>
            </a:r>
            <a:r>
              <a:rPr lang="en-US" sz="2400">
                <a:solidFill>
                  <a:srgbClr val="000000"/>
                </a:solidFill>
                <a:ea typeface="Times New Roman" pitchFamily="18" charset="0"/>
                <a:cs typeface="Arial" pitchFamily="34" charset="0"/>
              </a:rPr>
              <a:t>(</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3)</a:t>
            </a:r>
            <a:r>
              <a:rPr lang="en-US" sz="2400" baseline="40000">
                <a:solidFill>
                  <a:srgbClr val="000000"/>
                </a:solidFill>
                <a:ea typeface="Times New Roman" pitchFamily="18" charset="0"/>
                <a:cs typeface="Arial" pitchFamily="34" charset="0"/>
              </a:rPr>
              <a:t>5</a:t>
            </a:r>
            <a:r>
              <a:rPr lang="en-US" sz="2400">
                <a:solidFill>
                  <a:srgbClr val="000000"/>
                </a:solidFill>
                <a:ea typeface="Times New Roman" pitchFamily="18" charset="0"/>
                <a:cs typeface="Arial" pitchFamily="34" charset="0"/>
              </a:rPr>
              <a:t> is the graph of </a:t>
            </a:r>
            <a:r>
              <a:rPr lang="en-US" sz="2400" i="1">
                <a:solidFill>
                  <a:srgbClr val="000000"/>
                </a:solidFill>
                <a:ea typeface="Times New Roman" pitchFamily="18" charset="0"/>
                <a:cs typeface="Arial" pitchFamily="34" charset="0"/>
              </a:rPr>
              <a:t>y</a:t>
            </a:r>
            <a:r>
              <a:rPr lang="en-US" sz="2400">
                <a:solidFill>
                  <a:srgbClr val="000000"/>
                </a:solidFill>
                <a:ea typeface="Times New Roman" pitchFamily="18" charset="0"/>
                <a:cs typeface="Arial" pitchFamily="34" charset="0"/>
              </a:rPr>
              <a:t> = </a:t>
            </a:r>
            <a:r>
              <a:rPr lang="en-US" sz="2400" i="1">
                <a:solidFill>
                  <a:srgbClr val="000000"/>
                </a:solidFill>
                <a:ea typeface="Times New Roman" pitchFamily="18" charset="0"/>
                <a:cs typeface="Arial" pitchFamily="34" charset="0"/>
              </a:rPr>
              <a:t>x</a:t>
            </a:r>
            <a:r>
              <a:rPr lang="en-US" sz="800" i="1">
                <a:solidFill>
                  <a:srgbClr val="000000"/>
                </a:solidFill>
                <a:ea typeface="Times New Roman" pitchFamily="18" charset="0"/>
                <a:cs typeface="Arial" pitchFamily="34" charset="0"/>
              </a:rPr>
              <a:t> </a:t>
            </a:r>
            <a:r>
              <a:rPr lang="en-US" sz="2400" baseline="40000">
                <a:solidFill>
                  <a:srgbClr val="000000"/>
                </a:solidFill>
                <a:ea typeface="Times New Roman" pitchFamily="18" charset="0"/>
                <a:cs typeface="Arial" pitchFamily="34" charset="0"/>
              </a:rPr>
              <a:t>5</a:t>
            </a:r>
            <a:r>
              <a:rPr lang="en-US" sz="2400">
                <a:solidFill>
                  <a:srgbClr val="000000"/>
                </a:solidFill>
                <a:ea typeface="Times New Roman" pitchFamily="18" charset="0"/>
                <a:cs typeface="Arial" pitchFamily="34" charset="0"/>
              </a:rPr>
              <a:t> translated 3 units to the right. </a:t>
            </a:r>
          </a:p>
        </p:txBody>
      </p:sp>
      <p:sp>
        <p:nvSpPr>
          <p:cNvPr id="305159" name="ans"/>
          <p:cNvSpPr>
            <a:spLocks noChangeArrowheads="1"/>
          </p:cNvSpPr>
          <p:nvPr/>
        </p:nvSpPr>
        <p:spPr bwMode="auto">
          <a:xfrm>
            <a:off x="533400" y="3124200"/>
            <a:ext cx="7924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828800" indent="-1484313" fontAlgn="base">
              <a:lnSpc>
                <a:spcPct val="90000"/>
              </a:lnSpc>
              <a:spcBef>
                <a:spcPct val="20000"/>
              </a:spcBef>
              <a:spcAft>
                <a:spcPct val="20000"/>
              </a:spcAft>
              <a:buClr>
                <a:srgbClr val="FFFFFF"/>
              </a:buClr>
            </a:pPr>
            <a:r>
              <a:rPr lang="en-US" sz="2400" b="1">
                <a:solidFill>
                  <a:srgbClr val="0066B3"/>
                </a:solidFill>
              </a:rPr>
              <a:t>Answer:</a:t>
            </a:r>
            <a:r>
              <a:rPr lang="en-US" sz="2400">
                <a:solidFill>
                  <a:srgbClr val="962E45"/>
                </a:solidFill>
              </a:rPr>
              <a:t> 	</a:t>
            </a:r>
            <a:endParaRPr lang="en-US" sz="2400">
              <a:solidFill>
                <a:srgbClr val="962E45"/>
              </a:solidFill>
              <a:ea typeface="Times New Roman" pitchFamily="18" charset="0"/>
              <a:cs typeface="Arial" pitchFamily="34" charset="0"/>
            </a:endParaRPr>
          </a:p>
        </p:txBody>
      </p:sp>
      <p:pic>
        <p:nvPicPr>
          <p:cNvPr id="305161" name="Picture 9" descr="11Pcal_02_02_01_A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200400"/>
            <a:ext cx="2908300" cy="2971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547865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5156">
                                            <p:txEl>
                                              <p:pRg st="0" end="0"/>
                                            </p:txEl>
                                          </p:spTgt>
                                        </p:tgtEl>
                                        <p:attrNameLst>
                                          <p:attrName>style.visibility</p:attrName>
                                        </p:attrNameLst>
                                      </p:cBhvr>
                                      <p:to>
                                        <p:strVal val="visible"/>
                                      </p:to>
                                    </p:set>
                                    <p:animEffect transition="in" filter="wipe(left)">
                                      <p:cBhvr>
                                        <p:cTn id="7" dur="500"/>
                                        <p:tgtEl>
                                          <p:spTgt spid="3051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5157">
                                            <p:txEl>
                                              <p:pRg st="0" end="0"/>
                                            </p:txEl>
                                          </p:spTgt>
                                        </p:tgtEl>
                                        <p:attrNameLst>
                                          <p:attrName>style.visibility</p:attrName>
                                        </p:attrNameLst>
                                      </p:cBhvr>
                                      <p:to>
                                        <p:strVal val="visible"/>
                                      </p:to>
                                    </p:set>
                                    <p:animEffect transition="in" filter="wipe(left)">
                                      <p:cBhvr>
                                        <p:cTn id="12" dur="500"/>
                                        <p:tgtEl>
                                          <p:spTgt spid="30515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5159">
                                            <p:txEl>
                                              <p:pRg st="0" end="0"/>
                                            </p:txEl>
                                          </p:spTgt>
                                        </p:tgtEl>
                                        <p:attrNameLst>
                                          <p:attrName>style.visibility</p:attrName>
                                        </p:attrNameLst>
                                      </p:cBhvr>
                                      <p:to>
                                        <p:strVal val="visible"/>
                                      </p:to>
                                    </p:set>
                                    <p:animEffect transition="in" filter="wipe(left)">
                                      <p:cBhvr>
                                        <p:cTn id="17" dur="500"/>
                                        <p:tgtEl>
                                          <p:spTgt spid="305159">
                                            <p:txEl>
                                              <p:pRg st="0" end="0"/>
                                            </p:txEl>
                                          </p:spTgt>
                                        </p:tgtEl>
                                      </p:cBhvr>
                                    </p:animEffect>
                                  </p:childTnLst>
                                </p:cTn>
                              </p:par>
                            </p:childTnLst>
                          </p:cTn>
                        </p:par>
                        <p:par>
                          <p:cTn id="18" fill="hold" nodeType="afterGroup">
                            <p:stCondLst>
                              <p:cond delay="500"/>
                            </p:stCondLst>
                            <p:childTnLst>
                              <p:par>
                                <p:cTn id="19" presetID="22" presetClass="entr" presetSubtype="8" fill="hold" nodeType="afterEffect">
                                  <p:stCondLst>
                                    <p:cond delay="0"/>
                                  </p:stCondLst>
                                  <p:childTnLst>
                                    <p:set>
                                      <p:cBhvr>
                                        <p:cTn id="20" dur="1" fill="hold">
                                          <p:stCondLst>
                                            <p:cond delay="0"/>
                                          </p:stCondLst>
                                        </p:cTn>
                                        <p:tgtEl>
                                          <p:spTgt spid="305161"/>
                                        </p:tgtEl>
                                        <p:attrNameLst>
                                          <p:attrName>style.visibility</p:attrName>
                                        </p:attrNameLst>
                                      </p:cBhvr>
                                      <p:to>
                                        <p:strVal val="visible"/>
                                      </p:to>
                                    </p:set>
                                    <p:animEffect transition="in" filter="wipe(left)">
                                      <p:cBhvr>
                                        <p:cTn id="21" dur="500"/>
                                        <p:tgtEl>
                                          <p:spTgt spid="305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6" grpId="0" build="p" autoUpdateAnimBg="0" advAuto="0"/>
      <p:bldP spid="305157" grpId="0" build="p" autoUpdateAnimBg="0"/>
      <p:bldP spid="30515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Example 1</a:t>
            </a:r>
          </a:p>
        </p:txBody>
      </p:sp>
      <p:sp>
        <p:nvSpPr>
          <p:cNvPr id="5131" name="title"/>
          <p:cNvSpPr txBox="1">
            <a:spLocks noChangeArrowheads="1"/>
          </p:cNvSpPr>
          <p:nvPr/>
        </p:nvSpPr>
        <p:spPr bwMode="auto">
          <a:xfrm>
            <a:off x="2609850" y="809625"/>
            <a:ext cx="5838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r>
              <a:rPr lang="en-US" sz="2000" b="1">
                <a:solidFill>
                  <a:srgbClr val="962E45"/>
                </a:solidFill>
              </a:rPr>
              <a:t>Graph Transformations of Monomial Functions</a:t>
            </a:r>
          </a:p>
        </p:txBody>
      </p:sp>
      <p:sp>
        <p:nvSpPr>
          <p:cNvPr id="5903" name="txt_box"/>
          <p:cNvSpPr>
            <a:spLocks noChangeArrowheads="1"/>
          </p:cNvSpPr>
          <p:nvPr/>
        </p:nvSpPr>
        <p:spPr bwMode="auto">
          <a:xfrm>
            <a:off x="876300" y="1503363"/>
            <a:ext cx="7562850" cy="4206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b="1">
                <a:solidFill>
                  <a:srgbClr val="962E45"/>
                </a:solidFill>
                <a:cs typeface="Times New Roman" pitchFamily="18" charset="0"/>
              </a:rPr>
              <a:t>B.</a:t>
            </a:r>
            <a:r>
              <a:rPr lang="en-US" sz="2400" b="1">
                <a:solidFill>
                  <a:srgbClr val="0066B3"/>
                </a:solidFill>
                <a:cs typeface="Times New Roman" pitchFamily="18" charset="0"/>
              </a:rPr>
              <a:t> Graph </a:t>
            </a:r>
            <a:r>
              <a:rPr lang="en-US" sz="2400" b="1" i="1">
                <a:solidFill>
                  <a:srgbClr val="0066B3"/>
                </a:solidFill>
                <a:cs typeface="Times New Roman" pitchFamily="18" charset="0"/>
              </a:rPr>
              <a:t>f</a:t>
            </a:r>
            <a:r>
              <a:rPr lang="en-US" sz="800" b="1" i="1">
                <a:solidFill>
                  <a:srgbClr val="0066B3"/>
                </a:solidFill>
                <a:cs typeface="Times New Roman" pitchFamily="18" charset="0"/>
              </a:rPr>
              <a:t> </a:t>
            </a:r>
            <a:r>
              <a:rPr lang="en-US" sz="2400" b="1">
                <a:solidFill>
                  <a:srgbClr val="0066B3"/>
                </a:solidFill>
                <a:cs typeface="Times New Roman" pitchFamily="18" charset="0"/>
              </a:rPr>
              <a:t>(</a:t>
            </a:r>
            <a:r>
              <a:rPr lang="en-US" sz="2400" b="1" i="1">
                <a:solidFill>
                  <a:srgbClr val="0066B3"/>
                </a:solidFill>
                <a:cs typeface="Times New Roman" pitchFamily="18" charset="0"/>
              </a:rPr>
              <a:t>x</a:t>
            </a:r>
            <a:r>
              <a:rPr lang="en-US" sz="2400" b="1">
                <a:solidFill>
                  <a:srgbClr val="0066B3"/>
                </a:solidFill>
                <a:cs typeface="Times New Roman" pitchFamily="18" charset="0"/>
              </a:rPr>
              <a:t>) = </a:t>
            </a:r>
            <a:r>
              <a:rPr lang="en-US" sz="2400" b="1" i="1">
                <a:solidFill>
                  <a:srgbClr val="0066B3"/>
                </a:solidFill>
                <a:cs typeface="Times New Roman" pitchFamily="18" charset="0"/>
              </a:rPr>
              <a:t>x</a:t>
            </a:r>
            <a:r>
              <a:rPr lang="en-US" sz="800" b="1" i="1">
                <a:solidFill>
                  <a:srgbClr val="0066B3"/>
                </a:solidFill>
                <a:cs typeface="Times New Roman" pitchFamily="18" charset="0"/>
              </a:rPr>
              <a:t> </a:t>
            </a:r>
            <a:r>
              <a:rPr lang="en-US" sz="2400" b="1" baseline="40000">
                <a:solidFill>
                  <a:srgbClr val="0066B3"/>
                </a:solidFill>
                <a:cs typeface="Times New Roman" pitchFamily="18" charset="0"/>
              </a:rPr>
              <a:t>6</a:t>
            </a:r>
            <a:r>
              <a:rPr lang="en-US" sz="2400" b="1">
                <a:solidFill>
                  <a:srgbClr val="0066B3"/>
                </a:solidFill>
                <a:cs typeface="Times New Roman" pitchFamily="18" charset="0"/>
              </a:rPr>
              <a:t> </a:t>
            </a:r>
            <a:r>
              <a:rPr lang="en-US" sz="2400" b="1">
                <a:solidFill>
                  <a:srgbClr val="0066B3"/>
                </a:solidFill>
              </a:rPr>
              <a:t>–</a:t>
            </a:r>
            <a:r>
              <a:rPr lang="en-US" sz="2400" b="1">
                <a:solidFill>
                  <a:srgbClr val="0066B3"/>
                </a:solidFill>
                <a:cs typeface="Times New Roman" pitchFamily="18" charset="0"/>
              </a:rPr>
              <a:t> 1.</a:t>
            </a:r>
          </a:p>
        </p:txBody>
      </p:sp>
      <p:sp>
        <p:nvSpPr>
          <p:cNvPr id="5911" name="Text Box 791"/>
          <p:cNvSpPr txBox="1">
            <a:spLocks noChangeArrowheads="1"/>
          </p:cNvSpPr>
          <p:nvPr/>
        </p:nvSpPr>
        <p:spPr bwMode="auto">
          <a:xfrm>
            <a:off x="876300" y="2022475"/>
            <a:ext cx="7572375"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a:solidFill>
                  <a:srgbClr val="000000"/>
                </a:solidFill>
                <a:ea typeface="Times New Roman" pitchFamily="18" charset="0"/>
                <a:cs typeface="Arial" pitchFamily="34" charset="0"/>
              </a:rPr>
              <a:t>This is an even-degree function, so its graph is similar to the graph of </a:t>
            </a:r>
            <a:r>
              <a:rPr lang="en-US" sz="2400" i="1">
                <a:solidFill>
                  <a:srgbClr val="000000"/>
                </a:solidFill>
                <a:ea typeface="Times New Roman" pitchFamily="18" charset="0"/>
                <a:cs typeface="Arial" pitchFamily="34" charset="0"/>
              </a:rPr>
              <a:t>y</a:t>
            </a:r>
            <a:r>
              <a:rPr lang="en-US" sz="2400">
                <a:solidFill>
                  <a:srgbClr val="000000"/>
                </a:solidFill>
                <a:ea typeface="Times New Roman" pitchFamily="18" charset="0"/>
                <a:cs typeface="Arial" pitchFamily="34" charset="0"/>
              </a:rPr>
              <a:t> = </a:t>
            </a:r>
            <a:r>
              <a:rPr lang="en-US" sz="2400" i="1">
                <a:solidFill>
                  <a:srgbClr val="000000"/>
                </a:solidFill>
                <a:ea typeface="Times New Roman" pitchFamily="18" charset="0"/>
                <a:cs typeface="Arial" pitchFamily="34" charset="0"/>
              </a:rPr>
              <a:t>x</a:t>
            </a:r>
            <a:r>
              <a:rPr lang="en-US" sz="800" i="1">
                <a:solidFill>
                  <a:srgbClr val="000000"/>
                </a:solidFill>
                <a:ea typeface="Times New Roman" pitchFamily="18" charset="0"/>
                <a:cs typeface="Arial" pitchFamily="34" charset="0"/>
              </a:rPr>
              <a:t> </a:t>
            </a:r>
            <a:r>
              <a:rPr lang="en-US" sz="2400" baseline="40000">
                <a:solidFill>
                  <a:srgbClr val="000000"/>
                </a:solidFill>
                <a:ea typeface="Times New Roman" pitchFamily="18" charset="0"/>
                <a:cs typeface="Arial" pitchFamily="34" charset="0"/>
              </a:rPr>
              <a:t>2</a:t>
            </a:r>
            <a:r>
              <a:rPr lang="en-US" sz="2400">
                <a:solidFill>
                  <a:srgbClr val="000000"/>
                </a:solidFill>
                <a:ea typeface="Times New Roman" pitchFamily="18" charset="0"/>
                <a:cs typeface="Arial" pitchFamily="34" charset="0"/>
              </a:rPr>
              <a:t>. The graph of </a:t>
            </a:r>
            <a:r>
              <a:rPr lang="en-US" sz="2400" i="1">
                <a:solidFill>
                  <a:srgbClr val="000000"/>
                </a:solidFill>
                <a:ea typeface="Times New Roman" pitchFamily="18" charset="0"/>
                <a:cs typeface="Arial" pitchFamily="34" charset="0"/>
              </a:rPr>
              <a:t>f</a:t>
            </a:r>
            <a:r>
              <a:rPr lang="en-US" sz="2400">
                <a:solidFill>
                  <a:srgbClr val="000000"/>
                </a:solidFill>
                <a:ea typeface="Times New Roman" pitchFamily="18" charset="0"/>
                <a:cs typeface="Arial" pitchFamily="34" charset="0"/>
              </a:rPr>
              <a:t>(</a:t>
            </a:r>
            <a:r>
              <a:rPr lang="en-US" sz="2400" i="1">
                <a:solidFill>
                  <a:srgbClr val="000000"/>
                </a:solidFill>
                <a:ea typeface="Times New Roman" pitchFamily="18" charset="0"/>
                <a:cs typeface="Arial" pitchFamily="34" charset="0"/>
              </a:rPr>
              <a:t>x</a:t>
            </a:r>
            <a:r>
              <a:rPr lang="en-US" sz="2400">
                <a:solidFill>
                  <a:srgbClr val="000000"/>
                </a:solidFill>
                <a:ea typeface="Times New Roman" pitchFamily="18" charset="0"/>
                <a:cs typeface="Arial" pitchFamily="34" charset="0"/>
              </a:rPr>
              <a:t>) = </a:t>
            </a:r>
            <a:r>
              <a:rPr lang="en-US" sz="2400" i="1">
                <a:solidFill>
                  <a:srgbClr val="000000"/>
                </a:solidFill>
                <a:ea typeface="Times New Roman" pitchFamily="18" charset="0"/>
                <a:cs typeface="Arial" pitchFamily="34" charset="0"/>
              </a:rPr>
              <a:t>x</a:t>
            </a:r>
            <a:r>
              <a:rPr lang="en-US" sz="800" i="1">
                <a:solidFill>
                  <a:srgbClr val="000000"/>
                </a:solidFill>
                <a:ea typeface="Times New Roman" pitchFamily="18" charset="0"/>
                <a:cs typeface="Arial" pitchFamily="34" charset="0"/>
              </a:rPr>
              <a:t> </a:t>
            </a:r>
            <a:r>
              <a:rPr lang="en-US" sz="2400" baseline="40000">
                <a:solidFill>
                  <a:srgbClr val="000000"/>
                </a:solidFill>
                <a:ea typeface="Times New Roman" pitchFamily="18" charset="0"/>
                <a:cs typeface="Arial" pitchFamily="34" charset="0"/>
              </a:rPr>
              <a:t>6</a:t>
            </a:r>
            <a:r>
              <a:rPr lang="en-US" sz="2400">
                <a:solidFill>
                  <a:srgbClr val="000000"/>
                </a:solidFill>
                <a:ea typeface="Times New Roman" pitchFamily="18" charset="0"/>
                <a:cs typeface="Arial" pitchFamily="34" charset="0"/>
              </a:rPr>
              <a:t> – 1 is the graph of </a:t>
            </a:r>
            <a:r>
              <a:rPr lang="en-US" sz="2400" i="1">
                <a:solidFill>
                  <a:srgbClr val="000000"/>
                </a:solidFill>
                <a:ea typeface="Times New Roman" pitchFamily="18" charset="0"/>
                <a:cs typeface="Arial" pitchFamily="34" charset="0"/>
              </a:rPr>
              <a:t>y</a:t>
            </a:r>
            <a:r>
              <a:rPr lang="en-US" sz="2400">
                <a:solidFill>
                  <a:srgbClr val="000000"/>
                </a:solidFill>
                <a:ea typeface="Times New Roman" pitchFamily="18" charset="0"/>
                <a:cs typeface="Arial" pitchFamily="34" charset="0"/>
              </a:rPr>
              <a:t> = </a:t>
            </a:r>
            <a:r>
              <a:rPr lang="en-US" sz="2400" i="1">
                <a:solidFill>
                  <a:srgbClr val="000000"/>
                </a:solidFill>
                <a:ea typeface="Times New Roman" pitchFamily="18" charset="0"/>
                <a:cs typeface="Arial" pitchFamily="34" charset="0"/>
              </a:rPr>
              <a:t>x</a:t>
            </a:r>
            <a:r>
              <a:rPr lang="en-US" sz="800" i="1">
                <a:solidFill>
                  <a:srgbClr val="000000"/>
                </a:solidFill>
                <a:ea typeface="Times New Roman" pitchFamily="18" charset="0"/>
                <a:cs typeface="Arial" pitchFamily="34" charset="0"/>
              </a:rPr>
              <a:t> </a:t>
            </a:r>
            <a:r>
              <a:rPr lang="en-US" sz="2400" baseline="40000">
                <a:solidFill>
                  <a:srgbClr val="000000"/>
                </a:solidFill>
                <a:ea typeface="Times New Roman" pitchFamily="18" charset="0"/>
                <a:cs typeface="Arial" pitchFamily="34" charset="0"/>
              </a:rPr>
              <a:t>6 </a:t>
            </a:r>
            <a:r>
              <a:rPr lang="en-US" sz="2400">
                <a:solidFill>
                  <a:srgbClr val="000000"/>
                </a:solidFill>
                <a:ea typeface="Times New Roman" pitchFamily="18" charset="0"/>
                <a:cs typeface="Arial" pitchFamily="34" charset="0"/>
              </a:rPr>
              <a:t>translated 1 unit down. </a:t>
            </a:r>
          </a:p>
        </p:txBody>
      </p:sp>
      <p:sp>
        <p:nvSpPr>
          <p:cNvPr id="5912" name="ans"/>
          <p:cNvSpPr>
            <a:spLocks noChangeArrowheads="1"/>
          </p:cNvSpPr>
          <p:nvPr/>
        </p:nvSpPr>
        <p:spPr bwMode="auto">
          <a:xfrm>
            <a:off x="533400" y="3429000"/>
            <a:ext cx="7924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828800" indent="-1484313" fontAlgn="base">
              <a:lnSpc>
                <a:spcPct val="90000"/>
              </a:lnSpc>
              <a:spcBef>
                <a:spcPct val="20000"/>
              </a:spcBef>
              <a:spcAft>
                <a:spcPct val="20000"/>
              </a:spcAft>
              <a:buClr>
                <a:srgbClr val="FFFFFF"/>
              </a:buClr>
            </a:pPr>
            <a:r>
              <a:rPr lang="en-US" sz="2400" b="1">
                <a:solidFill>
                  <a:srgbClr val="0066B3"/>
                </a:solidFill>
              </a:rPr>
              <a:t>Answer:</a:t>
            </a:r>
            <a:r>
              <a:rPr lang="en-US" sz="2400">
                <a:solidFill>
                  <a:srgbClr val="962E45"/>
                </a:solidFill>
              </a:rPr>
              <a:t> 	</a:t>
            </a:r>
            <a:endParaRPr lang="en-US" sz="2400">
              <a:solidFill>
                <a:srgbClr val="962E45"/>
              </a:solidFill>
              <a:ea typeface="Times New Roman" pitchFamily="18" charset="0"/>
              <a:cs typeface="Arial" pitchFamily="34" charset="0"/>
            </a:endParaRPr>
          </a:p>
        </p:txBody>
      </p:sp>
      <p:pic>
        <p:nvPicPr>
          <p:cNvPr id="5913" name="Picture 793" descr="11Pcal_02_02_01_A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150" y="3657600"/>
            <a:ext cx="2460625" cy="2514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001362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03">
                                            <p:txEl>
                                              <p:pRg st="0" end="0"/>
                                            </p:txEl>
                                          </p:spTgt>
                                        </p:tgtEl>
                                        <p:attrNameLst>
                                          <p:attrName>style.visibility</p:attrName>
                                        </p:attrNameLst>
                                      </p:cBhvr>
                                      <p:to>
                                        <p:strVal val="visible"/>
                                      </p:to>
                                    </p:set>
                                    <p:animEffect transition="in" filter="wipe(left)">
                                      <p:cBhvr>
                                        <p:cTn id="7" dur="500"/>
                                        <p:tgtEl>
                                          <p:spTgt spid="59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11">
                                            <p:txEl>
                                              <p:pRg st="0" end="0"/>
                                            </p:txEl>
                                          </p:spTgt>
                                        </p:tgtEl>
                                        <p:attrNameLst>
                                          <p:attrName>style.visibility</p:attrName>
                                        </p:attrNameLst>
                                      </p:cBhvr>
                                      <p:to>
                                        <p:strVal val="visible"/>
                                      </p:to>
                                    </p:set>
                                    <p:animEffect transition="in" filter="wipe(left)">
                                      <p:cBhvr>
                                        <p:cTn id="12" dur="500"/>
                                        <p:tgtEl>
                                          <p:spTgt spid="59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12">
                                            <p:txEl>
                                              <p:pRg st="0" end="0"/>
                                            </p:txEl>
                                          </p:spTgt>
                                        </p:tgtEl>
                                        <p:attrNameLst>
                                          <p:attrName>style.visibility</p:attrName>
                                        </p:attrNameLst>
                                      </p:cBhvr>
                                      <p:to>
                                        <p:strVal val="visible"/>
                                      </p:to>
                                    </p:set>
                                    <p:animEffect transition="in" filter="wipe(left)">
                                      <p:cBhvr>
                                        <p:cTn id="17" dur="500"/>
                                        <p:tgtEl>
                                          <p:spTgt spid="5912">
                                            <p:txEl>
                                              <p:pRg st="0" end="0"/>
                                            </p:txEl>
                                          </p:spTgt>
                                        </p:tgtEl>
                                      </p:cBhvr>
                                    </p:animEffect>
                                  </p:childTnLst>
                                </p:cTn>
                              </p:par>
                            </p:childTnLst>
                          </p:cTn>
                        </p:par>
                        <p:par>
                          <p:cTn id="18" fill="hold" nodeType="afterGroup">
                            <p:stCondLst>
                              <p:cond delay="500"/>
                            </p:stCondLst>
                            <p:childTnLst>
                              <p:par>
                                <p:cTn id="19" presetID="22" presetClass="entr" presetSubtype="8" fill="hold" nodeType="afterEffect">
                                  <p:stCondLst>
                                    <p:cond delay="0"/>
                                  </p:stCondLst>
                                  <p:childTnLst>
                                    <p:set>
                                      <p:cBhvr>
                                        <p:cTn id="20" dur="1" fill="hold">
                                          <p:stCondLst>
                                            <p:cond delay="0"/>
                                          </p:stCondLst>
                                        </p:cTn>
                                        <p:tgtEl>
                                          <p:spTgt spid="5913"/>
                                        </p:tgtEl>
                                        <p:attrNameLst>
                                          <p:attrName>style.visibility</p:attrName>
                                        </p:attrNameLst>
                                      </p:cBhvr>
                                      <p:to>
                                        <p:strVal val="visible"/>
                                      </p:to>
                                    </p:set>
                                    <p:animEffect transition="in" filter="wipe(left)">
                                      <p:cBhvr>
                                        <p:cTn id="21" dur="500"/>
                                        <p:tgtEl>
                                          <p:spTgt spid="5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3" grpId="0" build="p" autoUpdateAnimBg="0" advAuto="0"/>
      <p:bldP spid="5911" grpId="0" build="p" autoUpdateAnimBg="0"/>
      <p:bldP spid="5912"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PQuestion"/>
          <p:cNvSpPr>
            <a:spLocks noGrp="1" noChangeArrowheads="1"/>
          </p:cNvSpPr>
          <p:nvPr>
            <p:ph type="title"/>
          </p:nvPr>
        </p:nvSpPr>
        <p:spPr/>
        <p:txBody>
          <a:bodyPr/>
          <a:lstStyle/>
          <a:p>
            <a:r>
              <a:rPr lang="en-US"/>
              <a:t>Example 1</a:t>
            </a:r>
          </a:p>
        </p:txBody>
      </p:sp>
      <p:sp>
        <p:nvSpPr>
          <p:cNvPr id="113676" name="txt_box"/>
          <p:cNvSpPr>
            <a:spLocks noChangeArrowheads="1"/>
          </p:cNvSpPr>
          <p:nvPr/>
        </p:nvSpPr>
        <p:spPr bwMode="auto">
          <a:xfrm>
            <a:off x="533400" y="1533525"/>
            <a:ext cx="7915275"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fontAlgn="base">
              <a:lnSpc>
                <a:spcPct val="90000"/>
              </a:lnSpc>
              <a:spcBef>
                <a:spcPct val="20000"/>
              </a:spcBef>
              <a:spcAft>
                <a:spcPct val="20000"/>
              </a:spcAft>
            </a:pPr>
            <a:r>
              <a:rPr lang="en-US" sz="2400" b="1">
                <a:solidFill>
                  <a:srgbClr val="0066B3"/>
                </a:solidFill>
                <a:ea typeface="Times New Roman" pitchFamily="18" charset="0"/>
                <a:cs typeface="Arial" pitchFamily="34" charset="0"/>
              </a:rPr>
              <a:t>Graph </a:t>
            </a:r>
            <a:r>
              <a:rPr lang="en-US" sz="2400" b="1" i="1">
                <a:solidFill>
                  <a:srgbClr val="0066B3"/>
                </a:solidFill>
                <a:ea typeface="Times New Roman" pitchFamily="18" charset="0"/>
                <a:cs typeface="Arial" pitchFamily="34" charset="0"/>
              </a:rPr>
              <a:t>f</a:t>
            </a:r>
            <a:r>
              <a:rPr lang="en-US" sz="800" b="1" i="1">
                <a:solidFill>
                  <a:srgbClr val="0066B3"/>
                </a:solidFill>
                <a:ea typeface="Times New Roman" pitchFamily="18" charset="0"/>
                <a:cs typeface="Arial" pitchFamily="34" charset="0"/>
              </a:rPr>
              <a:t> </a:t>
            </a:r>
            <a:r>
              <a:rPr lang="en-US" sz="2400" b="1">
                <a:solidFill>
                  <a:srgbClr val="0066B3"/>
                </a:solidFill>
                <a:ea typeface="Times New Roman" pitchFamily="18" charset="0"/>
                <a:cs typeface="Arial" pitchFamily="34" charset="0"/>
              </a:rPr>
              <a:t>(</a:t>
            </a:r>
            <a:r>
              <a:rPr lang="en-US" sz="2400" b="1" i="1">
                <a:solidFill>
                  <a:srgbClr val="0066B3"/>
                </a:solidFill>
                <a:ea typeface="Times New Roman" pitchFamily="18" charset="0"/>
                <a:cs typeface="Arial" pitchFamily="34" charset="0"/>
              </a:rPr>
              <a:t>x</a:t>
            </a:r>
            <a:r>
              <a:rPr lang="en-US" sz="2400" b="1">
                <a:solidFill>
                  <a:srgbClr val="0066B3"/>
                </a:solidFill>
                <a:ea typeface="Times New Roman" pitchFamily="18" charset="0"/>
                <a:cs typeface="Arial" pitchFamily="34" charset="0"/>
              </a:rPr>
              <a:t>) = 2 + </a:t>
            </a:r>
            <a:r>
              <a:rPr lang="en-US" sz="2400" b="1" i="1">
                <a:solidFill>
                  <a:srgbClr val="0066B3"/>
                </a:solidFill>
                <a:ea typeface="Times New Roman" pitchFamily="18" charset="0"/>
                <a:cs typeface="Arial" pitchFamily="34" charset="0"/>
              </a:rPr>
              <a:t>x</a:t>
            </a:r>
            <a:r>
              <a:rPr lang="en-US" sz="800" b="1" i="1">
                <a:solidFill>
                  <a:srgbClr val="0066B3"/>
                </a:solidFill>
                <a:ea typeface="Times New Roman" pitchFamily="18" charset="0"/>
                <a:cs typeface="Arial" pitchFamily="34" charset="0"/>
              </a:rPr>
              <a:t> </a:t>
            </a:r>
            <a:r>
              <a:rPr lang="en-US" sz="2400" b="1" baseline="40000">
                <a:solidFill>
                  <a:srgbClr val="0066B3"/>
                </a:solidFill>
                <a:ea typeface="Times New Roman" pitchFamily="18" charset="0"/>
                <a:cs typeface="Arial" pitchFamily="34" charset="0"/>
              </a:rPr>
              <a:t>3</a:t>
            </a:r>
            <a:r>
              <a:rPr lang="en-US" sz="2400" b="1">
                <a:solidFill>
                  <a:srgbClr val="0066B3"/>
                </a:solidFill>
                <a:ea typeface="Times New Roman" pitchFamily="18" charset="0"/>
                <a:cs typeface="Arial" pitchFamily="34" charset="0"/>
              </a:rPr>
              <a:t>.</a:t>
            </a:r>
          </a:p>
        </p:txBody>
      </p:sp>
      <p:sp>
        <p:nvSpPr>
          <p:cNvPr id="113672" name="Oval"/>
          <p:cNvSpPr>
            <a:spLocks noChangeArrowheads="1"/>
          </p:cNvSpPr>
          <p:nvPr/>
        </p:nvSpPr>
        <p:spPr bwMode="auto">
          <a:xfrm>
            <a:off x="876300" y="3800475"/>
            <a:ext cx="457200" cy="457200"/>
          </a:xfrm>
          <a:prstGeom prst="ellipse">
            <a:avLst/>
          </a:prstGeom>
          <a:noFill/>
          <a:ln w="57150">
            <a:solidFill>
              <a:srgbClr val="962E45"/>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baseline="40000">
              <a:solidFill>
                <a:srgbClr val="000000"/>
              </a:solidFill>
            </a:endParaRPr>
          </a:p>
        </p:txBody>
      </p:sp>
      <p:pic>
        <p:nvPicPr>
          <p:cNvPr id="113694" name="GP_art" descr="Guided-Practi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7950" y="874713"/>
            <a:ext cx="2846388" cy="484187"/>
          </a:xfrm>
          <a:prstGeom prst="rect">
            <a:avLst/>
          </a:prstGeom>
          <a:noFill/>
          <a:extLst>
            <a:ext uri="{909E8E84-426E-40DD-AFC4-6F175D3DCCD1}">
              <a14:hiddenFill xmlns:a14="http://schemas.microsoft.com/office/drawing/2010/main">
                <a:solidFill>
                  <a:srgbClr val="FFFFFF"/>
                </a:solidFill>
              </a14:hiddenFill>
            </a:ext>
          </a:extLst>
        </p:spPr>
      </p:pic>
      <p:grpSp>
        <p:nvGrpSpPr>
          <p:cNvPr id="113706" name="Group 42"/>
          <p:cNvGrpSpPr>
            <a:grpSpLocks/>
          </p:cNvGrpSpPr>
          <p:nvPr/>
        </p:nvGrpSpPr>
        <p:grpSpPr bwMode="auto">
          <a:xfrm>
            <a:off x="895350" y="2057400"/>
            <a:ext cx="5786438" cy="3581400"/>
            <a:chOff x="564" y="1296"/>
            <a:chExt cx="3645" cy="2256"/>
          </a:xfrm>
        </p:grpSpPr>
        <p:sp>
          <p:nvSpPr>
            <p:cNvPr id="113696" name="Answers"/>
            <p:cNvSpPr>
              <a:spLocks noChangeArrowheads="1"/>
            </p:cNvSpPr>
            <p:nvPr>
              <p:custDataLst>
                <p:tags r:id="rId2"/>
              </p:custDataLst>
            </p:nvPr>
          </p:nvSpPr>
          <p:spPr bwMode="auto">
            <a:xfrm>
              <a:off x="564" y="1296"/>
              <a:ext cx="444" cy="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200000"/>
                </a:spcBef>
                <a:spcAft>
                  <a:spcPct val="200000"/>
                </a:spcAft>
                <a:buClr>
                  <a:srgbClr val="00539D"/>
                </a:buClr>
              </a:pPr>
              <a:r>
                <a:rPr lang="pt-BR" sz="2400" b="1">
                  <a:solidFill>
                    <a:srgbClr val="0066B3"/>
                  </a:solidFill>
                  <a:sym typeface="Arial" pitchFamily="34" charset="0"/>
                </a:rPr>
                <a:t>A.	</a:t>
              </a:r>
              <a:endParaRPr lang="pt-BR" sz="2400">
                <a:solidFill>
                  <a:srgbClr val="000000"/>
                </a:solidFill>
                <a:sym typeface="Arial" pitchFamily="34" charset="0"/>
              </a:endParaRPr>
            </a:p>
            <a:p>
              <a:pPr marL="533400" indent="-533400" fontAlgn="base">
                <a:lnSpc>
                  <a:spcPct val="90000"/>
                </a:lnSpc>
                <a:spcBef>
                  <a:spcPct val="200000"/>
                </a:spcBef>
                <a:spcAft>
                  <a:spcPct val="200000"/>
                </a:spcAft>
                <a:buClr>
                  <a:srgbClr val="00539D"/>
                </a:buClr>
              </a:pPr>
              <a:r>
                <a:rPr lang="pt-BR" sz="2400" b="1">
                  <a:solidFill>
                    <a:srgbClr val="0066B3"/>
                  </a:solidFill>
                  <a:sym typeface="Arial" pitchFamily="34" charset="0"/>
                </a:rPr>
                <a:t>B.	</a:t>
              </a:r>
              <a:endParaRPr lang="pt-BR" sz="2400" b="1">
                <a:solidFill>
                  <a:srgbClr val="000000"/>
                </a:solidFill>
                <a:sym typeface="Arial" pitchFamily="34" charset="0"/>
              </a:endParaRPr>
            </a:p>
          </p:txBody>
        </p:sp>
        <p:pic>
          <p:nvPicPr>
            <p:cNvPr id="113699" name="Picture 35" descr="11Pcal_02_02_01_B_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4" y="2466"/>
              <a:ext cx="1075" cy="1086"/>
            </a:xfrm>
            <a:prstGeom prst="rect">
              <a:avLst/>
            </a:prstGeom>
            <a:noFill/>
            <a:extLst>
              <a:ext uri="{909E8E84-426E-40DD-AFC4-6F175D3DCCD1}">
                <a14:hiddenFill xmlns:a14="http://schemas.microsoft.com/office/drawing/2010/main">
                  <a:solidFill>
                    <a:srgbClr val="FFFFFF"/>
                  </a:solidFill>
                </a14:hiddenFill>
              </a:ext>
            </a:extLst>
          </p:spPr>
        </p:pic>
        <p:pic>
          <p:nvPicPr>
            <p:cNvPr id="113700" name="Picture 36" descr="11Pcal_02_02_01_B_a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9" y="2466"/>
              <a:ext cx="1075" cy="1086"/>
            </a:xfrm>
            <a:prstGeom prst="rect">
              <a:avLst/>
            </a:prstGeom>
            <a:noFill/>
            <a:extLst>
              <a:ext uri="{909E8E84-426E-40DD-AFC4-6F175D3DCCD1}">
                <a14:hiddenFill xmlns:a14="http://schemas.microsoft.com/office/drawing/2010/main">
                  <a:solidFill>
                    <a:srgbClr val="FFFFFF"/>
                  </a:solidFill>
                </a14:hiddenFill>
              </a:ext>
            </a:extLst>
          </p:spPr>
        </p:pic>
        <p:pic>
          <p:nvPicPr>
            <p:cNvPr id="113701" name="Picture 37" descr="11Pcal_02_02_01_B_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34" y="1332"/>
              <a:ext cx="1075" cy="1086"/>
            </a:xfrm>
            <a:prstGeom prst="rect">
              <a:avLst/>
            </a:prstGeom>
            <a:noFill/>
            <a:extLst>
              <a:ext uri="{909E8E84-426E-40DD-AFC4-6F175D3DCCD1}">
                <a14:hiddenFill xmlns:a14="http://schemas.microsoft.com/office/drawing/2010/main">
                  <a:solidFill>
                    <a:srgbClr val="FFFFFF"/>
                  </a:solidFill>
                </a14:hiddenFill>
              </a:ext>
            </a:extLst>
          </p:spPr>
        </p:pic>
        <p:sp>
          <p:nvSpPr>
            <p:cNvPr id="113702" name="Answers"/>
            <p:cNvSpPr>
              <a:spLocks noChangeArrowheads="1"/>
            </p:cNvSpPr>
            <p:nvPr>
              <p:custDataLst>
                <p:tags r:id="rId3"/>
              </p:custDataLst>
            </p:nvPr>
          </p:nvSpPr>
          <p:spPr bwMode="auto">
            <a:xfrm>
              <a:off x="2750" y="1296"/>
              <a:ext cx="444" cy="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200000"/>
                </a:spcBef>
                <a:spcAft>
                  <a:spcPct val="200000"/>
                </a:spcAft>
                <a:buClr>
                  <a:srgbClr val="00539D"/>
                </a:buClr>
              </a:pPr>
              <a:r>
                <a:rPr lang="pt-BR" sz="2400" b="1">
                  <a:solidFill>
                    <a:srgbClr val="0066B3"/>
                  </a:solidFill>
                  <a:sym typeface="Arial" pitchFamily="34" charset="0"/>
                </a:rPr>
                <a:t>C.	</a:t>
              </a:r>
              <a:endParaRPr lang="pt-BR" sz="2400">
                <a:solidFill>
                  <a:srgbClr val="000000"/>
                </a:solidFill>
                <a:sym typeface="Arial" pitchFamily="34" charset="0"/>
              </a:endParaRPr>
            </a:p>
            <a:p>
              <a:pPr marL="533400" indent="-533400" fontAlgn="base">
                <a:lnSpc>
                  <a:spcPct val="90000"/>
                </a:lnSpc>
                <a:spcBef>
                  <a:spcPct val="200000"/>
                </a:spcBef>
                <a:spcAft>
                  <a:spcPct val="200000"/>
                </a:spcAft>
                <a:buClr>
                  <a:srgbClr val="00539D"/>
                </a:buClr>
              </a:pPr>
              <a:r>
                <a:rPr lang="pt-BR" sz="2400" b="1">
                  <a:solidFill>
                    <a:srgbClr val="0066B3"/>
                  </a:solidFill>
                  <a:sym typeface="Arial" pitchFamily="34" charset="0"/>
                </a:rPr>
                <a:t>D.	</a:t>
              </a:r>
              <a:endParaRPr lang="pt-BR" sz="2400" b="1">
                <a:solidFill>
                  <a:srgbClr val="000000"/>
                </a:solidFill>
                <a:sym typeface="Arial" pitchFamily="34" charset="0"/>
              </a:endParaRPr>
            </a:p>
          </p:txBody>
        </p:sp>
        <p:pic>
          <p:nvPicPr>
            <p:cNvPr id="113705" name="Picture 41" descr="11Pcal_02_02_01_CYP_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9" y="1332"/>
              <a:ext cx="1075" cy="1086"/>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337700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3694"/>
                                        </p:tgtEl>
                                        <p:attrNameLst>
                                          <p:attrName>style.visibility</p:attrName>
                                        </p:attrNameLst>
                                      </p:cBhvr>
                                      <p:to>
                                        <p:strVal val="visible"/>
                                      </p:to>
                                    </p:set>
                                    <p:animEffect transition="in" filter="wipe(left)">
                                      <p:cBhvr>
                                        <p:cTn id="7" dur="500"/>
                                        <p:tgtEl>
                                          <p:spTgt spid="11369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3676"/>
                                        </p:tgtEl>
                                        <p:attrNameLst>
                                          <p:attrName>style.visibility</p:attrName>
                                        </p:attrNameLst>
                                      </p:cBhvr>
                                      <p:to>
                                        <p:strVal val="visible"/>
                                      </p:to>
                                    </p:set>
                                    <p:animEffect transition="in" filter="wipe(left)">
                                      <p:cBhvr>
                                        <p:cTn id="11" dur="500"/>
                                        <p:tgtEl>
                                          <p:spTgt spid="11367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3706"/>
                                        </p:tgtEl>
                                        <p:attrNameLst>
                                          <p:attrName>style.visibility</p:attrName>
                                        </p:attrNameLst>
                                      </p:cBhvr>
                                      <p:to>
                                        <p:strVal val="visible"/>
                                      </p:to>
                                    </p:set>
                                    <p:animEffect transition="in" filter="wipe(left)">
                                      <p:cBhvr>
                                        <p:cTn id="15" dur="500"/>
                                        <p:tgtEl>
                                          <p:spTgt spid="11370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13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6" grpId="0" autoUpdateAnimBg="0"/>
      <p:bldP spid="1136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a:t>Key Concept 1</a:t>
            </a:r>
          </a:p>
        </p:txBody>
      </p:sp>
      <p:pic>
        <p:nvPicPr>
          <p:cNvPr id="204811" name="Picture 11" descr="11Pcal_02_02_a_kc"/>
          <p:cNvPicPr>
            <a:picLocks noChangeAspect="1" noChangeArrowheads="1"/>
          </p:cNvPicPr>
          <p:nvPr/>
        </p:nvPicPr>
        <p:blipFill>
          <a:blip r:embed="rId3">
            <a:extLst>
              <a:ext uri="{28A0092B-C50C-407E-A947-70E740481C1C}">
                <a14:useLocalDpi xmlns:a14="http://schemas.microsoft.com/office/drawing/2010/main" val="0"/>
              </a:ext>
            </a:extLst>
          </a:blip>
          <a:srcRect b="801"/>
          <a:stretch>
            <a:fillRect/>
          </a:stretch>
        </p:blipFill>
        <p:spPr bwMode="auto">
          <a:xfrm>
            <a:off x="685800" y="1031875"/>
            <a:ext cx="7023100" cy="47212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27234800"/>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Example 2</a:t>
            </a:r>
          </a:p>
        </p:txBody>
      </p:sp>
      <p:sp>
        <p:nvSpPr>
          <p:cNvPr id="6148" name="title"/>
          <p:cNvSpPr txBox="1">
            <a:spLocks noChangeArrowheads="1"/>
          </p:cNvSpPr>
          <p:nvPr/>
        </p:nvSpPr>
        <p:spPr bwMode="auto">
          <a:xfrm>
            <a:off x="2609850" y="809625"/>
            <a:ext cx="5838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r>
              <a:rPr lang="en-US" sz="2000" b="1">
                <a:solidFill>
                  <a:srgbClr val="962E45"/>
                </a:solidFill>
              </a:rPr>
              <a:t>Apply the Leading Term Test</a:t>
            </a:r>
          </a:p>
        </p:txBody>
      </p:sp>
      <p:sp>
        <p:nvSpPr>
          <p:cNvPr id="6149" name="txt_box"/>
          <p:cNvSpPr>
            <a:spLocks noChangeArrowheads="1"/>
          </p:cNvSpPr>
          <p:nvPr/>
        </p:nvSpPr>
        <p:spPr bwMode="auto">
          <a:xfrm>
            <a:off x="876300" y="1503363"/>
            <a:ext cx="7581900" cy="10779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400" b="1">
                <a:solidFill>
                  <a:srgbClr val="962E45"/>
                </a:solidFill>
                <a:ea typeface="Times New Roman" pitchFamily="18" charset="0"/>
                <a:cs typeface="Arial" pitchFamily="34" charset="0"/>
              </a:rPr>
              <a:t>A.</a:t>
            </a:r>
            <a:r>
              <a:rPr lang="en-US" sz="2400" b="1">
                <a:solidFill>
                  <a:srgbClr val="0066B3"/>
                </a:solidFill>
                <a:ea typeface="Times New Roman" pitchFamily="18" charset="0"/>
                <a:cs typeface="Arial" pitchFamily="34" charset="0"/>
              </a:rPr>
              <a:t> Describe the end behavior of the graph of </a:t>
            </a:r>
            <a:br>
              <a:rPr lang="en-US" sz="2400" b="1">
                <a:solidFill>
                  <a:srgbClr val="0066B3"/>
                </a:solidFill>
                <a:ea typeface="Times New Roman" pitchFamily="18" charset="0"/>
                <a:cs typeface="Arial" pitchFamily="34" charset="0"/>
              </a:rPr>
            </a:br>
            <a:r>
              <a:rPr lang="en-US" sz="2400" b="1" i="1">
                <a:solidFill>
                  <a:srgbClr val="0066B3"/>
                </a:solidFill>
                <a:ea typeface="Times New Roman" pitchFamily="18" charset="0"/>
                <a:cs typeface="Arial" pitchFamily="34" charset="0"/>
              </a:rPr>
              <a:t>f</a:t>
            </a:r>
            <a:r>
              <a:rPr lang="en-US" sz="800" b="1" i="1">
                <a:solidFill>
                  <a:srgbClr val="0066B3"/>
                </a:solidFill>
                <a:ea typeface="Times New Roman" pitchFamily="18" charset="0"/>
                <a:cs typeface="Arial" pitchFamily="34" charset="0"/>
              </a:rPr>
              <a:t> </a:t>
            </a:r>
            <a:r>
              <a:rPr lang="en-US" sz="2400" b="1">
                <a:solidFill>
                  <a:srgbClr val="0066B3"/>
                </a:solidFill>
                <a:ea typeface="Times New Roman" pitchFamily="18" charset="0"/>
                <a:cs typeface="Arial" pitchFamily="34" charset="0"/>
              </a:rPr>
              <a:t>(</a:t>
            </a:r>
            <a:r>
              <a:rPr lang="en-US" sz="2400" b="1" i="1">
                <a:solidFill>
                  <a:srgbClr val="0066B3"/>
                </a:solidFill>
                <a:ea typeface="Times New Roman" pitchFamily="18" charset="0"/>
                <a:cs typeface="Arial" pitchFamily="34" charset="0"/>
              </a:rPr>
              <a:t>x</a:t>
            </a:r>
            <a:r>
              <a:rPr lang="en-US" sz="2400" b="1">
                <a:solidFill>
                  <a:srgbClr val="0066B3"/>
                </a:solidFill>
                <a:ea typeface="Times New Roman" pitchFamily="18" charset="0"/>
                <a:cs typeface="Arial" pitchFamily="34" charset="0"/>
              </a:rPr>
              <a:t>) = 3</a:t>
            </a:r>
            <a:r>
              <a:rPr lang="en-US" sz="2400" b="1" i="1">
                <a:solidFill>
                  <a:srgbClr val="0066B3"/>
                </a:solidFill>
                <a:ea typeface="Times New Roman" pitchFamily="18" charset="0"/>
                <a:cs typeface="Arial" pitchFamily="34" charset="0"/>
              </a:rPr>
              <a:t>x</a:t>
            </a:r>
            <a:r>
              <a:rPr lang="en-US" sz="800" b="1" i="1">
                <a:solidFill>
                  <a:srgbClr val="0066B3"/>
                </a:solidFill>
                <a:ea typeface="Times New Roman" pitchFamily="18" charset="0"/>
                <a:cs typeface="Arial" pitchFamily="34" charset="0"/>
              </a:rPr>
              <a:t> </a:t>
            </a:r>
            <a:r>
              <a:rPr lang="en-US" sz="2400" b="1" baseline="40000">
                <a:solidFill>
                  <a:srgbClr val="0066B3"/>
                </a:solidFill>
                <a:ea typeface="Times New Roman" pitchFamily="18" charset="0"/>
                <a:cs typeface="Arial" pitchFamily="34" charset="0"/>
              </a:rPr>
              <a:t>4</a:t>
            </a:r>
            <a:r>
              <a:rPr lang="en-US" sz="2400" b="1">
                <a:solidFill>
                  <a:srgbClr val="0066B3"/>
                </a:solidFill>
                <a:ea typeface="Times New Roman" pitchFamily="18" charset="0"/>
                <a:cs typeface="Arial" pitchFamily="34" charset="0"/>
              </a:rPr>
              <a:t> – </a:t>
            </a:r>
            <a:r>
              <a:rPr lang="en-US" sz="2400" b="1" i="1">
                <a:solidFill>
                  <a:srgbClr val="0066B3"/>
                </a:solidFill>
                <a:ea typeface="Times New Roman" pitchFamily="18" charset="0"/>
                <a:cs typeface="Arial" pitchFamily="34" charset="0"/>
              </a:rPr>
              <a:t>x</a:t>
            </a:r>
            <a:r>
              <a:rPr lang="en-US" sz="800" b="1" i="1">
                <a:solidFill>
                  <a:srgbClr val="0066B3"/>
                </a:solidFill>
                <a:ea typeface="Times New Roman" pitchFamily="18" charset="0"/>
                <a:cs typeface="Arial" pitchFamily="34" charset="0"/>
              </a:rPr>
              <a:t> </a:t>
            </a:r>
            <a:r>
              <a:rPr lang="en-US" sz="2400" b="1" baseline="40000">
                <a:solidFill>
                  <a:srgbClr val="0066B3"/>
                </a:solidFill>
                <a:ea typeface="Times New Roman" pitchFamily="18" charset="0"/>
                <a:cs typeface="Arial" pitchFamily="34" charset="0"/>
              </a:rPr>
              <a:t>3</a:t>
            </a:r>
            <a:r>
              <a:rPr lang="en-US" sz="2400" b="1">
                <a:solidFill>
                  <a:srgbClr val="0066B3"/>
                </a:solidFill>
                <a:ea typeface="Times New Roman" pitchFamily="18" charset="0"/>
                <a:cs typeface="Arial" pitchFamily="34" charset="0"/>
              </a:rPr>
              <a:t> + </a:t>
            </a:r>
            <a:r>
              <a:rPr lang="en-US" sz="2400" b="1" i="1">
                <a:solidFill>
                  <a:srgbClr val="0066B3"/>
                </a:solidFill>
                <a:ea typeface="Times New Roman" pitchFamily="18" charset="0"/>
                <a:cs typeface="Arial" pitchFamily="34" charset="0"/>
              </a:rPr>
              <a:t>x</a:t>
            </a:r>
            <a:r>
              <a:rPr lang="en-US" sz="800" b="1" i="1">
                <a:solidFill>
                  <a:srgbClr val="0066B3"/>
                </a:solidFill>
                <a:ea typeface="Times New Roman" pitchFamily="18" charset="0"/>
                <a:cs typeface="Arial" pitchFamily="34" charset="0"/>
              </a:rPr>
              <a:t> </a:t>
            </a:r>
            <a:r>
              <a:rPr lang="en-US" sz="2400" b="1" baseline="40000">
                <a:solidFill>
                  <a:srgbClr val="0066B3"/>
                </a:solidFill>
                <a:ea typeface="Times New Roman" pitchFamily="18" charset="0"/>
                <a:cs typeface="Arial" pitchFamily="34" charset="0"/>
              </a:rPr>
              <a:t>2 </a:t>
            </a:r>
            <a:r>
              <a:rPr lang="en-US" sz="2400" b="1">
                <a:solidFill>
                  <a:srgbClr val="0066B3"/>
                </a:solidFill>
                <a:ea typeface="Times New Roman" pitchFamily="18" charset="0"/>
                <a:cs typeface="Arial" pitchFamily="34" charset="0"/>
              </a:rPr>
              <a:t>+ </a:t>
            </a:r>
            <a:r>
              <a:rPr lang="en-US" sz="2400" b="1" i="1">
                <a:solidFill>
                  <a:srgbClr val="0066B3"/>
                </a:solidFill>
                <a:ea typeface="Times New Roman" pitchFamily="18" charset="0"/>
                <a:cs typeface="Arial" pitchFamily="34" charset="0"/>
              </a:rPr>
              <a:t>x </a:t>
            </a:r>
            <a:r>
              <a:rPr lang="en-US" sz="2400" b="1">
                <a:solidFill>
                  <a:srgbClr val="0066B3"/>
                </a:solidFill>
                <a:ea typeface="Times New Roman" pitchFamily="18" charset="0"/>
                <a:cs typeface="Arial" pitchFamily="34" charset="0"/>
              </a:rPr>
              <a:t>– 1 using limits. Explain your reasoning using the leading term test.</a:t>
            </a:r>
          </a:p>
        </p:txBody>
      </p:sp>
      <p:grpSp>
        <p:nvGrpSpPr>
          <p:cNvPr id="6167" name="Group 23"/>
          <p:cNvGrpSpPr>
            <a:grpSpLocks/>
          </p:cNvGrpSpPr>
          <p:nvPr/>
        </p:nvGrpSpPr>
        <p:grpSpPr bwMode="auto">
          <a:xfrm>
            <a:off x="876300" y="2971800"/>
            <a:ext cx="7496175" cy="1511300"/>
            <a:chOff x="552" y="1872"/>
            <a:chExt cx="4722" cy="952"/>
          </a:xfrm>
        </p:grpSpPr>
        <p:sp>
          <p:nvSpPr>
            <p:cNvPr id="6151" name="Text Box 7"/>
            <p:cNvSpPr txBox="1">
              <a:spLocks noChangeArrowheads="1"/>
            </p:cNvSpPr>
            <p:nvPr/>
          </p:nvSpPr>
          <p:spPr bwMode="auto">
            <a:xfrm>
              <a:off x="552" y="1872"/>
              <a:ext cx="4722" cy="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20000"/>
                </a:lnSpc>
                <a:spcBef>
                  <a:spcPct val="20000"/>
                </a:spcBef>
                <a:spcAft>
                  <a:spcPct val="20000"/>
                </a:spcAft>
              </a:pPr>
              <a:r>
                <a:rPr lang="en-US" sz="2400">
                  <a:solidFill>
                    <a:srgbClr val="000000"/>
                  </a:solidFill>
                  <a:ea typeface="Times New Roman" pitchFamily="18" charset="0"/>
                  <a:cs typeface="Arial" pitchFamily="34" charset="0"/>
                </a:rPr>
                <a:t>The degree is 4, and the leading coefficient is 3. Because the degree is even and the leading coefficient is positive,                                             . </a:t>
              </a:r>
            </a:p>
          </p:txBody>
        </p:sp>
        <p:pic>
          <p:nvPicPr>
            <p:cNvPr id="6166" name="Picture 22" descr="Eqn1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2" y="2480"/>
              <a:ext cx="2408" cy="3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68" name="Group 24"/>
          <p:cNvGrpSpPr>
            <a:grpSpLocks/>
          </p:cNvGrpSpPr>
          <p:nvPr/>
        </p:nvGrpSpPr>
        <p:grpSpPr bwMode="auto">
          <a:xfrm>
            <a:off x="876300" y="5443538"/>
            <a:ext cx="7581900" cy="557212"/>
            <a:chOff x="552" y="3429"/>
            <a:chExt cx="4776" cy="351"/>
          </a:xfrm>
        </p:grpSpPr>
        <p:sp>
          <p:nvSpPr>
            <p:cNvPr id="6169" name="ans"/>
            <p:cNvSpPr>
              <a:spLocks noChangeArrowheads="1"/>
            </p:cNvSpPr>
            <p:nvPr/>
          </p:nvSpPr>
          <p:spPr bwMode="auto">
            <a:xfrm>
              <a:off x="552" y="3433"/>
              <a:ext cx="4776"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485900" indent="-1485900" fontAlgn="base">
                <a:lnSpc>
                  <a:spcPct val="90000"/>
                </a:lnSpc>
                <a:spcBef>
                  <a:spcPct val="20000"/>
                </a:spcBef>
                <a:spcAft>
                  <a:spcPct val="20000"/>
                </a:spcAft>
                <a:buClr>
                  <a:srgbClr val="FFFFFF"/>
                </a:buClr>
              </a:pPr>
              <a:r>
                <a:rPr lang="en-US" sz="2400" b="1">
                  <a:solidFill>
                    <a:srgbClr val="0066B3"/>
                  </a:solidFill>
                </a:rPr>
                <a:t>Answer:</a:t>
              </a:r>
              <a:r>
                <a:rPr lang="en-US" sz="2400">
                  <a:solidFill>
                    <a:srgbClr val="962E45"/>
                  </a:solidFill>
                </a:rPr>
                <a:t> 	</a:t>
              </a:r>
              <a:r>
                <a:rPr lang="en-US" sz="2400">
                  <a:solidFill>
                    <a:srgbClr val="962E45"/>
                  </a:solidFill>
                  <a:ea typeface="Times New Roman" pitchFamily="18" charset="0"/>
                  <a:cs typeface="Arial" pitchFamily="34" charset="0"/>
                </a:rPr>
                <a:t> </a:t>
              </a:r>
            </a:p>
          </p:txBody>
        </p:sp>
        <p:pic>
          <p:nvPicPr>
            <p:cNvPr id="6170" name="Picture 26" descr="Eqn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 y="3429"/>
              <a:ext cx="2459" cy="351"/>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4570427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wipe(left)">
                                      <p:cBhvr>
                                        <p:cTn id="7" dur="500"/>
                                        <p:tgtEl>
                                          <p:spTgt spid="61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167"/>
                                        </p:tgtEl>
                                        <p:attrNameLst>
                                          <p:attrName>style.visibility</p:attrName>
                                        </p:attrNameLst>
                                      </p:cBhvr>
                                      <p:to>
                                        <p:strVal val="visible"/>
                                      </p:to>
                                    </p:set>
                                    <p:animEffect transition="in" filter="wipe(left)">
                                      <p:cBhvr>
                                        <p:cTn id="12" dur="500"/>
                                        <p:tgtEl>
                                          <p:spTgt spid="61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168"/>
                                        </p:tgtEl>
                                        <p:attrNameLst>
                                          <p:attrName>style.visibility</p:attrName>
                                        </p:attrNameLst>
                                      </p:cBhvr>
                                      <p:to>
                                        <p:strVal val="visible"/>
                                      </p:to>
                                    </p:set>
                                    <p:animEffect transition="in" filter="wipe(left)">
                                      <p:cBhvr>
                                        <p:cTn id="17" dur="500"/>
                                        <p:tgtEl>
                                          <p:spTgt spid="6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en-US"/>
              <a:t>Example 2</a:t>
            </a:r>
          </a:p>
        </p:txBody>
      </p:sp>
      <p:sp>
        <p:nvSpPr>
          <p:cNvPr id="307203" name="title"/>
          <p:cNvSpPr txBox="1">
            <a:spLocks noChangeArrowheads="1"/>
          </p:cNvSpPr>
          <p:nvPr/>
        </p:nvSpPr>
        <p:spPr bwMode="auto">
          <a:xfrm>
            <a:off x="2609850" y="809625"/>
            <a:ext cx="5838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r>
              <a:rPr lang="en-US" sz="2000" b="1">
                <a:solidFill>
                  <a:srgbClr val="962E45"/>
                </a:solidFill>
              </a:rPr>
              <a:t>Apply the Leading Term Test</a:t>
            </a:r>
          </a:p>
        </p:txBody>
      </p:sp>
      <p:sp>
        <p:nvSpPr>
          <p:cNvPr id="307204" name="txt_box"/>
          <p:cNvSpPr>
            <a:spLocks noChangeArrowheads="1"/>
          </p:cNvSpPr>
          <p:nvPr/>
        </p:nvSpPr>
        <p:spPr bwMode="auto">
          <a:xfrm>
            <a:off x="876300" y="1503363"/>
            <a:ext cx="7581900" cy="10779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400" b="1">
                <a:solidFill>
                  <a:srgbClr val="962E45"/>
                </a:solidFill>
                <a:cs typeface="Times New Roman" pitchFamily="18" charset="0"/>
              </a:rPr>
              <a:t>B.</a:t>
            </a:r>
            <a:r>
              <a:rPr lang="en-US" sz="2400" b="1">
                <a:solidFill>
                  <a:srgbClr val="0066B3"/>
                </a:solidFill>
                <a:cs typeface="Times New Roman" pitchFamily="18" charset="0"/>
              </a:rPr>
              <a:t> Describe the end behavior of the graph of </a:t>
            </a:r>
            <a:br>
              <a:rPr lang="en-US" sz="2400" b="1">
                <a:solidFill>
                  <a:srgbClr val="0066B3"/>
                </a:solidFill>
                <a:cs typeface="Times New Roman" pitchFamily="18" charset="0"/>
              </a:rPr>
            </a:br>
            <a:r>
              <a:rPr lang="en-US" sz="2400" b="1" i="1">
                <a:solidFill>
                  <a:srgbClr val="0066B3"/>
                </a:solidFill>
                <a:cs typeface="Times New Roman" pitchFamily="18" charset="0"/>
              </a:rPr>
              <a:t>f</a:t>
            </a:r>
            <a:r>
              <a:rPr lang="en-US" sz="800" b="1" i="1">
                <a:solidFill>
                  <a:srgbClr val="0066B3"/>
                </a:solidFill>
                <a:cs typeface="Times New Roman" pitchFamily="18" charset="0"/>
              </a:rPr>
              <a:t> </a:t>
            </a:r>
            <a:r>
              <a:rPr lang="en-US" sz="2400" b="1">
                <a:solidFill>
                  <a:srgbClr val="0066B3"/>
                </a:solidFill>
                <a:cs typeface="Times New Roman" pitchFamily="18" charset="0"/>
              </a:rPr>
              <a:t>(</a:t>
            </a:r>
            <a:r>
              <a:rPr lang="en-US" sz="2400" b="1" i="1">
                <a:solidFill>
                  <a:srgbClr val="0066B3"/>
                </a:solidFill>
                <a:cs typeface="Times New Roman" pitchFamily="18" charset="0"/>
              </a:rPr>
              <a:t>x</a:t>
            </a:r>
            <a:r>
              <a:rPr lang="en-US" sz="2400" b="1">
                <a:solidFill>
                  <a:srgbClr val="0066B3"/>
                </a:solidFill>
                <a:cs typeface="Times New Roman" pitchFamily="18" charset="0"/>
              </a:rPr>
              <a:t>) = </a:t>
            </a:r>
            <a:r>
              <a:rPr lang="en-US" sz="2400" b="1">
                <a:solidFill>
                  <a:srgbClr val="0066B3"/>
                </a:solidFill>
              </a:rPr>
              <a:t>–</a:t>
            </a:r>
            <a:r>
              <a:rPr lang="en-US" sz="2400" b="1">
                <a:solidFill>
                  <a:srgbClr val="0066B3"/>
                </a:solidFill>
                <a:cs typeface="Times New Roman" pitchFamily="18" charset="0"/>
              </a:rPr>
              <a:t>3</a:t>
            </a:r>
            <a:r>
              <a:rPr lang="en-US" sz="2400" b="1" i="1">
                <a:solidFill>
                  <a:srgbClr val="0066B3"/>
                </a:solidFill>
                <a:cs typeface="Times New Roman" pitchFamily="18" charset="0"/>
              </a:rPr>
              <a:t>x</a:t>
            </a:r>
            <a:r>
              <a:rPr lang="en-US" sz="800" b="1" i="1">
                <a:solidFill>
                  <a:srgbClr val="0066B3"/>
                </a:solidFill>
                <a:cs typeface="Times New Roman" pitchFamily="18" charset="0"/>
              </a:rPr>
              <a:t> </a:t>
            </a:r>
            <a:r>
              <a:rPr lang="en-US" sz="2400" b="1" baseline="40000">
                <a:solidFill>
                  <a:srgbClr val="0066B3"/>
                </a:solidFill>
                <a:cs typeface="Times New Roman" pitchFamily="18" charset="0"/>
              </a:rPr>
              <a:t>2</a:t>
            </a:r>
            <a:r>
              <a:rPr lang="en-US" sz="2400" b="1">
                <a:solidFill>
                  <a:srgbClr val="0066B3"/>
                </a:solidFill>
                <a:cs typeface="Times New Roman" pitchFamily="18" charset="0"/>
              </a:rPr>
              <a:t> + 2</a:t>
            </a:r>
            <a:r>
              <a:rPr lang="en-US" sz="2400" b="1" i="1">
                <a:solidFill>
                  <a:srgbClr val="0066B3"/>
                </a:solidFill>
                <a:cs typeface="Times New Roman" pitchFamily="18" charset="0"/>
              </a:rPr>
              <a:t>x</a:t>
            </a:r>
            <a:r>
              <a:rPr lang="en-US" sz="800" b="1" i="1">
                <a:solidFill>
                  <a:srgbClr val="0066B3"/>
                </a:solidFill>
                <a:cs typeface="Times New Roman" pitchFamily="18" charset="0"/>
              </a:rPr>
              <a:t> </a:t>
            </a:r>
            <a:r>
              <a:rPr lang="en-US" sz="2400" b="1" baseline="40000">
                <a:solidFill>
                  <a:srgbClr val="0066B3"/>
                </a:solidFill>
                <a:cs typeface="Times New Roman" pitchFamily="18" charset="0"/>
              </a:rPr>
              <a:t>5</a:t>
            </a:r>
            <a:r>
              <a:rPr lang="en-US" sz="2400" b="1">
                <a:solidFill>
                  <a:srgbClr val="0066B3"/>
                </a:solidFill>
                <a:cs typeface="Times New Roman" pitchFamily="18" charset="0"/>
              </a:rPr>
              <a:t> </a:t>
            </a:r>
            <a:r>
              <a:rPr lang="en-US" sz="2400" b="1">
                <a:solidFill>
                  <a:srgbClr val="0066B3"/>
                </a:solidFill>
              </a:rPr>
              <a:t>–</a:t>
            </a:r>
            <a:r>
              <a:rPr lang="en-US" sz="2400" b="1">
                <a:solidFill>
                  <a:srgbClr val="0066B3"/>
                </a:solidFill>
                <a:cs typeface="Times New Roman" pitchFamily="18" charset="0"/>
              </a:rPr>
              <a:t> </a:t>
            </a:r>
            <a:r>
              <a:rPr lang="en-US" sz="2400" b="1" i="1">
                <a:solidFill>
                  <a:srgbClr val="0066B3"/>
                </a:solidFill>
                <a:cs typeface="Times New Roman" pitchFamily="18" charset="0"/>
              </a:rPr>
              <a:t>x</a:t>
            </a:r>
            <a:r>
              <a:rPr lang="en-US" sz="800" b="1" i="1">
                <a:solidFill>
                  <a:srgbClr val="0066B3"/>
                </a:solidFill>
                <a:cs typeface="Times New Roman" pitchFamily="18" charset="0"/>
              </a:rPr>
              <a:t> </a:t>
            </a:r>
            <a:r>
              <a:rPr lang="en-US" sz="2400" b="1" baseline="40000">
                <a:solidFill>
                  <a:srgbClr val="0066B3"/>
                </a:solidFill>
                <a:cs typeface="Times New Roman" pitchFamily="18" charset="0"/>
              </a:rPr>
              <a:t>3</a:t>
            </a:r>
            <a:r>
              <a:rPr lang="en-US" sz="2400" b="1">
                <a:solidFill>
                  <a:srgbClr val="0066B3"/>
                </a:solidFill>
                <a:cs typeface="Times New Roman" pitchFamily="18" charset="0"/>
              </a:rPr>
              <a:t> using limits. Explain your reasoning using the leading term test.</a:t>
            </a:r>
          </a:p>
        </p:txBody>
      </p:sp>
      <p:grpSp>
        <p:nvGrpSpPr>
          <p:cNvPr id="307207" name="Group 7"/>
          <p:cNvGrpSpPr>
            <a:grpSpLocks/>
          </p:cNvGrpSpPr>
          <p:nvPr/>
        </p:nvGrpSpPr>
        <p:grpSpPr bwMode="auto">
          <a:xfrm>
            <a:off x="876300" y="2819400"/>
            <a:ext cx="7496175" cy="1958975"/>
            <a:chOff x="552" y="1776"/>
            <a:chExt cx="4722" cy="1234"/>
          </a:xfrm>
        </p:grpSpPr>
        <p:sp>
          <p:nvSpPr>
            <p:cNvPr id="307205" name="Text Box 5"/>
            <p:cNvSpPr txBox="1">
              <a:spLocks noChangeArrowheads="1"/>
            </p:cNvSpPr>
            <p:nvPr/>
          </p:nvSpPr>
          <p:spPr bwMode="auto">
            <a:xfrm>
              <a:off x="552" y="1776"/>
              <a:ext cx="4722" cy="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20000"/>
                </a:lnSpc>
                <a:spcBef>
                  <a:spcPct val="20000"/>
                </a:spcBef>
                <a:spcAft>
                  <a:spcPct val="20000"/>
                </a:spcAft>
              </a:pPr>
              <a:r>
                <a:rPr lang="en-US" sz="2400">
                  <a:solidFill>
                    <a:srgbClr val="000000"/>
                  </a:solidFill>
                  <a:ea typeface="Times New Roman" pitchFamily="18" charset="0"/>
                  <a:cs typeface="Arial" pitchFamily="34" charset="0"/>
                </a:rPr>
                <a:t>Write in standard form as f</a:t>
              </a:r>
              <a:r>
                <a:rPr lang="en-US" sz="800">
                  <a:solidFill>
                    <a:srgbClr val="000000"/>
                  </a:solidFill>
                  <a:ea typeface="Times New Roman" pitchFamily="18" charset="0"/>
                  <a:cs typeface="Arial" pitchFamily="34" charset="0"/>
                </a:rPr>
                <a:t> </a:t>
              </a:r>
              <a:r>
                <a:rPr lang="en-US" sz="2400">
                  <a:solidFill>
                    <a:srgbClr val="000000"/>
                  </a:solidFill>
                  <a:ea typeface="Times New Roman" pitchFamily="18" charset="0"/>
                  <a:cs typeface="Arial" pitchFamily="34" charset="0"/>
                </a:rPr>
                <a:t>(x) = 2x</a:t>
              </a:r>
              <a:r>
                <a:rPr lang="en-US" sz="800">
                  <a:solidFill>
                    <a:srgbClr val="000000"/>
                  </a:solidFill>
                  <a:ea typeface="Times New Roman" pitchFamily="18" charset="0"/>
                  <a:cs typeface="Arial" pitchFamily="34" charset="0"/>
                </a:rPr>
                <a:t> </a:t>
              </a:r>
              <a:r>
                <a:rPr lang="en-US" sz="2400" baseline="40000">
                  <a:solidFill>
                    <a:srgbClr val="000000"/>
                  </a:solidFill>
                  <a:ea typeface="Times New Roman" pitchFamily="18" charset="0"/>
                  <a:cs typeface="Arial" pitchFamily="34" charset="0"/>
                </a:rPr>
                <a:t>5</a:t>
              </a:r>
              <a:r>
                <a:rPr lang="en-US" sz="2400">
                  <a:solidFill>
                    <a:srgbClr val="000000"/>
                  </a:solidFill>
                  <a:ea typeface="Times New Roman" pitchFamily="18" charset="0"/>
                  <a:cs typeface="Arial" pitchFamily="34" charset="0"/>
                </a:rPr>
                <a:t> – x</a:t>
              </a:r>
              <a:r>
                <a:rPr lang="en-US" sz="800">
                  <a:solidFill>
                    <a:srgbClr val="000000"/>
                  </a:solidFill>
                  <a:ea typeface="Times New Roman" pitchFamily="18" charset="0"/>
                  <a:cs typeface="Arial" pitchFamily="34" charset="0"/>
                </a:rPr>
                <a:t> </a:t>
              </a:r>
              <a:r>
                <a:rPr lang="en-US" sz="2400" baseline="40000">
                  <a:solidFill>
                    <a:srgbClr val="000000"/>
                  </a:solidFill>
                  <a:ea typeface="Times New Roman" pitchFamily="18" charset="0"/>
                  <a:cs typeface="Arial" pitchFamily="34" charset="0"/>
                </a:rPr>
                <a:t>3</a:t>
              </a:r>
              <a:r>
                <a:rPr lang="en-US" sz="2400">
                  <a:solidFill>
                    <a:srgbClr val="000000"/>
                  </a:solidFill>
                  <a:ea typeface="Times New Roman" pitchFamily="18" charset="0"/>
                  <a:cs typeface="Arial" pitchFamily="34" charset="0"/>
                </a:rPr>
                <a:t> – 3x</a:t>
              </a:r>
              <a:r>
                <a:rPr lang="en-US" sz="800">
                  <a:solidFill>
                    <a:srgbClr val="000000"/>
                  </a:solidFill>
                  <a:ea typeface="Times New Roman" pitchFamily="18" charset="0"/>
                  <a:cs typeface="Arial" pitchFamily="34" charset="0"/>
                </a:rPr>
                <a:t> </a:t>
              </a:r>
              <a:r>
                <a:rPr lang="en-US" sz="2400" baseline="40000">
                  <a:solidFill>
                    <a:srgbClr val="000000"/>
                  </a:solidFill>
                  <a:ea typeface="Times New Roman" pitchFamily="18" charset="0"/>
                  <a:cs typeface="Arial" pitchFamily="34" charset="0"/>
                </a:rPr>
                <a:t>2</a:t>
              </a:r>
              <a:r>
                <a:rPr lang="en-US" sz="2400">
                  <a:solidFill>
                    <a:srgbClr val="000000"/>
                  </a:solidFill>
                  <a:ea typeface="Times New Roman" pitchFamily="18" charset="0"/>
                  <a:cs typeface="Arial" pitchFamily="34" charset="0"/>
                </a:rPr>
                <a:t>. The degree is 5, and the leading coefficient is 2. Because the degree is odd and the leading coefficient is positive,                                               . </a:t>
              </a:r>
            </a:p>
          </p:txBody>
        </p:sp>
        <p:pic>
          <p:nvPicPr>
            <p:cNvPr id="307206" name="Picture 6" descr="Eqn1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2" y="2666"/>
              <a:ext cx="2517" cy="3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7208" name="Group 8"/>
          <p:cNvGrpSpPr>
            <a:grpSpLocks/>
          </p:cNvGrpSpPr>
          <p:nvPr/>
        </p:nvGrpSpPr>
        <p:grpSpPr bwMode="auto">
          <a:xfrm>
            <a:off x="876300" y="5449888"/>
            <a:ext cx="7581900" cy="569912"/>
            <a:chOff x="552" y="3433"/>
            <a:chExt cx="4776" cy="359"/>
          </a:xfrm>
        </p:grpSpPr>
        <p:sp>
          <p:nvSpPr>
            <p:cNvPr id="307209" name="ans"/>
            <p:cNvSpPr>
              <a:spLocks noChangeArrowheads="1"/>
            </p:cNvSpPr>
            <p:nvPr/>
          </p:nvSpPr>
          <p:spPr bwMode="auto">
            <a:xfrm>
              <a:off x="552" y="3433"/>
              <a:ext cx="4776"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485900" indent="-1485900" fontAlgn="base">
                <a:lnSpc>
                  <a:spcPct val="90000"/>
                </a:lnSpc>
                <a:spcBef>
                  <a:spcPct val="20000"/>
                </a:spcBef>
                <a:spcAft>
                  <a:spcPct val="20000"/>
                </a:spcAft>
                <a:buClr>
                  <a:srgbClr val="FFFFFF"/>
                </a:buClr>
              </a:pPr>
              <a:r>
                <a:rPr lang="en-US" sz="2400" b="1">
                  <a:solidFill>
                    <a:srgbClr val="0066B3"/>
                  </a:solidFill>
                </a:rPr>
                <a:t>Answer:</a:t>
              </a:r>
              <a:r>
                <a:rPr lang="en-US" sz="2400">
                  <a:solidFill>
                    <a:srgbClr val="962E45"/>
                  </a:solidFill>
                </a:rPr>
                <a:t> 	</a:t>
              </a:r>
              <a:endParaRPr lang="en-US" sz="2400">
                <a:solidFill>
                  <a:srgbClr val="962E45"/>
                </a:solidFill>
                <a:ea typeface="Times New Roman" pitchFamily="18" charset="0"/>
                <a:cs typeface="Arial" pitchFamily="34" charset="0"/>
              </a:endParaRPr>
            </a:p>
          </p:txBody>
        </p:sp>
        <p:pic>
          <p:nvPicPr>
            <p:cNvPr id="307210" name="Picture 10" descr="Eqn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8" y="3440"/>
              <a:ext cx="2574" cy="352"/>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41585223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204">
                                            <p:txEl>
                                              <p:pRg st="0" end="0"/>
                                            </p:txEl>
                                          </p:spTgt>
                                        </p:tgtEl>
                                        <p:attrNameLst>
                                          <p:attrName>style.visibility</p:attrName>
                                        </p:attrNameLst>
                                      </p:cBhvr>
                                      <p:to>
                                        <p:strVal val="visible"/>
                                      </p:to>
                                    </p:set>
                                    <p:animEffect transition="in" filter="wipe(left)">
                                      <p:cBhvr>
                                        <p:cTn id="7" dur="500"/>
                                        <p:tgtEl>
                                          <p:spTgt spid="3072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07207"/>
                                        </p:tgtEl>
                                        <p:attrNameLst>
                                          <p:attrName>style.visibility</p:attrName>
                                        </p:attrNameLst>
                                      </p:cBhvr>
                                      <p:to>
                                        <p:strVal val="visible"/>
                                      </p:to>
                                    </p:set>
                                    <p:animEffect transition="in" filter="wipe(left)">
                                      <p:cBhvr>
                                        <p:cTn id="12" dur="500"/>
                                        <p:tgtEl>
                                          <p:spTgt spid="3072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07208"/>
                                        </p:tgtEl>
                                        <p:attrNameLst>
                                          <p:attrName>style.visibility</p:attrName>
                                        </p:attrNameLst>
                                      </p:cBhvr>
                                      <p:to>
                                        <p:strVal val="visible"/>
                                      </p:to>
                                    </p:set>
                                    <p:animEffect transition="in" filter="wipe(left)">
                                      <p:cBhvr>
                                        <p:cTn id="17" dur="500"/>
                                        <p:tgtEl>
                                          <p:spTgt spid="307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4" grpId="0" build="p" autoUpdateAnimBg="0" advAuto="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SLIDEID" val="3D59312F1C974886B2A6CB789348A99A"/>
  <p:tag name="DEMOGRAPHIC" val="False"/>
  <p:tag name="TEAMASSIGN" val="False"/>
  <p:tag name="SPEEDSCORING" val="False"/>
  <p:tag name="CORRECTPOINTVALUE" val="100"/>
  <p:tag name="INCORRECTPOINTVALUE" val="0"/>
  <p:tag name="ZEROBASED" val="False"/>
  <p:tag name="DELIMITERS" val="3.1"/>
  <p:tag name="SLIDEORDER" val="7"/>
  <p:tag name="RESPONSESGATHERED" val="False"/>
  <p:tag name="QUESTIONALIAS" val="Example 2"/>
  <p:tag name="ANSWERSALIAS" val="A. XXX¤B. XXX¤C. XXX¤D. XXX"/>
</p:tagLst>
</file>

<file path=ppt/tags/tag14.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SLIDEID" val="3D59312F1C974886B2A6CB789348A99A"/>
  <p:tag name="DEMOGRAPHIC" val="False"/>
  <p:tag name="TEAMASSIGN" val="False"/>
  <p:tag name="SPEEDSCORING" val="False"/>
  <p:tag name="CORRECTPOINTVALUE" val="100"/>
  <p:tag name="INCORRECTPOINTVALUE" val="0"/>
  <p:tag name="ZEROBASED" val="False"/>
  <p:tag name="DELIMITERS" val="3.1"/>
  <p:tag name="SLIDEORDER" val="7"/>
  <p:tag name="VALUES" val="Incorrect¤Correct¤Incorrect¤Incorrect"/>
  <p:tag name="RESPONSESGATHERED" val="False"/>
  <p:tag name="QUESTIONALIAS" val="Example 3"/>
  <p:tag name="ANSWERSALIAS" val="A. XXX¤B. XXX¤C. XXXX¤D. XXX"/>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SLIDEID" val="3D59312F1C974886B2A6CB789348A99A"/>
  <p:tag name="DEMOGRAPHIC" val="False"/>
  <p:tag name="TEAMASSIGN" val="False"/>
  <p:tag name="SPEEDSCORING" val="False"/>
  <p:tag name="CORRECTPOINTVALUE" val="100"/>
  <p:tag name="INCORRECTPOINTVALUE" val="0"/>
  <p:tag name="ZEROBASED" val="False"/>
  <p:tag name="DELIMITERS" val="3.1"/>
  <p:tag name="SLIDEORDER" val="7"/>
  <p:tag name="VALUES" val="Correct¤Incorrect¤Incorrect¤Incorrect"/>
  <p:tag name="RESPONSESGATHERED" val="False"/>
  <p:tag name="QUESTIONALIAS" val="Example 4"/>
  <p:tag name="ANSWERSALIAS" val="A. XXX¤B. XXX¤C. XXX¤D. XXX"/>
</p:tagLst>
</file>

<file path=ppt/tags/tag26.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27.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SLIDEID" val="3D59312F1C974886B2A6CB789348A99A"/>
  <p:tag name="DEMOGRAPHIC" val="False"/>
  <p:tag name="TEAMASSIGN" val="False"/>
  <p:tag name="SPEEDSCORING" val="False"/>
  <p:tag name="CORRECTPOINTVALUE" val="100"/>
  <p:tag name="INCORRECTPOINTVALUE" val="0"/>
  <p:tag name="ZEROBASED" val="False"/>
  <p:tag name="DELIMITERS" val="3.1"/>
  <p:tag name="SLIDEORDER" val="7"/>
  <p:tag name="RESPONSESGATHERED" val="False"/>
  <p:tag name="QUESTIONALIAS" val="Example 2"/>
  <p:tag name="ANSWERSALIAS" val="A. XXX¤B. XXX¤C. XXX¤D. XXX"/>
</p:tagLst>
</file>

<file path=ppt/tags/tag35.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SLIDEID" val="3D59312F1C974886B2A6CB789348A99A"/>
  <p:tag name="DEMOGRAPHIC" val="False"/>
  <p:tag name="TEAMASSIGN" val="False"/>
  <p:tag name="SPEEDSCORING" val="False"/>
  <p:tag name="CORRECTPOINTVALUE" val="100"/>
  <p:tag name="INCORRECTPOINTVALUE" val="0"/>
  <p:tag name="ZEROBASED" val="False"/>
  <p:tag name="DELIMITERS" val="3.1"/>
  <p:tag name="SLIDEORDER" val="6"/>
  <p:tag name="VALUES" val="Incorrect¤Incorrect¤Correct¤Incorrect"/>
  <p:tag name="RESPONSESGATHERED" val="False"/>
  <p:tag name="QUESTIONALIAS" val="Example 1"/>
  <p:tag name="ANSWERSALIAS" val="A. xxx¤B. xxx¤C. xxx¤D. xxx"/>
</p:tagLst>
</file>

<file path=ppt/tags/tag7.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8.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3_Default Design">
  <a:themeElements>
    <a:clrScheme name="3_Default Design 14">
      <a:dk1>
        <a:srgbClr val="000000"/>
      </a:dk1>
      <a:lt1>
        <a:srgbClr val="FFFFFF"/>
      </a:lt1>
      <a:dk2>
        <a:srgbClr val="000000"/>
      </a:dk2>
      <a:lt2>
        <a:srgbClr val="808080"/>
      </a:lt2>
      <a:accent1>
        <a:srgbClr val="00746B"/>
      </a:accent1>
      <a:accent2>
        <a:srgbClr val="0066B3"/>
      </a:accent2>
      <a:accent3>
        <a:srgbClr val="FFFFFF"/>
      </a:accent3>
      <a:accent4>
        <a:srgbClr val="000000"/>
      </a:accent4>
      <a:accent5>
        <a:srgbClr val="AABCBA"/>
      </a:accent5>
      <a:accent6>
        <a:srgbClr val="005CA2"/>
      </a:accent6>
      <a:hlink>
        <a:srgbClr val="962E45"/>
      </a:hlink>
      <a:folHlink>
        <a:srgbClr val="962E45"/>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4000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40000" smtClean="0">
            <a:ln>
              <a:noFill/>
            </a:ln>
            <a:solidFill>
              <a:srgbClr val="000000"/>
            </a:solidFill>
            <a:effectLst/>
            <a:latin typeface="Arial"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
      <a:clrScheme name="3_Default Design 14">
        <a:dk1>
          <a:srgbClr val="000000"/>
        </a:dk1>
        <a:lt1>
          <a:srgbClr val="FFFFFF"/>
        </a:lt1>
        <a:dk2>
          <a:srgbClr val="000000"/>
        </a:dk2>
        <a:lt2>
          <a:srgbClr val="808080"/>
        </a:lt2>
        <a:accent1>
          <a:srgbClr val="00746B"/>
        </a:accent1>
        <a:accent2>
          <a:srgbClr val="0066B3"/>
        </a:accent2>
        <a:accent3>
          <a:srgbClr val="FFFFFF"/>
        </a:accent3>
        <a:accent4>
          <a:srgbClr val="000000"/>
        </a:accent4>
        <a:accent5>
          <a:srgbClr val="AABCBA"/>
        </a:accent5>
        <a:accent6>
          <a:srgbClr val="005CA2"/>
        </a:accent6>
        <a:hlink>
          <a:srgbClr val="962E45"/>
        </a:hlink>
        <a:folHlink>
          <a:srgbClr val="962E45"/>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Default Design">
  <a:themeElements>
    <a:clrScheme name="1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4000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40000" smtClean="0">
            <a:ln>
              <a:noFill/>
            </a:ln>
            <a:solidFill>
              <a:srgbClr val="000000"/>
            </a:solidFill>
            <a:effectLst/>
            <a:latin typeface="Arial" pitchFamily="34" charset="0"/>
          </a:defRPr>
        </a:defPPr>
      </a:lstStyle>
    </a:lnDef>
  </a:objectDefaults>
  <a:extraClrSchemeLst>
    <a:extraClrScheme>
      <a:clrScheme name="1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2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
      <a:clrScheme name="12_Default Design 14">
        <a:dk1>
          <a:srgbClr val="000000"/>
        </a:dk1>
        <a:lt1>
          <a:srgbClr val="FFFFFF"/>
        </a:lt1>
        <a:dk2>
          <a:srgbClr val="000000"/>
        </a:dk2>
        <a:lt2>
          <a:srgbClr val="808080"/>
        </a:lt2>
        <a:accent1>
          <a:srgbClr val="00746B"/>
        </a:accent1>
        <a:accent2>
          <a:srgbClr val="0066B3"/>
        </a:accent2>
        <a:accent3>
          <a:srgbClr val="FFFFFF"/>
        </a:accent3>
        <a:accent4>
          <a:srgbClr val="000000"/>
        </a:accent4>
        <a:accent5>
          <a:srgbClr val="AABCBA"/>
        </a:accent5>
        <a:accent6>
          <a:srgbClr val="005CA2"/>
        </a:accent6>
        <a:hlink>
          <a:srgbClr val="962E45"/>
        </a:hlink>
        <a:folHlink>
          <a:srgbClr val="962E45"/>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Default Design">
  <a:themeElements>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4000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40000" smtClean="0">
            <a:ln>
              <a:noFill/>
            </a:ln>
            <a:solidFill>
              <a:srgbClr val="000000"/>
            </a:solidFill>
            <a:effectLst/>
            <a:latin typeface="Arial" pitchFamily="34" charset="0"/>
          </a:defRPr>
        </a:defPPr>
      </a:lstStyle>
    </a:lnDef>
  </a:objectDefaults>
  <a:extraClrSchemeLst>
    <a:extraClrScheme>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
      <a:clrScheme name="11_Default Design 14">
        <a:dk1>
          <a:srgbClr val="000000"/>
        </a:dk1>
        <a:lt1>
          <a:srgbClr val="FFFFFF"/>
        </a:lt1>
        <a:dk2>
          <a:srgbClr val="000000"/>
        </a:dk2>
        <a:lt2>
          <a:srgbClr val="808080"/>
        </a:lt2>
        <a:accent1>
          <a:srgbClr val="00746B"/>
        </a:accent1>
        <a:accent2>
          <a:srgbClr val="0066B3"/>
        </a:accent2>
        <a:accent3>
          <a:srgbClr val="FFFFFF"/>
        </a:accent3>
        <a:accent4>
          <a:srgbClr val="000000"/>
        </a:accent4>
        <a:accent5>
          <a:srgbClr val="AABCBA"/>
        </a:accent5>
        <a:accent6>
          <a:srgbClr val="005CA2"/>
        </a:accent6>
        <a:hlink>
          <a:srgbClr val="962E45"/>
        </a:hlink>
        <a:folHlink>
          <a:srgbClr val="962E4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4000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40000" smtClean="0">
            <a:ln>
              <a:noFill/>
            </a:ln>
            <a:solidFill>
              <a:srgbClr val="000000"/>
            </a:solidFill>
            <a:effectLst/>
            <a:latin typeface="Arial" pitchFamily="34"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
      <a:clrScheme name="4_Default Design 14">
        <a:dk1>
          <a:srgbClr val="000000"/>
        </a:dk1>
        <a:lt1>
          <a:srgbClr val="FFFFFF"/>
        </a:lt1>
        <a:dk2>
          <a:srgbClr val="000000"/>
        </a:dk2>
        <a:lt2>
          <a:srgbClr val="808080"/>
        </a:lt2>
        <a:accent1>
          <a:srgbClr val="00746B"/>
        </a:accent1>
        <a:accent2>
          <a:srgbClr val="0066B3"/>
        </a:accent2>
        <a:accent3>
          <a:srgbClr val="FFFFFF"/>
        </a:accent3>
        <a:accent4>
          <a:srgbClr val="000000"/>
        </a:accent4>
        <a:accent5>
          <a:srgbClr val="AABCBA"/>
        </a:accent5>
        <a:accent6>
          <a:srgbClr val="005CA2"/>
        </a:accent6>
        <a:hlink>
          <a:srgbClr val="962E45"/>
        </a:hlink>
        <a:folHlink>
          <a:srgbClr val="962E4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4000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40000" smtClean="0">
            <a:ln>
              <a:noFill/>
            </a:ln>
            <a:solidFill>
              <a:srgbClr val="000000"/>
            </a:solidFill>
            <a:effectLst/>
            <a:latin typeface="Arial"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FFFFFF"/>
        </a:lt1>
        <a:dk2>
          <a:srgbClr val="000000"/>
        </a:dk2>
        <a:lt2>
          <a:srgbClr val="808080"/>
        </a:lt2>
        <a:accent1>
          <a:srgbClr val="00746B"/>
        </a:accent1>
        <a:accent2>
          <a:srgbClr val="0066B3"/>
        </a:accent2>
        <a:accent3>
          <a:srgbClr val="FFFFFF"/>
        </a:accent3>
        <a:accent4>
          <a:srgbClr val="000000"/>
        </a:accent4>
        <a:accent5>
          <a:srgbClr val="AABCBA"/>
        </a:accent5>
        <a:accent6>
          <a:srgbClr val="005CA2"/>
        </a:accent6>
        <a:hlink>
          <a:srgbClr val="962E45"/>
        </a:hlink>
        <a:folHlink>
          <a:srgbClr val="962E4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4000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40000" smtClean="0">
            <a:ln>
              <a:noFill/>
            </a:ln>
            <a:solidFill>
              <a:srgbClr val="000000"/>
            </a:solidFill>
            <a:effectLst/>
            <a:latin typeface="Arial" pitchFamily="34" charset="0"/>
          </a:defRPr>
        </a:defPPr>
      </a:lstStyle>
    </a:lnDef>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
      <a:clrScheme name="5_Default Design 14">
        <a:dk1>
          <a:srgbClr val="000000"/>
        </a:dk1>
        <a:lt1>
          <a:srgbClr val="FFFFFF"/>
        </a:lt1>
        <a:dk2>
          <a:srgbClr val="000000"/>
        </a:dk2>
        <a:lt2>
          <a:srgbClr val="808080"/>
        </a:lt2>
        <a:accent1>
          <a:srgbClr val="00746B"/>
        </a:accent1>
        <a:accent2>
          <a:srgbClr val="0066B3"/>
        </a:accent2>
        <a:accent3>
          <a:srgbClr val="FFFFFF"/>
        </a:accent3>
        <a:accent4>
          <a:srgbClr val="000000"/>
        </a:accent4>
        <a:accent5>
          <a:srgbClr val="AABCBA"/>
        </a:accent5>
        <a:accent6>
          <a:srgbClr val="005CA2"/>
        </a:accent6>
        <a:hlink>
          <a:srgbClr val="962E45"/>
        </a:hlink>
        <a:folHlink>
          <a:srgbClr val="962E4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4000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40000" smtClean="0">
            <a:ln>
              <a:noFill/>
            </a:ln>
            <a:solidFill>
              <a:srgbClr val="000000"/>
            </a:solidFill>
            <a:effectLst/>
            <a:latin typeface="Arial" pitchFamily="34"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
      <a:clrScheme name="6_Default Design 14">
        <a:dk1>
          <a:srgbClr val="000000"/>
        </a:dk1>
        <a:lt1>
          <a:srgbClr val="FFFFFF"/>
        </a:lt1>
        <a:dk2>
          <a:srgbClr val="000000"/>
        </a:dk2>
        <a:lt2>
          <a:srgbClr val="808080"/>
        </a:lt2>
        <a:accent1>
          <a:srgbClr val="00746B"/>
        </a:accent1>
        <a:accent2>
          <a:srgbClr val="0066B3"/>
        </a:accent2>
        <a:accent3>
          <a:srgbClr val="FFFFFF"/>
        </a:accent3>
        <a:accent4>
          <a:srgbClr val="000000"/>
        </a:accent4>
        <a:accent5>
          <a:srgbClr val="AABCBA"/>
        </a:accent5>
        <a:accent6>
          <a:srgbClr val="005CA2"/>
        </a:accent6>
        <a:hlink>
          <a:srgbClr val="962E45"/>
        </a:hlink>
        <a:folHlink>
          <a:srgbClr val="962E4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4000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40000" smtClean="0">
            <a:ln>
              <a:noFill/>
            </a:ln>
            <a:solidFill>
              <a:srgbClr val="000000"/>
            </a:solidFill>
            <a:effectLst/>
            <a:latin typeface="Arial" pitchFamily="34" charset="0"/>
          </a:defRPr>
        </a:defPPr>
      </a:lstStyle>
    </a:lnDef>
  </a:objectDefaults>
  <a:extraClrSchemeLst>
    <a:extraClrScheme>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7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
      <a:clrScheme name="7_Default Design 14">
        <a:dk1>
          <a:srgbClr val="000000"/>
        </a:dk1>
        <a:lt1>
          <a:srgbClr val="FFFFFF"/>
        </a:lt1>
        <a:dk2>
          <a:srgbClr val="000000"/>
        </a:dk2>
        <a:lt2>
          <a:srgbClr val="808080"/>
        </a:lt2>
        <a:accent1>
          <a:srgbClr val="00746B"/>
        </a:accent1>
        <a:accent2>
          <a:srgbClr val="0066B3"/>
        </a:accent2>
        <a:accent3>
          <a:srgbClr val="FFFFFF"/>
        </a:accent3>
        <a:accent4>
          <a:srgbClr val="000000"/>
        </a:accent4>
        <a:accent5>
          <a:srgbClr val="AABCBA"/>
        </a:accent5>
        <a:accent6>
          <a:srgbClr val="005CA2"/>
        </a:accent6>
        <a:hlink>
          <a:srgbClr val="962E45"/>
        </a:hlink>
        <a:folHlink>
          <a:srgbClr val="962E4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4000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40000" smtClean="0">
            <a:ln>
              <a:noFill/>
            </a:ln>
            <a:solidFill>
              <a:srgbClr val="000000"/>
            </a:solidFill>
            <a:effectLst/>
            <a:latin typeface="Arial" pitchFamily="34" charset="0"/>
          </a:defRPr>
        </a:defPPr>
      </a:lstStyle>
    </a:lnDef>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
      <a:clrScheme name="8_Default Design 14">
        <a:dk1>
          <a:srgbClr val="000000"/>
        </a:dk1>
        <a:lt1>
          <a:srgbClr val="FFFFFF"/>
        </a:lt1>
        <a:dk2>
          <a:srgbClr val="000000"/>
        </a:dk2>
        <a:lt2>
          <a:srgbClr val="808080"/>
        </a:lt2>
        <a:accent1>
          <a:srgbClr val="00746B"/>
        </a:accent1>
        <a:accent2>
          <a:srgbClr val="0066B3"/>
        </a:accent2>
        <a:accent3>
          <a:srgbClr val="FFFFFF"/>
        </a:accent3>
        <a:accent4>
          <a:srgbClr val="000000"/>
        </a:accent4>
        <a:accent5>
          <a:srgbClr val="AABCBA"/>
        </a:accent5>
        <a:accent6>
          <a:srgbClr val="005CA2"/>
        </a:accent6>
        <a:hlink>
          <a:srgbClr val="962E45"/>
        </a:hlink>
        <a:folHlink>
          <a:srgbClr val="962E45"/>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Default Design">
  <a:themeElements>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4000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40000" smtClean="0">
            <a:ln>
              <a:noFill/>
            </a:ln>
            <a:solidFill>
              <a:srgbClr val="000000"/>
            </a:solidFill>
            <a:effectLst/>
            <a:latin typeface="Arial" pitchFamily="34"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9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
      <a:clrScheme name="9_Default Design 14">
        <a:dk1>
          <a:srgbClr val="000000"/>
        </a:dk1>
        <a:lt1>
          <a:srgbClr val="FFFFFF"/>
        </a:lt1>
        <a:dk2>
          <a:srgbClr val="000000"/>
        </a:dk2>
        <a:lt2>
          <a:srgbClr val="808080"/>
        </a:lt2>
        <a:accent1>
          <a:srgbClr val="00746B"/>
        </a:accent1>
        <a:accent2>
          <a:srgbClr val="0066B3"/>
        </a:accent2>
        <a:accent3>
          <a:srgbClr val="FFFFFF"/>
        </a:accent3>
        <a:accent4>
          <a:srgbClr val="000000"/>
        </a:accent4>
        <a:accent5>
          <a:srgbClr val="AABCBA"/>
        </a:accent5>
        <a:accent6>
          <a:srgbClr val="005CA2"/>
        </a:accent6>
        <a:hlink>
          <a:srgbClr val="962E45"/>
        </a:hlink>
        <a:folHlink>
          <a:srgbClr val="962E45"/>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Default Design">
  <a:themeElements>
    <a:clrScheme name="10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4000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40000" smtClean="0">
            <a:ln>
              <a:noFill/>
            </a:ln>
            <a:solidFill>
              <a:srgbClr val="000000"/>
            </a:solidFill>
            <a:effectLst/>
            <a:latin typeface="Arial" pitchFamily="34" charset="0"/>
          </a:defRPr>
        </a:defPPr>
      </a:lstStyle>
    </a:lnDef>
  </a:objectDefaults>
  <a:extraClrSchemeLst>
    <a:extraClrScheme>
      <a:clrScheme name="10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0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
      <a:clrScheme name="10_Default Design 14">
        <a:dk1>
          <a:srgbClr val="000000"/>
        </a:dk1>
        <a:lt1>
          <a:srgbClr val="FFFFFF"/>
        </a:lt1>
        <a:dk2>
          <a:srgbClr val="000000"/>
        </a:dk2>
        <a:lt2>
          <a:srgbClr val="808080"/>
        </a:lt2>
        <a:accent1>
          <a:srgbClr val="00746B"/>
        </a:accent1>
        <a:accent2>
          <a:srgbClr val="0066B3"/>
        </a:accent2>
        <a:accent3>
          <a:srgbClr val="FFFFFF"/>
        </a:accent3>
        <a:accent4>
          <a:srgbClr val="000000"/>
        </a:accent4>
        <a:accent5>
          <a:srgbClr val="AABCBA"/>
        </a:accent5>
        <a:accent6>
          <a:srgbClr val="005CA2"/>
        </a:accent6>
        <a:hlink>
          <a:srgbClr val="962E45"/>
        </a:hlink>
        <a:folHlink>
          <a:srgbClr val="962E45"/>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TotalTime>
  <Words>1164</Words>
  <Application>Microsoft Office PowerPoint</Application>
  <PresentationFormat>On-screen Show (4:3)</PresentationFormat>
  <Paragraphs>149</Paragraphs>
  <Slides>33</Slides>
  <Notes>0</Notes>
  <HiddenSlides>0</HiddenSlides>
  <MMClips>0</MMClips>
  <ScaleCrop>false</ScaleCrop>
  <HeadingPairs>
    <vt:vector size="4" baseType="variant">
      <vt:variant>
        <vt:lpstr>Theme</vt:lpstr>
      </vt:variant>
      <vt:variant>
        <vt:i4>11</vt:i4>
      </vt:variant>
      <vt:variant>
        <vt:lpstr>Slide Titles</vt:lpstr>
      </vt:variant>
      <vt:variant>
        <vt:i4>33</vt:i4>
      </vt:variant>
    </vt:vector>
  </HeadingPairs>
  <TitlesOfParts>
    <vt:vector size="44" baseType="lpstr">
      <vt:lpstr>3_Default Design</vt:lpstr>
      <vt:lpstr>4_Default Design</vt:lpstr>
      <vt:lpstr>2_Default Design</vt:lpstr>
      <vt:lpstr>5_Default Design</vt:lpstr>
      <vt:lpstr>6_Default Design</vt:lpstr>
      <vt:lpstr>7_Default Design</vt:lpstr>
      <vt:lpstr>8_Default Design</vt:lpstr>
      <vt:lpstr>9_Default Design</vt:lpstr>
      <vt:lpstr>10_Default Design</vt:lpstr>
      <vt:lpstr>12_Default Design</vt:lpstr>
      <vt:lpstr>11_Default Design</vt:lpstr>
      <vt:lpstr>Splash Screen</vt:lpstr>
      <vt:lpstr>Then/Now</vt:lpstr>
      <vt:lpstr>Vocabulary</vt:lpstr>
      <vt:lpstr>Example 1</vt:lpstr>
      <vt:lpstr>Example 1</vt:lpstr>
      <vt:lpstr>Example 1</vt:lpstr>
      <vt:lpstr>Key Concept 1</vt:lpstr>
      <vt:lpstr>Example 2</vt:lpstr>
      <vt:lpstr>Example 2</vt:lpstr>
      <vt:lpstr>Example 2</vt:lpstr>
      <vt:lpstr>Example 2</vt:lpstr>
      <vt:lpstr>Key Concept 2</vt:lpstr>
      <vt:lpstr>Example 3</vt:lpstr>
      <vt:lpstr>Example 3</vt:lpstr>
      <vt:lpstr>Example 3</vt:lpstr>
      <vt:lpstr>Example 3</vt:lpstr>
      <vt:lpstr>Key Concept 3</vt:lpstr>
      <vt:lpstr>Example 4</vt:lpstr>
      <vt:lpstr>Example 4</vt:lpstr>
      <vt:lpstr>Example 4</vt:lpstr>
      <vt:lpstr>Example 4</vt:lpstr>
      <vt:lpstr>Example 5</vt:lpstr>
      <vt:lpstr>Example 5</vt:lpstr>
      <vt:lpstr>Example 5</vt:lpstr>
      <vt:lpstr>Example 5</vt:lpstr>
      <vt:lpstr>Key Concept 4</vt:lpstr>
      <vt:lpstr>Example 6</vt:lpstr>
      <vt:lpstr>Example 6</vt:lpstr>
      <vt:lpstr>Example 6</vt:lpstr>
      <vt:lpstr>Example 6</vt:lpstr>
      <vt:lpstr>Example 6</vt:lpstr>
      <vt:lpstr>Example 6</vt:lpstr>
      <vt:lpstr>End of the Lesson</vt:lpstr>
    </vt:vector>
  </TitlesOfParts>
  <Company>SCSD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Splash Screen</dc:title>
  <dc:creator>gcasper</dc:creator>
  <cp:lastModifiedBy>gcasper</cp:lastModifiedBy>
  <cp:revision>1</cp:revision>
  <dcterms:created xsi:type="dcterms:W3CDTF">2012-11-01T16:46:03Z</dcterms:created>
  <dcterms:modified xsi:type="dcterms:W3CDTF">2012-11-01T16:49:55Z</dcterms:modified>
</cp:coreProperties>
</file>