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8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5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71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1142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03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2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8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368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8174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425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0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69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07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4818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2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38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8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3954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0828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5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85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47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9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03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4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2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62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2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3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8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6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61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86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892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8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5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4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8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69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55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4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4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7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556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4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2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64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5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842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25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1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8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717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1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1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39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017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469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37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7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5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9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50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20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5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2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60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876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10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24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5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5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83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431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3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7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3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859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401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509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63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5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09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93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8674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356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8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34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90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37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805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58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11Math_PRECAL_CR03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21" Type="http://schemas.openxmlformats.org/officeDocument/2006/relationships/hyperlink" Target="11Math_PRECAL_CR03.ppt" TargetMode="Externa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slide" Target="../slides/slide1.xml"/><Relationship Id="rId25" Type="http://schemas.openxmlformats.org/officeDocument/2006/relationships/image" Target="../media/image1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hyperlink" Target="http://connected.mcgraw-hill.com/connected/" TargetMode="Externa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" Target="../slides/slide1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0.jpeg"/><Relationship Id="rId22" Type="http://schemas.openxmlformats.org/officeDocument/2006/relationships/hyperlink" Target="http://connected.mcgraw-hill.com/connected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Relationship Id="rId22" Type="http://schemas.openxmlformats.org/officeDocument/2006/relationships/hyperlink" Target="11Math_PRECAL_CR03.ppt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11Math_PRECAL_CR03.ppt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3.jpeg"/><Relationship Id="rId22" Type="http://schemas.openxmlformats.org/officeDocument/2006/relationships/hyperlink" Target="http://connected.mcgraw-hill.com/connected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1.xml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19" Type="http://schemas.openxmlformats.org/officeDocument/2006/relationships/hyperlink" Target="11Math_PRECAL_CR03.ppt" TargetMode="Externa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5.jpeg"/><Relationship Id="rId22" Type="http://schemas.openxmlformats.org/officeDocument/2006/relationships/hyperlink" Target="http://connected.mcgraw-hill.com/connected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6.jpeg"/><Relationship Id="rId22" Type="http://schemas.openxmlformats.org/officeDocument/2006/relationships/hyperlink" Target="http://connected.mcgraw-hill.com/connected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7.jpeg"/><Relationship Id="rId22" Type="http://schemas.openxmlformats.org/officeDocument/2006/relationships/hyperlink" Target="http://connected.mcgraw-hill.com/connected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slide" Target="../slides/slide1.xml"/><Relationship Id="rId25" Type="http://schemas.openxmlformats.org/officeDocument/2006/relationships/image" Target="../media/image18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8.xml"/><Relationship Id="rId19" Type="http://schemas.openxmlformats.org/officeDocument/2006/relationships/hyperlink" Target="11Math_PRECAL_CR03.ppt" TargetMode="Externa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>
            <a:fillRect/>
          </a:stretch>
        </p:blipFill>
        <p:spPr bwMode="hidden">
          <a:xfrm>
            <a:off x="2743200" y="6162675"/>
            <a:ext cx="64008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8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LM_art" descr="Lesson Men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3683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title" descr="11_PC LT 03-0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1" name="number" descr="09PreAlg LNHeader03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6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4576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7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8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9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2" name="globe" descr="09_PAlg-Online">
            <a:hlinkClick r:id="rId19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6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7" name="title" descr="11_PC LT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8" name="number" descr="09PreAlg LNHeader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9" name="Example 7" descr="ExampleRealWorld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41667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51" name="end_of" descr="11_PreCalc EndOf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border" descr="11_PreCalc Int_01A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8" name="border_2" descr="11_PreCalc Nav_Ba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menu" descr="09_PAlg-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dead_forward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3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4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5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56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2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4" name="five_min_art" descr="PreCalc-5M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27088"/>
            <a:ext cx="34004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menu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over"/>
          <p:cNvSpPr txBox="1">
            <a:spLocks noChangeArrowheads="1"/>
          </p:cNvSpPr>
          <p:nvPr userDrawn="1"/>
        </p:nvSpPr>
        <p:spPr bwMode="auto">
          <a:xfrm>
            <a:off x="4267200" y="944563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746B"/>
                </a:solidFill>
              </a:rPr>
              <a:t>Over Chapter 2</a:t>
            </a:r>
          </a:p>
        </p:txBody>
      </p:sp>
      <p:pic>
        <p:nvPicPr>
          <p:cNvPr id="42011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6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17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2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9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5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9" name="title" descr="11_PC LT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0" name="number" descr="09PreAlg LNHeader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3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54" name="example_1" descr="Exampl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0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5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77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9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5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title" descr="11_PC LT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7" name="number" descr="09PreAlg LNHeader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8" name="Example 2" descr="Example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3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00" name="example_3" descr="Example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1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9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0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1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2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8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4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25" name="example_4" descr="Example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6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8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9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0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4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5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6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37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7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3748" name="example_5" descr="Example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9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title" descr="11_PC LT 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60" name="number" descr="09PreAlg LNHeader03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1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4773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5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7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1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3" name="title" descr="11_PC LT 03-0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84" name="number" descr="09PreAlg LNHeader03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85" name="Example 6" descr="ExampleRealWorld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41667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9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1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tags" Target="../tags/tag24.xml"/><Relationship Id="rId7" Type="http://schemas.openxmlformats.org/officeDocument/2006/relationships/image" Target="../media/image5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3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tags" Target="../tags/tag32.xml"/><Relationship Id="rId7" Type="http://schemas.openxmlformats.org/officeDocument/2006/relationships/image" Target="../media/image61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0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4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9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6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6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76.jpeg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11.xml"/><Relationship Id="rId7" Type="http://schemas.openxmlformats.org/officeDocument/2006/relationships/image" Target="../media/image3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0" name="splash" descr="11_PreCalc_Splash_00-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arm" descr="11_PreCalc_Splash_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8"/>
          <a:stretch>
            <a:fillRect/>
          </a:stretch>
        </p:blipFill>
        <p:spPr bwMode="auto">
          <a:xfrm>
            <a:off x="2266950" y="0"/>
            <a:ext cx="343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13" name="splash_title" descr="11_PC LT 03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95375" y="4886325"/>
            <a:ext cx="7340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14" name="splash_number" descr="09PreAlg LNHeader03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200525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83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28707" name="txt_box"/>
          <p:cNvSpPr>
            <a:spLocks noChangeArrowheads="1"/>
          </p:cNvSpPr>
          <p:nvPr/>
        </p:nvSpPr>
        <p:spPr bwMode="auto">
          <a:xfrm>
            <a:off x="533400" y="1371600"/>
            <a:ext cx="791527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 </a:t>
            </a:r>
            <a:r>
              <a:rPr lang="en-US" sz="22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Describe domain, range, intercepts, asymptotes, end behavior, and when the function is increasing or decreasing of </a:t>
            </a:r>
            <a:r>
              <a:rPr lang="en-US" sz="22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 </a:t>
            </a:r>
            <a:r>
              <a:rPr lang="en-US" sz="22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2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2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3</a:t>
            </a:r>
            <a:r>
              <a:rPr lang="en-US" sz="22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2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2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328709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723" name="Group 19"/>
          <p:cNvGrpSpPr>
            <a:grpSpLocks/>
          </p:cNvGrpSpPr>
          <p:nvPr/>
        </p:nvGrpSpPr>
        <p:grpSpPr bwMode="auto">
          <a:xfrm>
            <a:off x="895350" y="2314575"/>
            <a:ext cx="7562850" cy="4211638"/>
            <a:chOff x="564" y="1458"/>
            <a:chExt cx="4764" cy="2653"/>
          </a:xfrm>
        </p:grpSpPr>
        <p:sp>
          <p:nvSpPr>
            <p:cNvPr id="328710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4" y="1458"/>
              <a:ext cx="4764" cy="2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00050" indent="-4000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A.	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Domain: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Range: (0, 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y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-intercept: 1; Asymptote: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-axis; End behavior:</a:t>
              </a:r>
              <a:br>
                <a:rPr lang="en-US" sz="2200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                  ; Decreasing: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 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  <a:p>
              <a:pPr marL="400050" indent="-4000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B.	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Domain: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Range: (0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y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-intercept: 1; Asymptote: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-axis; End behavior: </a:t>
              </a:r>
              <a:br>
                <a:rPr lang="en-US" sz="2200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                  ; Increasing: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  <a:p>
              <a:pPr marL="400050" indent="-4000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C.	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Domain: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Range: (0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y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-intercept: 3; </a:t>
              </a:r>
              <a:br>
                <a:rPr lang="en-US" sz="2200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Asymptote: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 y 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= 2; End behavior: </a:t>
              </a:r>
              <a:br>
                <a:rPr lang="en-US" sz="2200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                  ; Increasing: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</a:p>
            <a:p>
              <a:pPr marL="400050" indent="-40005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D.	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Domain: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Range: (0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y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-intercept: 3; Asymptote: </a:t>
              </a:r>
              <a:r>
                <a:rPr lang="en-US" sz="2200" i="1">
                  <a:solidFill>
                    <a:srgbClr val="000000"/>
                  </a:solidFill>
                  <a:sym typeface="Arial" charset="0"/>
                </a:rPr>
                <a:t>y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 = 2; End behavior: </a:t>
              </a:r>
              <a:br>
                <a:rPr lang="en-US" sz="2200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                  ; Decreasing: (–</a:t>
              </a:r>
              <a:r>
                <a:rPr lang="en-US" sz="2200">
                  <a:solidFill>
                    <a:srgbClr val="000000"/>
                  </a:solidFill>
                  <a:cs typeface="Arial" charset="0"/>
                  <a:sym typeface="Arial" charset="0"/>
                </a:rPr>
                <a:t>∞, ∞</a:t>
              </a:r>
              <a:r>
                <a:rPr lang="en-US" sz="2200">
                  <a:solidFill>
                    <a:srgbClr val="000000"/>
                  </a:solidFill>
                  <a:sym typeface="Arial" charset="0"/>
                </a:rPr>
                <a:t>);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328713" name="Picture 9" descr="Eqn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33" b="12659"/>
            <a:stretch>
              <a:fillRect/>
            </a:stretch>
          </p:blipFill>
          <p:spPr bwMode="auto">
            <a:xfrm>
              <a:off x="3466" y="1656"/>
              <a:ext cx="1333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4" name="Picture 10" descr="Eqn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7" b="-3154"/>
            <a:stretch>
              <a:fillRect/>
            </a:stretch>
          </p:blipFill>
          <p:spPr bwMode="auto">
            <a:xfrm>
              <a:off x="844" y="1845"/>
              <a:ext cx="896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5" name="Picture 11" descr="Eqn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29" b="11041"/>
            <a:stretch>
              <a:fillRect/>
            </a:stretch>
          </p:blipFill>
          <p:spPr bwMode="auto">
            <a:xfrm>
              <a:off x="3468" y="3612"/>
              <a:ext cx="1320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6" name="Picture 12" descr="Eqn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9" b="5363"/>
            <a:stretch>
              <a:fillRect/>
            </a:stretch>
          </p:blipFill>
          <p:spPr bwMode="auto">
            <a:xfrm>
              <a:off x="3454" y="2304"/>
              <a:ext cx="1298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7" name="Picture 13" descr="Eqn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38" b="-5048"/>
            <a:stretch>
              <a:fillRect/>
            </a:stretch>
          </p:blipFill>
          <p:spPr bwMode="auto">
            <a:xfrm>
              <a:off x="838" y="2505"/>
              <a:ext cx="920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8" name="Picture 14" descr="Eqn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9" b="5363"/>
            <a:stretch>
              <a:fillRect/>
            </a:stretch>
          </p:blipFill>
          <p:spPr bwMode="auto">
            <a:xfrm>
              <a:off x="3430" y="2964"/>
              <a:ext cx="1298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19" name="Picture 15" descr="Eqn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38" b="-5048"/>
            <a:stretch>
              <a:fillRect/>
            </a:stretch>
          </p:blipFill>
          <p:spPr bwMode="auto">
            <a:xfrm>
              <a:off x="838" y="3153"/>
              <a:ext cx="920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720" name="Picture 16" descr="Eqn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40" b="4416"/>
            <a:stretch>
              <a:fillRect/>
            </a:stretch>
          </p:blipFill>
          <p:spPr bwMode="auto">
            <a:xfrm>
              <a:off x="828" y="3808"/>
              <a:ext cx="902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8708" name="Oval"/>
          <p:cNvSpPr>
            <a:spLocks noChangeArrowheads="1"/>
          </p:cNvSpPr>
          <p:nvPr/>
        </p:nvSpPr>
        <p:spPr bwMode="auto">
          <a:xfrm>
            <a:off x="876300" y="230505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2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utoUpdateAnimBg="0"/>
      <p:bldP spid="3287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2</a:t>
            </a:r>
          </a:p>
        </p:txBody>
      </p:sp>
      <p:pic>
        <p:nvPicPr>
          <p:cNvPr id="204808" name="Picture 8" descr="11Pcal_03_01_b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066800"/>
            <a:ext cx="6854825" cy="44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89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876300" y="1408113"/>
            <a:ext cx="7581900" cy="1849437"/>
            <a:chOff x="552" y="771"/>
            <a:chExt cx="4776" cy="1165"/>
          </a:xfrm>
        </p:grpSpPr>
        <p:sp>
          <p:nvSpPr>
            <p:cNvPr id="6149" name="txt_box"/>
            <p:cNvSpPr>
              <a:spLocks noChangeArrowheads="1"/>
            </p:cNvSpPr>
            <p:nvPr/>
          </p:nvSpPr>
          <p:spPr bwMode="auto">
            <a:xfrm>
              <a:off x="552" y="807"/>
              <a:ext cx="4776" cy="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Use the graph of                   to describe the transformation that results in                     . Then sketch the graph of the function.</a:t>
              </a:r>
            </a:p>
          </p:txBody>
        </p:sp>
        <p:pic>
          <p:nvPicPr>
            <p:cNvPr id="6166" name="Picture 22" descr="Eqn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" y="771"/>
              <a:ext cx="95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Eqn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139"/>
              <a:ext cx="1106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876300" y="3446463"/>
            <a:ext cx="7496175" cy="1954212"/>
            <a:chOff x="552" y="2171"/>
            <a:chExt cx="4722" cy="123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52" y="2171"/>
              <a:ext cx="472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7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This function is of the form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g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=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+ 1). Therefore, the graph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g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is the graph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          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translated 1 unit to the left.</a:t>
              </a:r>
            </a:p>
          </p:txBody>
        </p:sp>
        <p:pic>
          <p:nvPicPr>
            <p:cNvPr id="6171" name="Picture 27" descr="eqn2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44"/>
              <a:ext cx="96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4703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925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sp>
        <p:nvSpPr>
          <p:cNvPr id="309253" name="ans"/>
          <p:cNvSpPr>
            <a:spLocks noChangeAspect="1" noChangeArrowheads="1"/>
          </p:cNvSpPr>
          <p:nvPr/>
        </p:nvSpPr>
        <p:spPr bwMode="auto">
          <a:xfrm>
            <a:off x="876300" y="5127625"/>
            <a:ext cx="7734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translated 1 unit to the left. </a:t>
            </a:r>
          </a:p>
        </p:txBody>
      </p:sp>
      <p:pic>
        <p:nvPicPr>
          <p:cNvPr id="309257" name="Picture 9" descr="11Pcal_03_01_02_A_a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464820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1004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720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grpSp>
        <p:nvGrpSpPr>
          <p:cNvPr id="307208" name="Group 8"/>
          <p:cNvGrpSpPr>
            <a:grpSpLocks/>
          </p:cNvGrpSpPr>
          <p:nvPr/>
        </p:nvGrpSpPr>
        <p:grpSpPr bwMode="auto">
          <a:xfrm>
            <a:off x="876300" y="1401763"/>
            <a:ext cx="7581900" cy="1884362"/>
            <a:chOff x="552" y="810"/>
            <a:chExt cx="4776" cy="1187"/>
          </a:xfrm>
        </p:grpSpPr>
        <p:sp>
          <p:nvSpPr>
            <p:cNvPr id="307204" name="txt_box"/>
            <p:cNvSpPr>
              <a:spLocks noChangeArrowheads="1"/>
            </p:cNvSpPr>
            <p:nvPr/>
          </p:nvSpPr>
          <p:spPr bwMode="auto">
            <a:xfrm>
              <a:off x="552" y="835"/>
              <a:ext cx="4776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6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Use the graph of                   to describe the transformation that results in                     . Then sketch the graph of the function.</a:t>
              </a:r>
            </a:p>
          </p:txBody>
        </p:sp>
        <p:pic>
          <p:nvPicPr>
            <p:cNvPr id="307206" name="Picture 6" descr="Eqn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" y="810"/>
              <a:ext cx="95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07" name="Picture 7" descr="Eqn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1164"/>
              <a:ext cx="106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10" name="Group 10"/>
          <p:cNvGrpSpPr>
            <a:grpSpLocks/>
          </p:cNvGrpSpPr>
          <p:nvPr/>
        </p:nvGrpSpPr>
        <p:grpSpPr bwMode="auto">
          <a:xfrm>
            <a:off x="876300" y="3446463"/>
            <a:ext cx="7496175" cy="1954212"/>
            <a:chOff x="552" y="2171"/>
            <a:chExt cx="4722" cy="1231"/>
          </a:xfrm>
        </p:grpSpPr>
        <p:sp>
          <p:nvSpPr>
            <p:cNvPr id="307205" name="Text Box 5"/>
            <p:cNvSpPr txBox="1">
              <a:spLocks noChangeArrowheads="1"/>
            </p:cNvSpPr>
            <p:nvPr/>
          </p:nvSpPr>
          <p:spPr bwMode="auto">
            <a:xfrm>
              <a:off x="552" y="2171"/>
              <a:ext cx="472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7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This function is of the form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=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(–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). Therefore, the graph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is the graph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 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reflected in the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y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-axis.</a:t>
              </a:r>
            </a:p>
          </p:txBody>
        </p:sp>
        <p:pic>
          <p:nvPicPr>
            <p:cNvPr id="307209" name="Picture 9" descr="eqn2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" y="2550"/>
              <a:ext cx="96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1089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21299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sp>
        <p:nvSpPr>
          <p:cNvPr id="212998" name="ans"/>
          <p:cNvSpPr>
            <a:spLocks noChangeArrowheads="1"/>
          </p:cNvSpPr>
          <p:nvPr/>
        </p:nvSpPr>
        <p:spPr bwMode="auto">
          <a:xfrm>
            <a:off x="876300" y="4737100"/>
            <a:ext cx="7810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reflected in the </a:t>
            </a:r>
            <a:b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-axis.</a:t>
            </a:r>
          </a:p>
        </p:txBody>
      </p:sp>
      <p:pic>
        <p:nvPicPr>
          <p:cNvPr id="213002" name="Picture 10" descr="11Pcal_03_01_02_A_b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524000"/>
            <a:ext cx="3781425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077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822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grpSp>
        <p:nvGrpSpPr>
          <p:cNvPr id="308232" name="Group 8"/>
          <p:cNvGrpSpPr>
            <a:grpSpLocks/>
          </p:cNvGrpSpPr>
          <p:nvPr/>
        </p:nvGrpSpPr>
        <p:grpSpPr bwMode="auto">
          <a:xfrm>
            <a:off x="876300" y="1390650"/>
            <a:ext cx="7581900" cy="1900238"/>
            <a:chOff x="552" y="912"/>
            <a:chExt cx="4776" cy="1197"/>
          </a:xfrm>
        </p:grpSpPr>
        <p:sp>
          <p:nvSpPr>
            <p:cNvPr id="308228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6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C.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Use the graph of                   to describe the transformation that results in                       . Then sketch the graph of the function. </a:t>
              </a:r>
            </a:p>
          </p:txBody>
        </p:sp>
        <p:pic>
          <p:nvPicPr>
            <p:cNvPr id="308230" name="Picture 6" descr="Eqn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" y="912"/>
              <a:ext cx="95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31" name="Picture 7" descr="Eqn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1289"/>
              <a:ext cx="119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236" name="Group 12"/>
          <p:cNvGrpSpPr>
            <a:grpSpLocks/>
          </p:cNvGrpSpPr>
          <p:nvPr/>
        </p:nvGrpSpPr>
        <p:grpSpPr bwMode="auto">
          <a:xfrm>
            <a:off x="876300" y="3451225"/>
            <a:ext cx="7496175" cy="1954213"/>
            <a:chOff x="552" y="2174"/>
            <a:chExt cx="4722" cy="1231"/>
          </a:xfrm>
        </p:grpSpPr>
        <p:sp>
          <p:nvSpPr>
            <p:cNvPr id="308229" name="Text Box 5"/>
            <p:cNvSpPr txBox="1">
              <a:spLocks noChangeArrowheads="1"/>
            </p:cNvSpPr>
            <p:nvPr/>
          </p:nvSpPr>
          <p:spPr bwMode="auto">
            <a:xfrm>
              <a:off x="552" y="2174"/>
              <a:ext cx="472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7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This function is of the form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j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= –2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). Therefore, the graph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j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is the graph of                     reflected in the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-axis and expanded vertically by a factor of 2.</a:t>
              </a:r>
            </a:p>
          </p:txBody>
        </p:sp>
        <p:pic>
          <p:nvPicPr>
            <p:cNvPr id="308235" name="Picture 11" descr="eqn28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44"/>
              <a:ext cx="96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661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1027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Transformations of Exponential Functions</a:t>
            </a:r>
          </a:p>
        </p:txBody>
      </p:sp>
      <p:sp>
        <p:nvSpPr>
          <p:cNvPr id="310277" name="ans"/>
          <p:cNvSpPr>
            <a:spLocks noChangeArrowheads="1"/>
          </p:cNvSpPr>
          <p:nvPr/>
        </p:nvSpPr>
        <p:spPr bwMode="auto">
          <a:xfrm>
            <a:off x="876300" y="4713288"/>
            <a:ext cx="75819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j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reflected in the </a:t>
            </a:r>
            <a:b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-axis and expanded vertically by a factor of 2. </a:t>
            </a:r>
          </a:p>
        </p:txBody>
      </p:sp>
      <p:pic>
        <p:nvPicPr>
          <p:cNvPr id="310281" name="Picture 9" descr="11Pcal_03_01_02_A_c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42900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07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29731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Use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3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to describe the transformation that results in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3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– 1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Then sketch the graph of the function.</a:t>
            </a:r>
          </a:p>
        </p:txBody>
      </p:sp>
      <p:pic>
        <p:nvPicPr>
          <p:cNvPr id="329734" name="GP_art" descr="Guided-Prac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8" name="Picture 10" descr="11PCal_03_01_02_B_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65760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0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706" name="Oval"/>
          <p:cNvSpPr>
            <a:spLocks noChangeArrowheads="1"/>
          </p:cNvSpPr>
          <p:nvPr/>
        </p:nvSpPr>
        <p:spPr bwMode="auto">
          <a:xfrm>
            <a:off x="4343400" y="150495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4708" name="GP_art" descr="Guided-Pract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19" name="Group 31"/>
          <p:cNvGrpSpPr>
            <a:grpSpLocks/>
          </p:cNvGrpSpPr>
          <p:nvPr/>
        </p:nvGrpSpPr>
        <p:grpSpPr bwMode="auto">
          <a:xfrm>
            <a:off x="885825" y="1514475"/>
            <a:ext cx="7877175" cy="4514850"/>
            <a:chOff x="558" y="954"/>
            <a:chExt cx="4962" cy="2844"/>
          </a:xfrm>
        </p:grpSpPr>
        <p:sp>
          <p:nvSpPr>
            <p:cNvPr id="114701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8" y="954"/>
              <a:ext cx="2514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00050" indent="-40005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A.	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p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is the graph of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f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= 3</a:t>
              </a:r>
              <a:r>
                <a:rPr lang="en-US" sz="2400" b="1" i="1" baseline="40000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 translated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1 unit up. 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  <a:p>
              <a:pPr marL="400050" indent="-40005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B.	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p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is the graph of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f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= 3</a:t>
              </a:r>
              <a:r>
                <a:rPr lang="en-US" sz="2400" b="1" i="1" baseline="40000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 translated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1 unit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down.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114710" name="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36" y="954"/>
              <a:ext cx="2304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00050" indent="-40005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C.	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p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is the graph of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f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= 3</a:t>
              </a:r>
              <a:r>
                <a:rPr lang="en-US" sz="2400" b="1" i="1" baseline="40000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 translated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1 unit to the right.</a:t>
              </a:r>
              <a:endParaRPr lang="pt-BR" sz="2200">
                <a:solidFill>
                  <a:srgbClr val="000000"/>
                </a:solidFill>
                <a:sym typeface="Arial" charset="0"/>
              </a:endParaRPr>
            </a:p>
            <a:p>
              <a:pPr marL="400050" indent="-40005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200" b="1">
                  <a:solidFill>
                    <a:srgbClr val="0066B3"/>
                  </a:solidFill>
                  <a:sym typeface="Arial" charset="0"/>
                </a:rPr>
                <a:t>D.	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p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is the graph of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f</a:t>
              </a:r>
              <a:r>
                <a:rPr lang="en-US" sz="800" b="1" i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en-US" sz="2200" b="1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) = 3</a:t>
              </a:r>
              <a:r>
                <a:rPr lang="en-US" sz="2400" b="1" i="1" baseline="40000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 translated </a:t>
              </a:r>
              <a:br>
                <a:rPr lang="en-US" sz="2200" b="1">
                  <a:solidFill>
                    <a:srgbClr val="000000"/>
                  </a:solidFill>
                  <a:sym typeface="Arial" charset="0"/>
                </a:rPr>
              </a:br>
              <a:r>
                <a:rPr lang="en-US" sz="2200" b="1">
                  <a:solidFill>
                    <a:srgbClr val="000000"/>
                  </a:solidFill>
                  <a:sym typeface="Arial" charset="0"/>
                </a:rPr>
                <a:t>1 unit to the left.</a:t>
              </a:r>
              <a:endParaRPr lang="pt-BR" sz="2200" b="1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114715" name="Picture 27" descr="11PCal_03_01_02_B_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92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6" name="Picture 28" descr="11PCal_03_01_02_B_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7" name="Picture 29" descr="11PCal_03_01_02_B_c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92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8" name="Picture 30" descr="11PCal_03_01_02_B_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886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17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sp>
        <p:nvSpPr>
          <p:cNvPr id="4113" name="then_textbox"/>
          <p:cNvSpPr txBox="1">
            <a:spLocks noChangeArrowheads="1"/>
          </p:cNvSpPr>
          <p:nvPr/>
        </p:nvSpPr>
        <p:spPr bwMode="auto">
          <a:xfrm>
            <a:off x="812800" y="18288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You identified, graphed, and described several parent functions. (Lesson 1-5)</a:t>
            </a:r>
          </a:p>
        </p:txBody>
      </p:sp>
      <p:sp>
        <p:nvSpPr>
          <p:cNvPr id="4115" name="now_textbox"/>
          <p:cNvSpPr txBox="1">
            <a:spLocks noChangeArrowheads="1"/>
          </p:cNvSpPr>
          <p:nvPr/>
        </p:nvSpPr>
        <p:spPr bwMode="auto">
          <a:xfrm>
            <a:off x="812800" y="4191000"/>
            <a:ext cx="7620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Evaluate, analyze, and graph exponential functions.</a:t>
            </a:r>
            <a:endParaRPr lang="en-US" sz="2400">
              <a:solidFill>
                <a:srgbClr val="800033"/>
              </a:solidFill>
              <a:ea typeface="Times New Roman" pitchFamily="18" charset="0"/>
              <a:cs typeface="Arial Unicode MS" pitchFamily="34" charset="-128"/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Solve problems involving exponential growth and decay.</a:t>
            </a:r>
          </a:p>
        </p:txBody>
      </p:sp>
      <p:pic>
        <p:nvPicPr>
          <p:cNvPr id="4118" name="then_art" descr="Then-Now-T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76300"/>
            <a:ext cx="14478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now_art" descr="Then-Now-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90875"/>
            <a:ext cx="146208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915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Natural Base Exponential Functions</a:t>
            </a:r>
          </a:p>
        </p:txBody>
      </p:sp>
      <p:sp>
        <p:nvSpPr>
          <p:cNvPr id="923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Use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to describe the transformation that results in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Then sketch the graph of the function.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76300" y="2746375"/>
            <a:ext cx="33909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This function is of the form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(3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). Therefore, 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is the graph of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compressed horizontally by a factor of 3.</a:t>
            </a:r>
          </a:p>
        </p:txBody>
      </p:sp>
      <p:sp>
        <p:nvSpPr>
          <p:cNvPr id="9237" name="ans"/>
          <p:cNvSpPr>
            <a:spLocks noChangeArrowheads="1"/>
          </p:cNvSpPr>
          <p:nvPr/>
        </p:nvSpPr>
        <p:spPr bwMode="auto">
          <a:xfrm>
            <a:off x="533400" y="53340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800" i="1" baseline="400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compressed horizontally by a factor of 3.</a:t>
            </a:r>
          </a:p>
        </p:txBody>
      </p:sp>
      <p:pic>
        <p:nvPicPr>
          <p:cNvPr id="9240" name="Picture 24" descr="11Pcal_03_01_03_A_a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6003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2539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 autoUpdateAnimBg="0" advAuto="0"/>
      <p:bldP spid="9234" grpId="0" build="p" autoUpdateAnimBg="0"/>
      <p:bldP spid="923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1129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Natural Base Exponential Functions</a:t>
            </a:r>
          </a:p>
        </p:txBody>
      </p:sp>
      <p:sp>
        <p:nvSpPr>
          <p:cNvPr id="311300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Use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to describe the transformation that results in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–x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Arial Unicode MS" pitchFamily="34" charset="-128"/>
                <a:cs typeface="Arial" charset="0"/>
              </a:rPr>
              <a:t>–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1. Then sketch the graph of the function.</a:t>
            </a: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876300" y="2746375"/>
            <a:ext cx="36957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This function is of the form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(–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– 1. Therefore, the graph of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is the graph of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reflected in the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-axis and translated 1 unit down. </a:t>
            </a:r>
          </a:p>
        </p:txBody>
      </p:sp>
      <p:sp>
        <p:nvSpPr>
          <p:cNvPr id="311304" name="ans"/>
          <p:cNvSpPr>
            <a:spLocks noChangeArrowheads="1"/>
          </p:cNvSpPr>
          <p:nvPr/>
        </p:nvSpPr>
        <p:spPr bwMode="auto">
          <a:xfrm>
            <a:off x="533400" y="5427663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reflected in the </a:t>
            </a:r>
            <a:b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-axis and translated 1 unit down.</a:t>
            </a:r>
          </a:p>
        </p:txBody>
      </p:sp>
      <p:pic>
        <p:nvPicPr>
          <p:cNvPr id="311306" name="Picture 10" descr="11Pcal_03_01_03_A_b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288607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924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build="p" autoUpdateAnimBg="0" advAuto="0"/>
      <p:bldP spid="311302" grpId="0" build="p" autoUpdateAnimBg="0"/>
      <p:bldP spid="31130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1232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Graph Natural Base Exponential Functions</a:t>
            </a:r>
          </a:p>
        </p:txBody>
      </p:sp>
      <p:sp>
        <p:nvSpPr>
          <p:cNvPr id="312324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Use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to describe the transformation that results in </a:t>
            </a:r>
            <a:r>
              <a:rPr lang="en-US" sz="2400" b="1" i="1">
                <a:solidFill>
                  <a:srgbClr val="0066B3"/>
                </a:solidFill>
                <a:cs typeface="Times New Roman" pitchFamily="18" charset="0"/>
              </a:rPr>
              <a:t>j</a:t>
            </a:r>
            <a:r>
              <a:rPr lang="en-US" sz="800" b="1" i="1">
                <a:solidFill>
                  <a:srgbClr val="0066B3"/>
                </a:solidFill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) = 2</a:t>
            </a:r>
            <a:r>
              <a:rPr lang="en-US" sz="2400" b="1" i="1">
                <a:solidFill>
                  <a:srgbClr val="0066B3"/>
                </a:solidFill>
                <a:cs typeface="Times New Roman" pitchFamily="18" charset="0"/>
              </a:rPr>
              <a:t>e</a:t>
            </a:r>
            <a:r>
              <a:rPr lang="en-US" sz="2400" b="1" i="1" baseline="40000">
                <a:solidFill>
                  <a:srgbClr val="0066B3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. Then sketch the graph of the function.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876300" y="2746375"/>
            <a:ext cx="36957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This function is of the form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j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). Therefore, the graph of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j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expanded vertically by a factor of 2.</a:t>
            </a:r>
          </a:p>
        </p:txBody>
      </p:sp>
      <p:sp>
        <p:nvSpPr>
          <p:cNvPr id="312328" name="ans"/>
          <p:cNvSpPr>
            <a:spLocks noChangeArrowheads="1"/>
          </p:cNvSpPr>
          <p:nvPr/>
        </p:nvSpPr>
        <p:spPr bwMode="auto">
          <a:xfrm>
            <a:off x="533400" y="54229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509588" algn="l"/>
              </a:tabLst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j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is the graph of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expanded vertically by a factor of 2.</a:t>
            </a:r>
          </a:p>
        </p:txBody>
      </p:sp>
      <p:pic>
        <p:nvPicPr>
          <p:cNvPr id="312329" name="Picture 9" descr="11Pcal_03_01_03_A_c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75113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828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build="p" autoUpdateAnimBg="0" advAuto="0"/>
      <p:bldP spid="312326" grpId="0" build="p" autoUpdateAnimBg="0"/>
      <p:bldP spid="31232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15731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57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Use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to describe the transformation that results in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+ 2. Then sketch the graph of the function.</a:t>
            </a:r>
          </a:p>
        </p:txBody>
      </p:sp>
      <p:sp>
        <p:nvSpPr>
          <p:cNvPr id="115758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2800350"/>
            <a:ext cx="75438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p</a:t>
            </a:r>
            <a:r>
              <a:rPr lang="en-US" sz="800" b="1" i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is the graph of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f</a:t>
            </a:r>
            <a:r>
              <a:rPr lang="en-US" sz="800" b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=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e</a:t>
            </a:r>
            <a:r>
              <a:rPr lang="en-US" sz="2400" b="1" i="1" baseline="40000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 translated 2 units left.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p</a:t>
            </a:r>
            <a:r>
              <a:rPr lang="en-US" sz="800" b="1" i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is the graph of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f</a:t>
            </a:r>
            <a:r>
              <a:rPr lang="en-US" sz="800" b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=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e</a:t>
            </a:r>
            <a:r>
              <a:rPr lang="en-US" sz="2400" b="1" i="1" baseline="40000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 translated 2 units right.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p</a:t>
            </a:r>
            <a:r>
              <a:rPr lang="en-US" sz="800" b="1" i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is the graph of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f</a:t>
            </a:r>
            <a:r>
              <a:rPr lang="en-US" sz="800" b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=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e</a:t>
            </a:r>
            <a:r>
              <a:rPr lang="en-US" sz="2400" b="1" i="1" baseline="40000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 translated 2 units down.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p</a:t>
            </a:r>
            <a:r>
              <a:rPr lang="en-US" sz="800" b="1" i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is the graph of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f</a:t>
            </a:r>
            <a:r>
              <a:rPr lang="en-US" sz="800" b="1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) = </a:t>
            </a:r>
            <a:r>
              <a:rPr lang="en-US" sz="2400" b="1" i="1">
                <a:solidFill>
                  <a:srgbClr val="000000"/>
                </a:solidFill>
                <a:sym typeface="Arial" charset="0"/>
              </a:rPr>
              <a:t>e</a:t>
            </a:r>
            <a:r>
              <a:rPr lang="en-US" sz="2400" b="1" i="1" baseline="40000">
                <a:solidFill>
                  <a:srgbClr val="000000"/>
                </a:solidFill>
                <a:sym typeface="Arial" charset="0"/>
              </a:rPr>
              <a:t>x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 translated 2 units up.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15759" name="Oval"/>
          <p:cNvSpPr>
            <a:spLocks noChangeArrowheads="1"/>
          </p:cNvSpPr>
          <p:nvPr/>
        </p:nvSpPr>
        <p:spPr bwMode="auto">
          <a:xfrm>
            <a:off x="857250" y="52070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4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7" grpId="0" autoUpdateAnimBg="0"/>
      <p:bldP spid="115758" grpId="0" autoUpdateAnimBg="0"/>
      <p:bldP spid="1157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331779" name="GP_art" descr="Guided-Pract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0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Sketch the graph of the function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e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+ 2. </a:t>
            </a:r>
          </a:p>
        </p:txBody>
      </p:sp>
      <p:sp>
        <p:nvSpPr>
          <p:cNvPr id="331782" name="Oval"/>
          <p:cNvSpPr>
            <a:spLocks noChangeArrowheads="1"/>
          </p:cNvSpPr>
          <p:nvPr/>
        </p:nvSpPr>
        <p:spPr bwMode="auto">
          <a:xfrm>
            <a:off x="857250" y="399097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31797" name="Group 21"/>
          <p:cNvGrpSpPr>
            <a:grpSpLocks/>
          </p:cNvGrpSpPr>
          <p:nvPr/>
        </p:nvGrpSpPr>
        <p:grpSpPr bwMode="auto">
          <a:xfrm>
            <a:off x="885825" y="2209800"/>
            <a:ext cx="6003925" cy="3971925"/>
            <a:chOff x="558" y="1392"/>
            <a:chExt cx="3782" cy="2502"/>
          </a:xfrm>
        </p:grpSpPr>
        <p:sp>
          <p:nvSpPr>
            <p:cNvPr id="331781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8" y="1392"/>
              <a:ext cx="834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A.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B.</a:t>
              </a:r>
              <a:endParaRPr lang="pt-BR" sz="2400" b="1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31784" name="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84" y="1392"/>
              <a:ext cx="834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C.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D.	</a:t>
              </a:r>
              <a:endParaRPr lang="pt-BR" sz="2400" b="1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331790" name="Picture 14" descr="11PCal_03_01_03_B_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" y="2688"/>
              <a:ext cx="1166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791" name="Picture 15" descr="11PCal_03_01_03_B_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404"/>
              <a:ext cx="1166" cy="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793" name="Picture 17" descr="11PCal_03_01_03_B_c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688"/>
              <a:ext cx="1172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796" name="Picture 20" descr="11PCal_03_01_03_B_b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" y="1404"/>
              <a:ext cx="1166" cy="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92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utoUpdateAnimBg="0"/>
      <p:bldP spid="3317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3</a:t>
            </a:r>
          </a:p>
        </p:txBody>
      </p:sp>
      <p:pic>
        <p:nvPicPr>
          <p:cNvPr id="214020" name="Picture 4" descr="11Pcal_03_01_c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27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9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93194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 FINANCIAL LITERACY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Mrs. Salisman invested $2000 into an educational account for her daughter when she was an infant. The account has a 5% interest rate. If Mrs. Salisman does not make any other deposits or withdrawals, what will the account balance be after 18 years if the interest is compounded quarterly? 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876300" y="39624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For quarterly compounding,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4.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876300" y="4362450"/>
            <a:ext cx="2781300" cy="923925"/>
            <a:chOff x="552" y="2748"/>
            <a:chExt cx="1752" cy="582"/>
          </a:xfrm>
        </p:grpSpPr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552" y="2910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93199" name="Picture 15" descr="Eqn1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748"/>
              <a:ext cx="911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572000" y="4619625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Compound Interest Formula 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572000" y="5495925"/>
            <a:ext cx="419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2000,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0.05,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n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365,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b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18 </a:t>
            </a:r>
          </a:p>
        </p:txBody>
      </p:sp>
      <p:grpSp>
        <p:nvGrpSpPr>
          <p:cNvPr id="93209" name="Group 25"/>
          <p:cNvGrpSpPr>
            <a:grpSpLocks/>
          </p:cNvGrpSpPr>
          <p:nvPr/>
        </p:nvGrpSpPr>
        <p:grpSpPr bwMode="auto">
          <a:xfrm>
            <a:off x="876300" y="5210175"/>
            <a:ext cx="3505200" cy="869950"/>
            <a:chOff x="552" y="3336"/>
            <a:chExt cx="2208" cy="548"/>
          </a:xfrm>
        </p:grpSpPr>
        <p:pic>
          <p:nvPicPr>
            <p:cNvPr id="93205" name="Picture 21" descr="Eqn2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336"/>
              <a:ext cx="1761" cy="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552" y="3522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35113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build="p" autoUpdateAnimBg="0" advAuto="0"/>
      <p:bldP spid="93195" grpId="0" build="p" autoUpdateAnimBg="0"/>
      <p:bldP spid="93201" grpId="0" build="p" autoUpdateAnimBg="0" advAuto="0"/>
      <p:bldP spid="932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6" name="ans"/>
          <p:cNvSpPr>
            <a:spLocks noChangeArrowheads="1"/>
          </p:cNvSpPr>
          <p:nvPr/>
        </p:nvSpPr>
        <p:spPr bwMode="auto">
          <a:xfrm>
            <a:off x="533400" y="4876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$4891.84</a:t>
            </a:r>
          </a:p>
        </p:txBody>
      </p:sp>
      <p:sp>
        <p:nvSpPr>
          <p:cNvPr id="9422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94226" name="txt_box"/>
          <p:cNvSpPr>
            <a:spLocks noChangeArrowheads="1"/>
          </p:cNvSpPr>
          <p:nvPr/>
        </p:nvSpPr>
        <p:spPr bwMode="auto">
          <a:xfrm>
            <a:off x="876300" y="2590800"/>
            <a:ext cx="75628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 quarterly compounding, Mrs. Salisman’s daughter’s account balance after 18 years will be $4891.84.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4572000" y="1641475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Simplify.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876300" y="1651000"/>
            <a:ext cx="2781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4891.84	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8496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 autoUpdateAnimBg="0"/>
      <p:bldP spid="94226" grpId="0" build="p" autoUpdateAnimBg="0" advAuto="0"/>
      <p:bldP spid="94227" grpId="0" autoUpdateAnimBg="0"/>
      <p:bldP spid="942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641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316420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 FINANCIAL LITERACY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Mrs. Salisman invested $2000 into an educational account for her daughter when she was an infant. The account has a 5% interest rate. If Mrs. Salisman does not make any other deposits or withdrawals, what will the account balance be after 18 years if the interest is compounded monthly? 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876300" y="3998913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For monthly compounding, </a:t>
            </a:r>
            <a:r>
              <a:rPr lang="en-US" sz="2400" i="1">
                <a:solidFill>
                  <a:srgbClr val="000000"/>
                </a:solidFill>
              </a:rPr>
              <a:t>n</a:t>
            </a:r>
            <a:r>
              <a:rPr lang="en-US" sz="2400">
                <a:solidFill>
                  <a:srgbClr val="000000"/>
                </a:solidFill>
              </a:rPr>
              <a:t> = 12, since there are 12 months in a year.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964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build="p" autoUpdateAnimBg="0" advAuto="0"/>
      <p:bldP spid="31642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8467" name="ans"/>
          <p:cNvSpPr>
            <a:spLocks noChangeArrowheads="1"/>
          </p:cNvSpPr>
          <p:nvPr/>
        </p:nvSpPr>
        <p:spPr bwMode="auto">
          <a:xfrm>
            <a:off x="533400" y="5578475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$4910.02</a:t>
            </a:r>
          </a:p>
        </p:txBody>
      </p:sp>
      <p:sp>
        <p:nvSpPr>
          <p:cNvPr id="31846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318469" name="txt_box"/>
          <p:cNvSpPr>
            <a:spLocks noChangeArrowheads="1"/>
          </p:cNvSpPr>
          <p:nvPr/>
        </p:nvSpPr>
        <p:spPr bwMode="auto">
          <a:xfrm>
            <a:off x="876300" y="4086225"/>
            <a:ext cx="75628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With monthly compounding, Mrs. Salisman’s daughter’s account balance after 18 years will be $4910.02.</a:t>
            </a:r>
          </a:p>
        </p:txBody>
      </p:sp>
      <p:grpSp>
        <p:nvGrpSpPr>
          <p:cNvPr id="318470" name="Group 6"/>
          <p:cNvGrpSpPr>
            <a:grpSpLocks/>
          </p:cNvGrpSpPr>
          <p:nvPr/>
        </p:nvGrpSpPr>
        <p:grpSpPr bwMode="auto">
          <a:xfrm>
            <a:off x="876300" y="1400175"/>
            <a:ext cx="2781300" cy="923925"/>
            <a:chOff x="552" y="2748"/>
            <a:chExt cx="1752" cy="582"/>
          </a:xfrm>
        </p:grpSpPr>
        <p:sp>
          <p:nvSpPr>
            <p:cNvPr id="318471" name="Text Box 7"/>
            <p:cNvSpPr txBox="1">
              <a:spLocks noChangeArrowheads="1"/>
            </p:cNvSpPr>
            <p:nvPr/>
          </p:nvSpPr>
          <p:spPr bwMode="auto">
            <a:xfrm>
              <a:off x="552" y="2910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318472" name="Picture 8" descr="Eqn1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748"/>
              <a:ext cx="911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4572000" y="1657350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Compound Interest Formula 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4572000" y="2533650"/>
            <a:ext cx="419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2000,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0.05,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n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b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18 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4572000" y="3429000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Simplify.</a:t>
            </a:r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876300" y="3438525"/>
            <a:ext cx="2781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4910.02	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318481" name="Group 17"/>
          <p:cNvGrpSpPr>
            <a:grpSpLocks/>
          </p:cNvGrpSpPr>
          <p:nvPr/>
        </p:nvGrpSpPr>
        <p:grpSpPr bwMode="auto">
          <a:xfrm>
            <a:off x="876300" y="2238375"/>
            <a:ext cx="3665538" cy="869950"/>
            <a:chOff x="552" y="1410"/>
            <a:chExt cx="2309" cy="548"/>
          </a:xfrm>
        </p:grpSpPr>
        <p:sp>
          <p:nvSpPr>
            <p:cNvPr id="318477" name="Text Box 13"/>
            <p:cNvSpPr txBox="1">
              <a:spLocks noChangeArrowheads="1"/>
            </p:cNvSpPr>
            <p:nvPr/>
          </p:nvSpPr>
          <p:spPr bwMode="auto">
            <a:xfrm>
              <a:off x="552" y="1602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318480" name="Picture 16" descr="Eqn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410"/>
              <a:ext cx="1841" cy="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037716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  <p:bldP spid="318469" grpId="0" build="p" autoUpdateAnimBg="0" advAuto="0"/>
      <p:bldP spid="318473" grpId="0" build="p" autoUpdateAnimBg="0" advAuto="0"/>
      <p:bldP spid="318474" grpId="0" autoUpdateAnimBg="0"/>
      <p:bldP spid="318478" grpId="0" autoUpdateAnimBg="0"/>
      <p:bldP spid="3184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88072" name="vocab_1"/>
          <p:cNvSpPr txBox="1">
            <a:spLocks noChangeArrowheads="1"/>
          </p:cNvSpPr>
          <p:nvPr/>
        </p:nvSpPr>
        <p:spPr bwMode="auto">
          <a:xfrm>
            <a:off x="812800" y="1828800"/>
            <a:ext cx="50546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algebraic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transcendental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exponential function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natural base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continuous compound interest</a:t>
            </a:r>
          </a:p>
        </p:txBody>
      </p:sp>
      <p:pic>
        <p:nvPicPr>
          <p:cNvPr id="88079" name="nv_art" descr="Then-Now-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866775"/>
            <a:ext cx="4706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294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744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317444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C. FINANCIAL LITERACY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Mrs. Salisman invested $2000 into an educational account for her daughter when she was an infant. The account has a 5% interest rate. If Mrs. Salisman does not make any other deposits or withdrawals, what will the account balance be after 18 years if the interest is compounded daily? 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876300" y="4191000"/>
            <a:ext cx="757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For daily compounding, </a:t>
            </a:r>
            <a:r>
              <a:rPr lang="en-US" sz="2400" i="1">
                <a:solidFill>
                  <a:srgbClr val="000000"/>
                </a:solidFill>
              </a:rPr>
              <a:t>n</a:t>
            </a:r>
            <a:r>
              <a:rPr lang="en-US" sz="2400">
                <a:solidFill>
                  <a:srgbClr val="000000"/>
                </a:solidFill>
              </a:rPr>
              <a:t> = 365.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354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build="p" autoUpdateAnimBg="0" advAuto="0"/>
      <p:bldP spid="31744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9491" name="ans"/>
          <p:cNvSpPr>
            <a:spLocks noChangeArrowheads="1"/>
          </p:cNvSpPr>
          <p:nvPr/>
        </p:nvSpPr>
        <p:spPr bwMode="auto">
          <a:xfrm>
            <a:off x="533400" y="5065713"/>
            <a:ext cx="7915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$4918.90</a:t>
            </a:r>
          </a:p>
        </p:txBody>
      </p:sp>
      <p:sp>
        <p:nvSpPr>
          <p:cNvPr id="31949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Compound Interest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876300" y="3962400"/>
            <a:ext cx="7572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With daily compounding, Mrs. Salisman’s daughter’s account balance after 18 years will be $4918.90.</a:t>
            </a:r>
          </a:p>
        </p:txBody>
      </p:sp>
      <p:grpSp>
        <p:nvGrpSpPr>
          <p:cNvPr id="319495" name="Group 7"/>
          <p:cNvGrpSpPr>
            <a:grpSpLocks/>
          </p:cNvGrpSpPr>
          <p:nvPr/>
        </p:nvGrpSpPr>
        <p:grpSpPr bwMode="auto">
          <a:xfrm>
            <a:off x="876300" y="1400175"/>
            <a:ext cx="2781300" cy="923925"/>
            <a:chOff x="552" y="2748"/>
            <a:chExt cx="1752" cy="582"/>
          </a:xfrm>
        </p:grpSpPr>
        <p:sp>
          <p:nvSpPr>
            <p:cNvPr id="319496" name="Text Box 8"/>
            <p:cNvSpPr txBox="1">
              <a:spLocks noChangeArrowheads="1"/>
            </p:cNvSpPr>
            <p:nvPr/>
          </p:nvSpPr>
          <p:spPr bwMode="auto">
            <a:xfrm>
              <a:off x="552" y="2910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319497" name="Picture 9" descr="Eqn1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748"/>
              <a:ext cx="911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4724400" y="1657350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Compound Interest Formula 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4724400" y="2533650"/>
            <a:ext cx="419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2000,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0.05,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n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  <a:b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18 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4724400" y="3429000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Simplify.</a:t>
            </a: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876300" y="3438525"/>
            <a:ext cx="2781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4910.02	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319509" name="Group 21"/>
          <p:cNvGrpSpPr>
            <a:grpSpLocks/>
          </p:cNvGrpSpPr>
          <p:nvPr/>
        </p:nvGrpSpPr>
        <p:grpSpPr bwMode="auto">
          <a:xfrm>
            <a:off x="876300" y="2244725"/>
            <a:ext cx="3825875" cy="869950"/>
            <a:chOff x="552" y="1414"/>
            <a:chExt cx="2410" cy="548"/>
          </a:xfrm>
        </p:grpSpPr>
        <p:pic>
          <p:nvPicPr>
            <p:cNvPr id="319505" name="Picture 17" descr="Eqn2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414"/>
              <a:ext cx="1966" cy="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9507" name="Text Box 19"/>
            <p:cNvSpPr txBox="1">
              <a:spLocks noChangeArrowheads="1"/>
            </p:cNvSpPr>
            <p:nvPr/>
          </p:nvSpPr>
          <p:spPr bwMode="auto">
            <a:xfrm>
              <a:off x="552" y="1602"/>
              <a:ext cx="17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	</a:t>
              </a:r>
              <a:endPara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3397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utoUpdateAnimBg="0"/>
      <p:bldP spid="319494" grpId="0" build="p" autoUpdateAnimBg="0"/>
      <p:bldP spid="319498" grpId="0" build="p" autoUpdateAnimBg="0" advAuto="0"/>
      <p:bldP spid="319499" grpId="0" autoUpdateAnimBg="0"/>
      <p:bldP spid="319500" grpId="0" autoUpdateAnimBg="0"/>
      <p:bldP spid="3195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pic>
        <p:nvPicPr>
          <p:cNvPr id="116753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2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FINANCIAL LITERACY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Mr. Born invested $5000 into a savings account at his local bank. The account has a 3% interest rate. If Mr. Born does not make any other deposits or withdrawals, what will the account balance be after 11 years if the interest is compounded monthly?</a:t>
            </a:r>
          </a:p>
        </p:txBody>
      </p:sp>
      <p:sp>
        <p:nvSpPr>
          <p:cNvPr id="116763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603625"/>
            <a:ext cx="7543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$6954.75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$6951.98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$6921.17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$6946.28</a:t>
            </a:r>
          </a:p>
        </p:txBody>
      </p:sp>
      <p:sp>
        <p:nvSpPr>
          <p:cNvPr id="116764" name="Oval"/>
          <p:cNvSpPr>
            <a:spLocks noChangeArrowheads="1"/>
          </p:cNvSpPr>
          <p:nvPr/>
        </p:nvSpPr>
        <p:spPr bwMode="auto">
          <a:xfrm>
            <a:off x="885825" y="4357688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8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2" grpId="0" autoUpdateAnimBg="0"/>
      <p:bldP spid="116763" grpId="0" autoUpdateAnimBg="0"/>
      <p:bldP spid="1167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4</a:t>
            </a:r>
          </a:p>
        </p:txBody>
      </p:sp>
      <p:pic>
        <p:nvPicPr>
          <p:cNvPr id="133130" name="Picture 10" descr="11Pcal_03_01_d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954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7921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Continuous Compound Interest</a:t>
            </a:r>
          </a:p>
        </p:txBody>
      </p:sp>
      <p:sp>
        <p:nvSpPr>
          <p:cNvPr id="179212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FINANCIAL LITERACY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Mrs. Salisman found an account that will pay the 5% interest compounded continuously on her $2000 educational investment. What will be her account balance after 18 years?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876300" y="3513138"/>
            <a:ext cx="2781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4724400" y="3513138"/>
            <a:ext cx="419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Compound Interest Formula 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4724400" y="4389438"/>
            <a:ext cx="419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2000,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 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0.05,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18 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4724400" y="5284788"/>
            <a:ext cx="419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Simplify.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876300" y="5294313"/>
            <a:ext cx="2781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4919.21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876300" y="4398963"/>
            <a:ext cx="2781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2000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(0.05)(18)</a:t>
            </a:r>
            <a:endParaRPr lang="en-US" sz="2400" i="1" baseline="40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build="p" autoUpdateAnimBg="0" advAuto="0"/>
      <p:bldP spid="179215" grpId="0" autoUpdateAnimBg="0"/>
      <p:bldP spid="179217" grpId="0" build="p" autoUpdateAnimBg="0" advAuto="0"/>
      <p:bldP spid="179218" grpId="0" autoUpdateAnimBg="0"/>
      <p:bldP spid="179219" grpId="0" autoUpdateAnimBg="0"/>
      <p:bldP spid="179220" grpId="0" autoUpdateAnimBg="0"/>
      <p:bldP spid="17922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1499" name="ans"/>
          <p:cNvSpPr>
            <a:spLocks noChangeArrowheads="1"/>
          </p:cNvSpPr>
          <p:nvPr/>
        </p:nvSpPr>
        <p:spPr bwMode="auto">
          <a:xfrm>
            <a:off x="533400" y="44196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$4919.21</a:t>
            </a:r>
          </a:p>
        </p:txBody>
      </p:sp>
      <p:sp>
        <p:nvSpPr>
          <p:cNvPr id="19150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Continuous Compound Interest</a:t>
            </a:r>
          </a:p>
        </p:txBody>
      </p:sp>
      <p:sp>
        <p:nvSpPr>
          <p:cNvPr id="191501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 continuous compounding, Mrs. Salisman’s account balance after 18 years will be $4919.21.</a:t>
            </a:r>
          </a:p>
        </p:txBody>
      </p:sp>
    </p:spTree>
    <p:extLst>
      <p:ext uri="{BB962C8B-B14F-4D97-AF65-F5344CB8AC3E}">
        <p14:creationId xmlns:p14="http://schemas.microsoft.com/office/powerpoint/2010/main" val="23050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9" grpId="0" build="p" autoUpdateAnimBg="0"/>
      <p:bldP spid="19150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3548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ONLINE BANKING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If $1500 is invested in a online savings account earning 4% per year compounded continuously, how much will be in the account at the end of 8 years if there are no other deposits or withdrawals?</a:t>
            </a:r>
          </a:p>
        </p:txBody>
      </p:sp>
      <p:sp>
        <p:nvSpPr>
          <p:cNvPr id="193549" name="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3505200"/>
            <a:ext cx="78486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$1548.78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$3133.94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$2065.69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$36,798.80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93550" name="Oval"/>
          <p:cNvSpPr>
            <a:spLocks noChangeArrowheads="1"/>
          </p:cNvSpPr>
          <p:nvPr/>
        </p:nvSpPr>
        <p:spPr bwMode="auto">
          <a:xfrm>
            <a:off x="917575" y="5033963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3551" name="GP_art" descr="Guided-Prac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8" grpId="0" autoUpdateAnimBg="0"/>
      <p:bldP spid="193549" grpId="0" autoUpdateAnimBg="0"/>
      <p:bldP spid="1935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5</a:t>
            </a:r>
          </a:p>
        </p:txBody>
      </p:sp>
      <p:pic>
        <p:nvPicPr>
          <p:cNvPr id="219141" name="Picture 5" descr="11Pcal_03_01_e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568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0164" name="txt_box"/>
          <p:cNvSpPr>
            <a:spLocks noChangeArrowheads="1"/>
          </p:cNvSpPr>
          <p:nvPr/>
        </p:nvSpPr>
        <p:spPr bwMode="auto">
          <a:xfrm>
            <a:off x="876300" y="1503363"/>
            <a:ext cx="77343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 POPULATION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A state’s population is declining at a rate of 2.6% annually. The state currently has a population of approximately 11 million people. If the population continues to decline at this rate, predict the population of the state in 15 and 30 years.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866775" y="3365500"/>
            <a:ext cx="7496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the exponential decay formula to write an equation that models this situation.</a:t>
            </a:r>
          </a:p>
        </p:txBody>
      </p:sp>
      <p:sp>
        <p:nvSpPr>
          <p:cNvPr id="220166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876300" y="4384675"/>
            <a:ext cx="2781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5181600" y="4384675"/>
            <a:ext cx="3505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Exponential Decay Formula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5181600" y="5260975"/>
            <a:ext cx="3505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11,000,000 and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–0.026 </a:t>
            </a: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876300" y="5270500"/>
            <a:ext cx="4076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11,000,000(1 – 0.026)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310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 autoUpdateAnimBg="0" advAuto="0"/>
      <p:bldP spid="220165" grpId="0" build="p" autoUpdateAnimBg="0"/>
      <p:bldP spid="220167" grpId="0" autoUpdateAnimBg="0"/>
      <p:bldP spid="220168" grpId="0" build="p" autoUpdateAnimBg="0" advAuto="0"/>
      <p:bldP spid="220169" grpId="0" autoUpdateAnimBg="0"/>
      <p:bldP spid="22017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1190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5181600" y="1647825"/>
            <a:ext cx="3505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Simplify.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876300" y="1657350"/>
            <a:ext cx="3924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11,000,000(0.974)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866775" y="2095500"/>
            <a:ext cx="74961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this equation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when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15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30.</a:t>
            </a:r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876300" y="2924175"/>
            <a:ext cx="3695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11,000,000(0.974)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03" name="Text Box 19"/>
          <p:cNvSpPr txBox="1">
            <a:spLocks noChangeArrowheads="1"/>
          </p:cNvSpPr>
          <p:nvPr/>
        </p:nvSpPr>
        <p:spPr bwMode="auto">
          <a:xfrm>
            <a:off x="5181600" y="2924175"/>
            <a:ext cx="3505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Modeling equation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5181600" y="3459163"/>
            <a:ext cx="3505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15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21205" name="Text Box 21"/>
          <p:cNvSpPr txBox="1">
            <a:spLocks noChangeArrowheads="1"/>
          </p:cNvSpPr>
          <p:nvPr/>
        </p:nvSpPr>
        <p:spPr bwMode="auto">
          <a:xfrm>
            <a:off x="876300" y="3468688"/>
            <a:ext cx="407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11,000,000(0.974)</a:t>
            </a:r>
            <a:r>
              <a:rPr lang="en-US" sz="2400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15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07" name="Text Box 23"/>
          <p:cNvSpPr txBox="1">
            <a:spLocks noChangeArrowheads="1"/>
          </p:cNvSpPr>
          <p:nvPr/>
        </p:nvSpPr>
        <p:spPr bwMode="auto">
          <a:xfrm>
            <a:off x="876300" y="3990975"/>
            <a:ext cx="4076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7,409,298 </a:t>
            </a:r>
          </a:p>
        </p:txBody>
      </p:sp>
      <p:sp>
        <p:nvSpPr>
          <p:cNvPr id="221208" name="Text Box 24"/>
          <p:cNvSpPr txBox="1">
            <a:spLocks noChangeArrowheads="1"/>
          </p:cNvSpPr>
          <p:nvPr/>
        </p:nvSpPr>
        <p:spPr bwMode="auto">
          <a:xfrm>
            <a:off x="866775" y="2503488"/>
            <a:ext cx="74961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15</a:t>
            </a:r>
          </a:p>
        </p:txBody>
      </p:sp>
      <p:sp>
        <p:nvSpPr>
          <p:cNvPr id="221209" name="Text Box 25"/>
          <p:cNvSpPr txBox="1">
            <a:spLocks noChangeArrowheads="1"/>
          </p:cNvSpPr>
          <p:nvPr/>
        </p:nvSpPr>
        <p:spPr bwMode="auto">
          <a:xfrm>
            <a:off x="866775" y="4857750"/>
            <a:ext cx="3695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11,000,000(0.974)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10" name="Text Box 26"/>
          <p:cNvSpPr txBox="1">
            <a:spLocks noChangeArrowheads="1"/>
          </p:cNvSpPr>
          <p:nvPr/>
        </p:nvSpPr>
        <p:spPr bwMode="auto">
          <a:xfrm>
            <a:off x="5334000" y="4857750"/>
            <a:ext cx="3505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Modeling equation</a:t>
            </a:r>
            <a:endParaRPr lang="en-US" sz="2400" i="1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21211" name="Text Box 27"/>
          <p:cNvSpPr txBox="1">
            <a:spLocks noChangeArrowheads="1"/>
          </p:cNvSpPr>
          <p:nvPr/>
        </p:nvSpPr>
        <p:spPr bwMode="auto">
          <a:xfrm>
            <a:off x="5334000" y="5392738"/>
            <a:ext cx="3505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30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/>
        </p:nvSpPr>
        <p:spPr bwMode="auto">
          <a:xfrm>
            <a:off x="866775" y="5402263"/>
            <a:ext cx="4076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11,000,000(0.974)</a:t>
            </a:r>
            <a:r>
              <a:rPr lang="en-US" sz="2400" baseline="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30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1213" name="Text Box 29"/>
          <p:cNvSpPr txBox="1">
            <a:spLocks noChangeArrowheads="1"/>
          </p:cNvSpPr>
          <p:nvPr/>
        </p:nvSpPr>
        <p:spPr bwMode="auto">
          <a:xfrm>
            <a:off x="866775" y="5924550"/>
            <a:ext cx="4076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4,990,699 </a:t>
            </a:r>
          </a:p>
        </p:txBody>
      </p:sp>
      <p:sp>
        <p:nvSpPr>
          <p:cNvPr id="221214" name="Text Box 30"/>
          <p:cNvSpPr txBox="1">
            <a:spLocks noChangeArrowheads="1"/>
          </p:cNvSpPr>
          <p:nvPr/>
        </p:nvSpPr>
        <p:spPr bwMode="auto">
          <a:xfrm>
            <a:off x="866775" y="4429125"/>
            <a:ext cx="74961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8464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1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6" grpId="0" autoUpdateAnimBg="0"/>
      <p:bldP spid="221197" grpId="0" autoUpdateAnimBg="0"/>
      <p:bldP spid="221201" grpId="0" build="p" autoUpdateAnimBg="0"/>
      <p:bldP spid="221202" grpId="0" autoUpdateAnimBg="0"/>
      <p:bldP spid="221203" grpId="0" build="p" autoUpdateAnimBg="0" advAuto="0"/>
      <p:bldP spid="221204" grpId="0" autoUpdateAnimBg="0"/>
      <p:bldP spid="221205" grpId="0" autoUpdateAnimBg="0"/>
      <p:bldP spid="221207" grpId="0" autoUpdateAnimBg="0"/>
      <p:bldP spid="221208" grpId="0" build="p" autoUpdateAnimBg="0"/>
      <p:bldP spid="221209" grpId="0" autoUpdateAnimBg="0"/>
      <p:bldP spid="221210" grpId="0" build="p" autoUpdateAnimBg="0" advAuto="0"/>
      <p:bldP spid="221211" grpId="0" autoUpdateAnimBg="0"/>
      <p:bldP spid="221212" grpId="0" autoUpdateAnimBg="0"/>
      <p:bldP spid="221213" grpId="0" autoUpdateAnimBg="0"/>
      <p:bldP spid="22121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1</a:t>
            </a:r>
          </a:p>
        </p:txBody>
      </p:sp>
      <p:pic>
        <p:nvPicPr>
          <p:cNvPr id="146443" name="Picture 11" descr="11Pcal_03_01_a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259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30755" name="ans"/>
          <p:cNvSpPr>
            <a:spLocks noChangeArrowheads="1"/>
          </p:cNvSpPr>
          <p:nvPr/>
        </p:nvSpPr>
        <p:spPr bwMode="auto">
          <a:xfrm>
            <a:off x="876300" y="1504950"/>
            <a:ext cx="75819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If the state’s population continues to decline at an annual rate of 2.6%, its population in 15 years will be about 7,409,298; and in 30 years, it will be about 4,990,699. </a:t>
            </a:r>
          </a:p>
        </p:txBody>
      </p:sp>
      <p:sp>
        <p:nvSpPr>
          <p:cNvPr id="330756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654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20515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 POPULATION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A state’s population is declining at a rate of 2.6% continuously. The state currently has a population of approximately 11 million people. If the population continues to decline at this rate, predict the population of the state in 15 and 30 years.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876300" y="3694113"/>
            <a:ext cx="77343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086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the continuous exponential decay formula to write modeling equation.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kt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Continuous Exponential Decay 		Formula 	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=11,000,000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–0.026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11,000,000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–0.026</a:t>
            </a:r>
          </a:p>
        </p:txBody>
      </p:sp>
      <p:sp>
        <p:nvSpPr>
          <p:cNvPr id="320517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5207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0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0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 advAuto="0"/>
      <p:bldP spid="320516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21541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876300" y="1504950"/>
            <a:ext cx="773430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3543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this equation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when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15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30.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= 15</a:t>
            </a:r>
            <a:endParaRPr lang="en-US" sz="2400" b="1" i="1">
              <a:solidFill>
                <a:srgbClr val="0066B3"/>
              </a:solidFill>
              <a:ea typeface="Times New Roman" pitchFamily="18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11,000,000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–0.026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Modeling Equation 	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–0.026(15)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7,447,626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= 30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11,000,000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–0.026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Modeling Equation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11,000,000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–0.026(30)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≈ 5,042,466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5575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1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1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1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32803" name="ans"/>
          <p:cNvSpPr>
            <a:spLocks noChangeArrowheads="1"/>
          </p:cNvSpPr>
          <p:nvPr/>
        </p:nvSpPr>
        <p:spPr bwMode="auto">
          <a:xfrm>
            <a:off x="876300" y="1504950"/>
            <a:ext cx="75819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If the state’s population continues to decline at a continuous rate of 2.6%, its population in 15 years will be about 7,447,626; and in 30 years it will be about 5,042,466.</a:t>
            </a:r>
          </a:p>
        </p:txBody>
      </p:sp>
      <p:sp>
        <p:nvSpPr>
          <p:cNvPr id="332804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Model Using Exponential Growth or Decay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768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2211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 POPULATION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The population of a town is increasing at a rate of 2% annually. If the current population is 15,260 people, predict the population in 10 and 20 years.</a:t>
            </a:r>
          </a:p>
        </p:txBody>
      </p:sp>
      <p:sp>
        <p:nvSpPr>
          <p:cNvPr id="222212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75438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18,602 people in 10 years and 22,676 people in 20 years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18,639 people in 10 years and 22,765 people in 20 years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12,469 people in 10 years and 10,188 people in 20 years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12,494 people in 10 years and 10,229 people in 20 years</a:t>
            </a:r>
          </a:p>
        </p:txBody>
      </p:sp>
      <p:sp>
        <p:nvSpPr>
          <p:cNvPr id="222213" name="Oval"/>
          <p:cNvSpPr>
            <a:spLocks noChangeArrowheads="1"/>
          </p:cNvSpPr>
          <p:nvPr/>
        </p:nvSpPr>
        <p:spPr bwMode="auto">
          <a:xfrm>
            <a:off x="885825" y="31242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2214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9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utoUpdateAnimBg="0"/>
      <p:bldP spid="222212" grpId="0" autoUpdateAnimBg="0"/>
      <p:bldP spid="2222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33827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 POPULATION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The population of a town is increasing at a rate of 2% continuously. If the current population is 15,260 people, predict the population in 10 and 20 years.</a:t>
            </a:r>
          </a:p>
        </p:txBody>
      </p:sp>
      <p:sp>
        <p:nvSpPr>
          <p:cNvPr id="333828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75438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18,639 people in 10 years and 22,765 people in 20 years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18,602 people in 10 years and 22,676 people in 20 years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12,494 people in 10 years and 10,229 people in 20 years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about 12,469 people in 10 years and 10,188 people in 20 years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33829" name="Oval"/>
          <p:cNvSpPr>
            <a:spLocks noChangeArrowheads="1"/>
          </p:cNvSpPr>
          <p:nvPr/>
        </p:nvSpPr>
        <p:spPr bwMode="auto">
          <a:xfrm>
            <a:off x="885825" y="311467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33830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0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utoUpdateAnimBg="0"/>
      <p:bldP spid="333828" grpId="0" autoUpdateAnimBg="0"/>
      <p:bldP spid="3338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224259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224260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DEER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The table shows the population growth of deer in a forest from 2000 to 2010. If the number of deer is increasing at an exponential rate, identify the rate of increase and write an exponential equation to model this situation. </a:t>
            </a:r>
          </a:p>
        </p:txBody>
      </p:sp>
      <p:pic>
        <p:nvPicPr>
          <p:cNvPr id="224263" name="Picture 7" descr="11PCal_03_01_07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429000"/>
            <a:ext cx="2395537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426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225283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225285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If we let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represent the deer population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years after 2000 and assume exponential growth, then the initial deer population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125 and at a time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2010 – 2000 or 10, the deer population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(10) = 264. Use this information to find the rate of growth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25288" name="txt_box"/>
          <p:cNvSpPr>
            <a:spLocks noChangeArrowheads="1"/>
          </p:cNvSpPr>
          <p:nvPr/>
        </p:nvSpPr>
        <p:spPr bwMode="auto">
          <a:xfrm>
            <a:off x="876300" y="3260725"/>
            <a:ext cx="7810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314450" algn="l"/>
                <a:tab pos="3429000" algn="l"/>
              </a:tabLs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Exponential Growth Formula</a:t>
            </a:r>
          </a:p>
        </p:txBody>
      </p:sp>
      <p:sp>
        <p:nvSpPr>
          <p:cNvPr id="225289" name="txt_box"/>
          <p:cNvSpPr>
            <a:spLocks noChangeArrowheads="1"/>
          </p:cNvSpPr>
          <p:nvPr/>
        </p:nvSpPr>
        <p:spPr bwMode="auto">
          <a:xfrm>
            <a:off x="876300" y="3822700"/>
            <a:ext cx="7886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314450" algn="l"/>
                <a:tab pos="34290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264	= 125(1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10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(10) = 264,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125, and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10</a:t>
            </a:r>
          </a:p>
        </p:txBody>
      </p:sp>
      <p:grpSp>
        <p:nvGrpSpPr>
          <p:cNvPr id="225296" name="Group 16"/>
          <p:cNvGrpSpPr>
            <a:grpSpLocks/>
          </p:cNvGrpSpPr>
          <p:nvPr/>
        </p:nvGrpSpPr>
        <p:grpSpPr bwMode="auto">
          <a:xfrm>
            <a:off x="876300" y="4484688"/>
            <a:ext cx="7562850" cy="773112"/>
            <a:chOff x="552" y="2598"/>
            <a:chExt cx="4764" cy="487"/>
          </a:xfrm>
        </p:grpSpPr>
        <p:sp>
          <p:nvSpPr>
            <p:cNvPr id="225287" name="txt_box"/>
            <p:cNvSpPr>
              <a:spLocks noChangeArrowheads="1"/>
            </p:cNvSpPr>
            <p:nvPr/>
          </p:nvSpPr>
          <p:spPr bwMode="auto">
            <a:xfrm>
              <a:off x="552" y="2718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314450" algn="l"/>
                  <a:tab pos="342900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(1 +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	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Divide each side by 125.</a:t>
              </a:r>
            </a:p>
          </p:txBody>
        </p:sp>
        <p:pic>
          <p:nvPicPr>
            <p:cNvPr id="225294" name="Picture 14" descr="Eqn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2598"/>
              <a:ext cx="408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297" name="Group 17"/>
          <p:cNvGrpSpPr>
            <a:grpSpLocks/>
          </p:cNvGrpSpPr>
          <p:nvPr/>
        </p:nvGrpSpPr>
        <p:grpSpPr bwMode="auto">
          <a:xfrm>
            <a:off x="876300" y="5295900"/>
            <a:ext cx="7562850" cy="971550"/>
            <a:chOff x="552" y="3066"/>
            <a:chExt cx="4764" cy="612"/>
          </a:xfrm>
        </p:grpSpPr>
        <p:sp>
          <p:nvSpPr>
            <p:cNvPr id="225290" name="txt_box"/>
            <p:cNvSpPr>
              <a:spLocks noChangeArrowheads="1"/>
            </p:cNvSpPr>
            <p:nvPr/>
          </p:nvSpPr>
          <p:spPr bwMode="auto">
            <a:xfrm>
              <a:off x="552" y="3206"/>
              <a:ext cx="476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0" indent="-34290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31445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1 +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	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Take the positive 10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th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root of each side.</a:t>
              </a:r>
            </a:p>
          </p:txBody>
        </p:sp>
        <p:pic>
          <p:nvPicPr>
            <p:cNvPr id="225295" name="Picture 15" descr="Eqn2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3066"/>
              <a:ext cx="582" cy="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769507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build="p" autoUpdateAnimBg="0" advAuto="0"/>
      <p:bldP spid="225288" grpId="0" build="p" autoUpdateAnimBg="0" advAuto="0"/>
      <p:bldP spid="225289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334851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334852" name="ans"/>
          <p:cNvSpPr>
            <a:spLocks noChangeArrowheads="1"/>
          </p:cNvSpPr>
          <p:nvPr/>
        </p:nvSpPr>
        <p:spPr bwMode="auto">
          <a:xfrm>
            <a:off x="533400" y="47244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≈ 7.8%;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8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) = 125(1.078)</a:t>
            </a:r>
            <a:r>
              <a:rPr lang="en-US" sz="2400" i="1" baseline="400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t</a:t>
            </a:r>
            <a:endParaRPr lang="en-US" sz="2400" baseline="40000">
              <a:solidFill>
                <a:srgbClr val="962E45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34856" name="txt_box"/>
          <p:cNvSpPr>
            <a:spLocks noChangeArrowheads="1"/>
          </p:cNvSpPr>
          <p:nvPr/>
        </p:nvSpPr>
        <p:spPr bwMode="auto">
          <a:xfrm>
            <a:off x="876300" y="285591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0" indent="-34290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31445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0.078	≈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Simplify</a:t>
            </a:r>
          </a:p>
        </p:txBody>
      </p:sp>
      <p:grpSp>
        <p:nvGrpSpPr>
          <p:cNvPr id="334858" name="Group 10"/>
          <p:cNvGrpSpPr>
            <a:grpSpLocks/>
          </p:cNvGrpSpPr>
          <p:nvPr/>
        </p:nvGrpSpPr>
        <p:grpSpPr bwMode="auto">
          <a:xfrm>
            <a:off x="866775" y="1809750"/>
            <a:ext cx="7572375" cy="869950"/>
            <a:chOff x="546" y="1140"/>
            <a:chExt cx="4770" cy="548"/>
          </a:xfrm>
        </p:grpSpPr>
        <p:sp>
          <p:nvSpPr>
            <p:cNvPr id="334855" name="txt_box"/>
            <p:cNvSpPr>
              <a:spLocks noChangeArrowheads="1"/>
            </p:cNvSpPr>
            <p:nvPr/>
          </p:nvSpPr>
          <p:spPr bwMode="auto">
            <a:xfrm>
              <a:off x="552" y="1271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0" indent="-34290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31445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=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	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Subtract 1 from each side.</a:t>
              </a:r>
            </a:p>
          </p:txBody>
        </p:sp>
        <p:pic>
          <p:nvPicPr>
            <p:cNvPr id="334857" name="Picture 9" descr="Eqn2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1140"/>
              <a:ext cx="816" cy="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2077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build="p" autoUpdateAnimBg="0"/>
      <p:bldP spid="334856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323587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323588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DEER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The table shows the population growth of deer in a forest from 2000 to 2010. Use your model to predict how many years it will take for the number of deer to reach 500. </a:t>
            </a:r>
            <a:endParaRPr lang="en-US" sz="2400" b="1">
              <a:solidFill>
                <a:srgbClr val="0066B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3591" name="Picture 7" descr="11PCal_03_01_07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429000"/>
            <a:ext cx="2395537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0777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Sketch and Analyze Graphs of Exponential Functions</a:t>
            </a:r>
          </a:p>
        </p:txBody>
      </p:sp>
      <p:sp>
        <p:nvSpPr>
          <p:cNvPr id="590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Sketch and analyze the graph of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4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Describe its domain, range, intercepts, asymptotes, end behavior, and where the function is increasing or decreasing.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876300" y="3160713"/>
            <a:ext cx="757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Evaluate the function for several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-values in its domain. Then use a smooth curve to connect each of these ordered pairs.</a:t>
            </a:r>
          </a:p>
        </p:txBody>
      </p:sp>
      <p:pic>
        <p:nvPicPr>
          <p:cNvPr id="5911" name="Picture 791" descr="11Pcal_03_01_01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362450"/>
            <a:ext cx="73533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7136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324611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324614" name="txt_box"/>
          <p:cNvSpPr>
            <a:spLocks noChangeArrowheads="1"/>
          </p:cNvSpPr>
          <p:nvPr/>
        </p:nvSpPr>
        <p:spPr bwMode="auto">
          <a:xfrm>
            <a:off x="876300" y="1503363"/>
            <a:ext cx="78105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 find when the deer population will reach 500, find the intersection of 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125(1.078)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the line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= 500. A graphing calculator shows that the value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for which 125(1.078)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500 is about 18.5.</a:t>
            </a:r>
          </a:p>
        </p:txBody>
      </p:sp>
      <p:pic>
        <p:nvPicPr>
          <p:cNvPr id="324623" name="Picture 15" descr="11PCal_03_01_07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4290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093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335875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Graph of an Exponential Model</a:t>
            </a:r>
          </a:p>
        </p:txBody>
      </p:sp>
      <p:sp>
        <p:nvSpPr>
          <p:cNvPr id="335876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approximately 18 years</a:t>
            </a:r>
          </a:p>
        </p:txBody>
      </p:sp>
      <p:sp>
        <p:nvSpPr>
          <p:cNvPr id="335878" name="txt_box"/>
          <p:cNvSpPr>
            <a:spLocks noChangeArrowheads="1"/>
          </p:cNvSpPr>
          <p:nvPr/>
        </p:nvSpPr>
        <p:spPr bwMode="auto">
          <a:xfrm>
            <a:off x="876300" y="1504950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Since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is the number of years after 2000, this model suggests that after the year 2000 + 18 or 2018, the deer population will be 500 if this rate of growth continues.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6015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build="p" autoUpdateAnimBg="0"/>
      <p:bldP spid="335878" grpId="0" build="p" autoUpdateAnimBg="0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pic>
        <p:nvPicPr>
          <p:cNvPr id="226307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8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 RABBIT POPULATION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Use the data in the table and assume that the population is growing exponentially. Identify the rate of growth and write an exponential equation to model this growth.</a:t>
            </a:r>
          </a:p>
        </p:txBody>
      </p:sp>
      <p:sp>
        <p:nvSpPr>
          <p:cNvPr id="226309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451225"/>
            <a:ext cx="7543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8%; 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N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t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) = 6.6(0.92)</a:t>
            </a:r>
            <a:r>
              <a:rPr lang="pt-BR" sz="2400" b="1" i="1" baseline="40000">
                <a:solidFill>
                  <a:srgbClr val="000000"/>
                </a:solidFill>
                <a:sym typeface="Arial" charset="0"/>
              </a:rPr>
              <a:t>t</a:t>
            </a:r>
            <a:endParaRPr lang="pt-BR" sz="2400" b="1" i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8%; 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N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t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) = 4.5(0.92)</a:t>
            </a:r>
            <a:r>
              <a:rPr lang="pt-BR" sz="2400" b="1" i="1" baseline="40000">
                <a:solidFill>
                  <a:srgbClr val="000000"/>
                </a:solidFill>
                <a:sym typeface="Arial" charset="0"/>
              </a:rPr>
              <a:t>t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8%; 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N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t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) = 6.6(1.08)</a:t>
            </a:r>
            <a:r>
              <a:rPr lang="pt-BR" sz="2400" b="1" i="1" baseline="40000">
                <a:solidFill>
                  <a:srgbClr val="000000"/>
                </a:solidFill>
                <a:sym typeface="Arial" charset="0"/>
              </a:rPr>
              <a:t>t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8%; 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N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(</a:t>
            </a:r>
            <a:r>
              <a:rPr lang="pt-BR" sz="2400" b="1" i="1">
                <a:solidFill>
                  <a:srgbClr val="000000"/>
                </a:solidFill>
                <a:sym typeface="Arial" charset="0"/>
              </a:rPr>
              <a:t>t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) = 4.5(1.08)</a:t>
            </a:r>
            <a:r>
              <a:rPr lang="pt-BR" sz="2400" b="1" i="1" baseline="40000">
                <a:solidFill>
                  <a:srgbClr val="000000"/>
                </a:solidFill>
                <a:sym typeface="Arial" charset="0"/>
              </a:rPr>
              <a:t>t</a:t>
            </a:r>
          </a:p>
        </p:txBody>
      </p:sp>
      <p:sp>
        <p:nvSpPr>
          <p:cNvPr id="226310" name="Oval"/>
          <p:cNvSpPr>
            <a:spLocks noChangeArrowheads="1"/>
          </p:cNvSpPr>
          <p:nvPr/>
        </p:nvSpPr>
        <p:spPr bwMode="auto">
          <a:xfrm>
            <a:off x="885825" y="5726113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6312" name="Picture 8" descr="11PCal_03_01_07_B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38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1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utoUpdateAnimBg="0"/>
      <p:bldP spid="226309" grpId="0" autoUpdateAnimBg="0"/>
      <p:bldP spid="2263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pic>
        <p:nvPicPr>
          <p:cNvPr id="325635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6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RABBIT POPULATION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Use the data in the table and assume that the population is growing exponentially. Use your model to predict in which year the rabbit population will surpass 850.</a:t>
            </a:r>
          </a:p>
        </p:txBody>
      </p:sp>
      <p:sp>
        <p:nvSpPr>
          <p:cNvPr id="325637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7543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2011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2012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	2013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	2014</a:t>
            </a:r>
          </a:p>
        </p:txBody>
      </p:sp>
      <p:sp>
        <p:nvSpPr>
          <p:cNvPr id="325638" name="Oval"/>
          <p:cNvSpPr>
            <a:spLocks noChangeArrowheads="1"/>
          </p:cNvSpPr>
          <p:nvPr/>
        </p:nvSpPr>
        <p:spPr bwMode="auto">
          <a:xfrm>
            <a:off x="885825" y="46482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autoUpdateAnimBg="0"/>
      <p:bldP spid="325637" grpId="0" autoUpdateAnimBg="0"/>
      <p:bldP spid="3256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06014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6077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Sketch and Analyze Graphs of Exponential Functions</a:t>
            </a:r>
          </a:p>
        </p:txBody>
      </p:sp>
      <p:grpSp>
        <p:nvGrpSpPr>
          <p:cNvPr id="160788" name="Group 20"/>
          <p:cNvGrpSpPr>
            <a:grpSpLocks/>
          </p:cNvGrpSpPr>
          <p:nvPr/>
        </p:nvGrpSpPr>
        <p:grpSpPr bwMode="auto">
          <a:xfrm>
            <a:off x="533400" y="1323975"/>
            <a:ext cx="8229600" cy="2339975"/>
            <a:chOff x="336" y="1968"/>
            <a:chExt cx="5184" cy="1474"/>
          </a:xfrm>
        </p:grpSpPr>
        <p:sp>
          <p:nvSpPr>
            <p:cNvPr id="160773" name="ans"/>
            <p:cNvSpPr>
              <a:spLocks noChangeArrowheads="1"/>
            </p:cNvSpPr>
            <p:nvPr/>
          </p:nvSpPr>
          <p:spPr bwMode="auto">
            <a:xfrm>
              <a:off x="336" y="1968"/>
              <a:ext cx="518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Domain:            ; Range: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y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-intercept: 1; Asymptote: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-axis;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End behavior:                                     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Increasing:             </a:t>
              </a:r>
            </a:p>
          </p:txBody>
        </p:sp>
        <p:pic>
          <p:nvPicPr>
            <p:cNvPr id="160782" name="Picture 14" descr="Eqn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" y="2063"/>
              <a:ext cx="645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83" name="Picture 15" descr="Eqn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2063"/>
              <a:ext cx="501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84" name="Picture 16" descr="Eqn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3119"/>
              <a:ext cx="645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86" name="Picture 18" descr="Eqn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768"/>
              <a:ext cx="2493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0792" name="Picture 24" descr="11Pcal_03_01_01_A_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4" t="30617"/>
          <a:stretch>
            <a:fillRect/>
          </a:stretch>
        </p:blipFill>
        <p:spPr bwMode="auto">
          <a:xfrm>
            <a:off x="2971800" y="3657600"/>
            <a:ext cx="2590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9146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515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Sketch and Analyze Graphs of Exponential Functions</a:t>
            </a:r>
          </a:p>
        </p:txBody>
      </p:sp>
      <p:sp>
        <p:nvSpPr>
          <p:cNvPr id="305156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Sketch and analyze the graph of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=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–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Describe its domain, range, intercepts, asymptotes, end behavior, and where the function is increasing or decreasing.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876300" y="3008313"/>
            <a:ext cx="757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Evaluate the function for several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-values in its domain. Then use a smooth curve to connect each of these ordered pairs. </a:t>
            </a:r>
          </a:p>
        </p:txBody>
      </p:sp>
      <p:pic>
        <p:nvPicPr>
          <p:cNvPr id="305158" name="Picture 6" descr="11Pcal_03_01_01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114800"/>
            <a:ext cx="7572375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2984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build="p" autoUpdateAnimBg="0" advAuto="0"/>
      <p:bldP spid="30515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618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Sketch and Analyze Graphs of Exponential Functions</a:t>
            </a:r>
          </a:p>
        </p:txBody>
      </p:sp>
      <p:grpSp>
        <p:nvGrpSpPr>
          <p:cNvPr id="306188" name="Group 12"/>
          <p:cNvGrpSpPr>
            <a:grpSpLocks/>
          </p:cNvGrpSpPr>
          <p:nvPr/>
        </p:nvGrpSpPr>
        <p:grpSpPr bwMode="auto">
          <a:xfrm>
            <a:off x="685800" y="1323975"/>
            <a:ext cx="8229600" cy="2306638"/>
            <a:chOff x="432" y="2352"/>
            <a:chExt cx="5184" cy="1453"/>
          </a:xfrm>
        </p:grpSpPr>
        <p:sp>
          <p:nvSpPr>
            <p:cNvPr id="306179" name="ans"/>
            <p:cNvSpPr>
              <a:spLocks noChangeArrowheads="1"/>
            </p:cNvSpPr>
            <p:nvPr/>
          </p:nvSpPr>
          <p:spPr bwMode="auto">
            <a:xfrm>
              <a:off x="432" y="2352"/>
              <a:ext cx="518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 	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Domain:            ; Range: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y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-intercept: 1; Asymptote: 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-axis;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End behavior:                                               ; </a:t>
              </a:r>
              <a:b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Decreasing:            ; </a:t>
              </a:r>
            </a:p>
          </p:txBody>
        </p:sp>
        <p:pic>
          <p:nvPicPr>
            <p:cNvPr id="306182" name="Picture 6" descr="Eqn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2447"/>
              <a:ext cx="645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183" name="Picture 7" descr="Eqn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" y="2440"/>
              <a:ext cx="501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184" name="Picture 8" descr="Eqn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154"/>
              <a:ext cx="2493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186" name="Picture 10" descr="Eqn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" y="3482"/>
              <a:ext cx="645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6191" name="Picture 15" descr="11Pcal_03_01_01_A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8" t="30617"/>
          <a:stretch>
            <a:fillRect/>
          </a:stretch>
        </p:blipFill>
        <p:spPr bwMode="auto">
          <a:xfrm>
            <a:off x="2876550" y="3800475"/>
            <a:ext cx="260985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7327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27683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 Sketch and analyze the graph of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) = 3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i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27684" name="Oval"/>
          <p:cNvSpPr>
            <a:spLocks noChangeArrowheads="1"/>
          </p:cNvSpPr>
          <p:nvPr/>
        </p:nvSpPr>
        <p:spPr bwMode="auto">
          <a:xfrm>
            <a:off x="876300" y="19812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27685" name="GP_art" descr="Guided-Pract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698" name="Group 18"/>
          <p:cNvGrpSpPr>
            <a:grpSpLocks/>
          </p:cNvGrpSpPr>
          <p:nvPr/>
        </p:nvGrpSpPr>
        <p:grpSpPr bwMode="auto">
          <a:xfrm>
            <a:off x="895350" y="1914525"/>
            <a:ext cx="6496050" cy="4162425"/>
            <a:chOff x="564" y="1206"/>
            <a:chExt cx="4092" cy="2622"/>
          </a:xfrm>
        </p:grpSpPr>
        <p:sp>
          <p:nvSpPr>
            <p:cNvPr id="327686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4" y="1230"/>
              <a:ext cx="732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A.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B.	</a:t>
              </a:r>
              <a:endParaRPr lang="pt-BR" sz="2400" b="1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27688" name="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72" y="1230"/>
              <a:ext cx="732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C.	</a:t>
              </a:r>
              <a:endParaRPr lang="en-US" sz="2400" b="1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200000"/>
                </a:spcBef>
                <a:spcAft>
                  <a:spcPct val="20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D.	</a:t>
              </a:r>
              <a:endParaRPr lang="pt-BR" sz="2400" b="1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327694" name="Picture 14" descr="11PCal_03_01_01_B_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2592"/>
              <a:ext cx="12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695" name="Picture 15" descr="11PCal_03_01_01_B_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1206"/>
              <a:ext cx="12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696" name="Picture 16" descr="11PCal_03_01_01_B_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1206"/>
              <a:ext cx="12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697" name="Picture 17" descr="11PCal_03_01_01_B_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2592"/>
              <a:ext cx="12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173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autoUpdateAnimBg="0"/>
      <p:bldP spid="3276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VALUES" val="Incorrect¤Incorrect¤Correct¤Incorrect"/>
  <p:tag name="RESPONSESGATHERED" val="False"/>
  <p:tag name="QUESTIONALIAS" val="Example 1"/>
  <p:tag name="ANSWERSALIAS" val="A. xxx¤B. xxx¤C. xxx¤D. xx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Correct¤Incorrect¤Incorrect¤Incorrect"/>
  <p:tag name="RESPONSESGATHERED" val="False"/>
  <p:tag name="QUESTIONALIAS" val="Example 4"/>
  <p:tag name="ANSWERSALIAS" val="A. XXX¤B. XXX¤C. XXX¤D. XX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VALUES" val="Incorrect¤Incorrect¤Correct¤Incorrect"/>
  <p:tag name="RESPONSESGATHERED" val="False"/>
  <p:tag name="QUESTIONALIAS" val="Example 1"/>
  <p:tag name="ANSWERSALIAS" val="A. xxx¤B. xxx¤C. xxx¤D. xxx"/>
</p:tagLst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46B"/>
      </a:accent1>
      <a:accent2>
        <a:srgbClr val="0066B3"/>
      </a:accent2>
      <a:accent3>
        <a:srgbClr val="FFFFFF"/>
      </a:accent3>
      <a:accent4>
        <a:srgbClr val="000000"/>
      </a:accent4>
      <a:accent5>
        <a:srgbClr val="AABCBA"/>
      </a:accent5>
      <a:accent6>
        <a:srgbClr val="005CA2"/>
      </a:accent6>
      <a:hlink>
        <a:srgbClr val="962E45"/>
      </a:hlink>
      <a:folHlink>
        <a:srgbClr val="962E45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2041</Words>
  <Application>Microsoft Office PowerPoint</Application>
  <PresentationFormat>On-screen Show (4:3)</PresentationFormat>
  <Paragraphs>262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12_Default Design</vt:lpstr>
      <vt:lpstr>11_Default Design</vt:lpstr>
      <vt:lpstr>Splash Screen</vt:lpstr>
      <vt:lpstr>Then/Now</vt:lpstr>
      <vt:lpstr>Vocabulary</vt:lpstr>
      <vt:lpstr>Key Concept 1</vt:lpstr>
      <vt:lpstr>Example 1</vt:lpstr>
      <vt:lpstr>Example 1</vt:lpstr>
      <vt:lpstr>Example 1</vt:lpstr>
      <vt:lpstr>Example 1</vt:lpstr>
      <vt:lpstr>Example 1</vt:lpstr>
      <vt:lpstr>Example 1</vt:lpstr>
      <vt:lpstr>Key Concept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3</vt:lpstr>
      <vt:lpstr>Key Concept 3</vt:lpstr>
      <vt:lpstr>Example 4</vt:lpstr>
      <vt:lpstr>Example 4</vt:lpstr>
      <vt:lpstr>Example 4</vt:lpstr>
      <vt:lpstr>Example 4</vt:lpstr>
      <vt:lpstr>Example 4</vt:lpstr>
      <vt:lpstr>Example 4</vt:lpstr>
      <vt:lpstr>Example 4</vt:lpstr>
      <vt:lpstr>Key Concept 4</vt:lpstr>
      <vt:lpstr>Example 5</vt:lpstr>
      <vt:lpstr>Example 5</vt:lpstr>
      <vt:lpstr>Example 5</vt:lpstr>
      <vt:lpstr>Key Concept 5</vt:lpstr>
      <vt:lpstr>Example 6</vt:lpstr>
      <vt:lpstr>Example 6</vt:lpstr>
      <vt:lpstr>Example 6</vt:lpstr>
      <vt:lpstr>Example 6</vt:lpstr>
      <vt:lpstr>Example 6</vt:lpstr>
      <vt:lpstr>Example 6</vt:lpstr>
      <vt:lpstr>Example 6</vt:lpstr>
      <vt:lpstr>Example 6</vt:lpstr>
      <vt:lpstr>Example 7</vt:lpstr>
      <vt:lpstr>Example 7</vt:lpstr>
      <vt:lpstr>Example 7</vt:lpstr>
      <vt:lpstr>Example 7</vt:lpstr>
      <vt:lpstr>Example 7</vt:lpstr>
      <vt:lpstr>Example 7</vt:lpstr>
      <vt:lpstr>Example 7</vt:lpstr>
      <vt:lpstr>Example 7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2012-12-14T17:55:59Z</dcterms:created>
  <dcterms:modified xsi:type="dcterms:W3CDTF">2012-12-14T17:58:14Z</dcterms:modified>
</cp:coreProperties>
</file>