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5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57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506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211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0346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6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448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063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7688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1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7787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55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8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265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88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926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59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78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87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53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579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2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705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92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6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63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862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0765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87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10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867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8406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53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44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09887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27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45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5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58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59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6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85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6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5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260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0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6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2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766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4024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50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4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08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653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0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5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3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5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649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67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8714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08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9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82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9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36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20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2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9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95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477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901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365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6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28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23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630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632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10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5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414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267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0908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964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3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54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45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51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6121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642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96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2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873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944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473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46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608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34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5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8242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632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04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0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57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607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240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5014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80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744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925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7903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3787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80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44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05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024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90433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4910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8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35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35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hyperlink" Target="11Math_PRECAL_CR04.ppt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8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19.jpe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0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9.xml"/><Relationship Id="rId19" Type="http://schemas.openxmlformats.org/officeDocument/2006/relationships/hyperlink" Target="http://connected.mcgraw-hill.com/connected/" TargetMode="Externa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Relationship Id="rId22" Type="http://schemas.openxmlformats.org/officeDocument/2006/relationships/hyperlink" Target="11Math_PRECAL_CR04.ppt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13.xml"/><Relationship Id="rId21" Type="http://schemas.openxmlformats.org/officeDocument/2006/relationships/hyperlink" Target="11Math_PRECAL_CR04.ppt" TargetMode="Externa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5" Type="http://schemas.openxmlformats.org/officeDocument/2006/relationships/image" Target="../media/image20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1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hyperlink" Target="http://connected.mcgraw-hill.com/connected/" TargetMode="Externa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" Target="../slides/slide1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2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0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2.png"/><Relationship Id="rId20" Type="http://schemas.openxmlformats.org/officeDocument/2006/relationships/hyperlink" Target="11Math_PRECAL_CR04.ppt" TargetMode="Externa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1.jpeg"/><Relationship Id="rId22" Type="http://schemas.openxmlformats.org/officeDocument/2006/relationships/hyperlink" Target="http://connected.mcgraw-hill.com/connected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connected.mcgraw-hill.com/connected/" TargetMode="External"/><Relationship Id="rId20" Type="http://schemas.openxmlformats.org/officeDocument/2006/relationships/slide" Target="../slides/slide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Relationship Id="rId22" Type="http://schemas.openxmlformats.org/officeDocument/2006/relationships/hyperlink" Target="11Math_PRECAL_CR04.ppt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hyperlink" Target="11Math_PRECAL_CR04.ppt" TargetMode="Externa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0.png"/><Relationship Id="rId20" Type="http://schemas.openxmlformats.org/officeDocument/2006/relationships/hyperlink" Target="11Math_PRECAL_CR04.ppt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3.jpeg"/><Relationship Id="rId22" Type="http://schemas.openxmlformats.org/officeDocument/2006/relationships/hyperlink" Target="http://connected.mcgraw-hill.com/connected/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4.jpe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0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hyperlink" Target="11Math_PRECAL_CR04.ppt" TargetMode="Externa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connected/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0.png"/><Relationship Id="rId20" Type="http://schemas.openxmlformats.org/officeDocument/2006/relationships/hyperlink" Target="11Math_PRECAL_CR04.ppt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5.jpeg"/><Relationship Id="rId22" Type="http://schemas.openxmlformats.org/officeDocument/2006/relationships/hyperlink" Target="http://connected.mcgraw-hill.com/connected/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0.png"/><Relationship Id="rId20" Type="http://schemas.openxmlformats.org/officeDocument/2006/relationships/hyperlink" Target="11Math_PRECAL_CR04.ppt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6.jpeg"/><Relationship Id="rId22" Type="http://schemas.openxmlformats.org/officeDocument/2006/relationships/hyperlink" Target="http://connected.mcgraw-hill.com/connected/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80.xml"/><Relationship Id="rId21" Type="http://schemas.openxmlformats.org/officeDocument/2006/relationships/hyperlink" Target="http://connected.mcgraw-hill.com/connected/" TargetMode="Externa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slide" Target="../slides/slide1.xml"/><Relationship Id="rId25" Type="http://schemas.openxmlformats.org/officeDocument/2006/relationships/image" Target="../media/image17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1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0.png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hyperlink" Target="11Math_PRECAL_CR04.ppt" TargetMode="Externa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Relationship Id="rId22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1.png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10.png"/><Relationship Id="rId20" Type="http://schemas.openxmlformats.org/officeDocument/2006/relationships/hyperlink" Target="11Math_PRECAL_CR04.ppt" TargetMode="Externa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8.jpeg"/><Relationship Id="rId22" Type="http://schemas.openxmlformats.org/officeDocument/2006/relationships/hyperlink" Target="http://connected.mcgraw-hill.com/connected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1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3"/>
          <a:stretch>
            <a:fillRect/>
          </a:stretch>
        </p:blipFill>
        <p:spPr bwMode="hidden">
          <a:xfrm>
            <a:off x="2743200" y="6162675"/>
            <a:ext cx="64008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7897" name="exit" descr="09_PAlg-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7" name="CR" descr="09_PAlg-Ch Resources">
            <a:hlinkClick r:id="rId18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19" name="LM_art" descr="Lesson Menu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714375"/>
            <a:ext cx="3683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20" name="title" descr="11_PC LT 04-0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21" name="number" descr="09PreAlg LNHeader04-07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4576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7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8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69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2" name="globe" descr="09_PAlg-Online">
            <a:hlinkClick r:id="rId19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5" name="example_7" descr="Example7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6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7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8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3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47814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5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6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17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20" name="globe" descr="09_PAlg-Online">
            <a:hlinkClick r:id="rId19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23" name="CR" descr="09_PAlg-Ch Resources">
            <a:hlinkClick r:id="rId21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7824" name="title" descr="11_PC LT 04-0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25" name="number" descr="09PreAlg LNHeader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26" name="Example 8" descr="Example8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0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51" name="end_of" descr="11_PreCalc EndOf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7" name="border" descr="11_PreCalc Int_01A">
            <a:hlinkClick r:id="rId13" action="ppaction://hlinksldjump"/>
          </p:cNvPr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8" name="border_2" descr="11_PreCalc Nav_Ba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43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menu" descr="09_PAlg-Home">
            <a:hlinkClick r:id="rId13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8" name="dead_forward" descr="09_PAlg-ForwardDEAD">
            <a:hlinkClick r:id="" action="ppaction://noaction" highlightClick="1" endSnd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3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4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55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56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7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12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4" name="five_min_art" descr="PreCalc-5Min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27088"/>
            <a:ext cx="34004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globe" descr="09_PAlg-Online">
            <a:hlinkClick r:id="rId16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997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menu" descr="09_PAlg-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003" name="over"/>
          <p:cNvSpPr txBox="1">
            <a:spLocks noChangeArrowheads="1"/>
          </p:cNvSpPr>
          <p:nvPr userDrawn="1"/>
        </p:nvSpPr>
        <p:spPr bwMode="auto">
          <a:xfrm>
            <a:off x="4267200" y="944563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746B"/>
                </a:solidFill>
                <a:cs typeface="Times New Roman" pitchFamily="18" charset="0"/>
              </a:rPr>
              <a:t>Over Lesson 4-6</a:t>
            </a:r>
          </a:p>
        </p:txBody>
      </p:sp>
      <p:pic>
        <p:nvPicPr>
          <p:cNvPr id="42011" name="cr" descr="09_PAlg-Ch Resources">
            <a:hlinkClick r:id="rId22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16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17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8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9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2796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4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5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6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09" name="title" descr="11_PC LT 04-0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810" name="number" descr="09PreAlg LNHeader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22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53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9654" name="example_1" descr="Exampl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55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70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85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5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0677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9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0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1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2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3" name="example_2" descr="ExampleRealWorld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4166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5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86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87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4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9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00" name="example_3" descr="Example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1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3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4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5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9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0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1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2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4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4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2725" name="example_4" descr="Example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6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8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9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0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4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5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36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37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33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47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3749" name="border_2" descr="11_PreCalc Nav_Ba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1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2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3" name="menu" descr="09_PAlg-Home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7" name="cr" descr="09_PAlg-Ch Resources">
            <a:hlinkClick r:id="rId19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8" name="globe" descr="09_PAlg-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59" name="title" descr="11_PC LT 04-07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60" name="number" descr="09PreAlg LNHeader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61" name="Example 3" descr="ExampleRealWorld5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416675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71" name="border" descr="11_PreCalc Int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86400" y="6953250"/>
            <a:ext cx="3657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4772" name="example_6" descr="Example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657225"/>
            <a:ext cx="6738938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3" name="border_2" descr="11_PreCalc Nav_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0"/>
          <a:stretch>
            <a:fillRect/>
          </a:stretch>
        </p:blipFill>
        <p:spPr bwMode="hidden">
          <a:xfrm>
            <a:off x="1323975" y="6115050"/>
            <a:ext cx="782002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5" name="back" descr="09_PAlg-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6" name="forward" descr="09_PAlg-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77" name="menu" descr="09_PAlg-Home">
            <a:hlinkClick r:id="rId18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1" name="CR" descr="09_PAlg-Ch Resources">
            <a:hlinkClick r:id="rId20" action="ppaction://hlinkpres?slideindex=1&amp;slidetitle=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43650"/>
            <a:ext cx="9906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2" name="globe" descr="09_PAlg-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6343650"/>
            <a:ext cx="4413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83" name="title" descr="11_PC LT 04-07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0"/>
            <a:ext cx="7324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84" name="number" descr="09PreAlg LNHeader04-07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6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9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slide" Target="slide3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6" Type="http://schemas.openxmlformats.org/officeDocument/2006/relationships/slide" Target="slide25.xml"/><Relationship Id="rId5" Type="http://schemas.openxmlformats.org/officeDocument/2006/relationships/slide" Target="slide4.xml"/><Relationship Id="rId4" Type="http://schemas.openxmlformats.org/officeDocument/2006/relationships/image" Target="../media/image2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3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5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38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62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43.xml"/><Relationship Id="rId4" Type="http://schemas.openxmlformats.org/officeDocument/2006/relationships/image" Target="../media/image6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6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0" name="splash" descr="11_PreCalc_Splash_00-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arm" descr="11_PreCalc_Splash_Arm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8"/>
          <a:stretch>
            <a:fillRect/>
          </a:stretch>
        </p:blipFill>
        <p:spPr bwMode="auto">
          <a:xfrm>
            <a:off x="990600" y="0"/>
            <a:ext cx="3438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Splash Screen</a:t>
            </a:r>
          </a:p>
        </p:txBody>
      </p:sp>
      <p:pic>
        <p:nvPicPr>
          <p:cNvPr id="36914" name="splash_number" descr="09PreAlg LNHeader04-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924175" y="46482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915" name="Picture 51" descr="11_PreCalc Splash BandAid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r="37500"/>
          <a:stretch>
            <a:fillRect/>
          </a:stretch>
        </p:blipFill>
        <p:spPr bwMode="auto">
          <a:xfrm>
            <a:off x="4419600" y="0"/>
            <a:ext cx="129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3" name="splash_title" descr="11_PC LT 04-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095375" y="4886325"/>
            <a:ext cx="7340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2163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308227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Sines (ASA)</a:t>
            </a:r>
          </a:p>
        </p:txBody>
      </p:sp>
      <p:sp>
        <p:nvSpPr>
          <p:cNvPr id="308229" name="ans"/>
          <p:cNvSpPr>
            <a:spLocks noChangeArrowheads="1"/>
          </p:cNvSpPr>
          <p:nvPr/>
        </p:nvSpPr>
        <p:spPr bwMode="auto">
          <a:xfrm>
            <a:off x="876300" y="4522788"/>
            <a:ext cx="7581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	 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about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525.5 ft; 614.7 ft</a:t>
            </a:r>
          </a:p>
        </p:txBody>
      </p:sp>
      <p:sp>
        <p:nvSpPr>
          <p:cNvPr id="308234" name="txt_box"/>
          <p:cNvSpPr>
            <a:spLocks noChangeArrowheads="1"/>
          </p:cNvSpPr>
          <p:nvPr/>
        </p:nvSpPr>
        <p:spPr bwMode="auto">
          <a:xfrm>
            <a:off x="876300" y="2743200"/>
            <a:ext cx="758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So, the balloon is about 525.5 feet from the first building and 614.7 feet from the second building.</a:t>
            </a:r>
          </a:p>
        </p:txBody>
      </p:sp>
      <p:grpSp>
        <p:nvGrpSpPr>
          <p:cNvPr id="308245" name="Group 21"/>
          <p:cNvGrpSpPr>
            <a:grpSpLocks/>
          </p:cNvGrpSpPr>
          <p:nvPr/>
        </p:nvGrpSpPr>
        <p:grpSpPr bwMode="auto">
          <a:xfrm>
            <a:off x="1771650" y="1512888"/>
            <a:ext cx="6276975" cy="420687"/>
            <a:chOff x="1116" y="953"/>
            <a:chExt cx="3954" cy="265"/>
          </a:xfrm>
        </p:grpSpPr>
        <p:sp>
          <p:nvSpPr>
            <p:cNvPr id="308240" name="txt_box"/>
            <p:cNvSpPr>
              <a:spLocks noChangeArrowheads="1"/>
            </p:cNvSpPr>
            <p:nvPr/>
          </p:nvSpPr>
          <p:spPr bwMode="auto">
            <a:xfrm>
              <a:off x="2424" y="953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Use a calculator.</a:t>
              </a:r>
            </a:p>
          </p:txBody>
        </p:sp>
        <p:sp>
          <p:nvSpPr>
            <p:cNvPr id="308243" name="txt_box"/>
            <p:cNvSpPr>
              <a:spLocks noChangeArrowheads="1"/>
            </p:cNvSpPr>
            <p:nvPr/>
          </p:nvSpPr>
          <p:spPr bwMode="auto">
            <a:xfrm>
              <a:off x="1116" y="953"/>
              <a:ext cx="9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x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≈ 525.5</a:t>
              </a:r>
            </a:p>
          </p:txBody>
        </p:sp>
        <p:sp>
          <p:nvSpPr>
            <p:cNvPr id="308244" name="txt_box"/>
            <p:cNvSpPr>
              <a:spLocks noChangeArrowheads="1"/>
            </p:cNvSpPr>
            <p:nvPr/>
          </p:nvSpPr>
          <p:spPr bwMode="auto">
            <a:xfrm>
              <a:off x="4110" y="953"/>
              <a:ext cx="9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y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≈ 614.7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405617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 build="p" autoUpdateAnimBg="0"/>
      <p:bldP spid="3082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4700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TREE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 tree is leaning 10° past vertical as shown in the figure. A wire that makes a 42° angle with the ground 10 feet from the base of the tree is attached to the top of the tree. How tall is the tree?</a:t>
            </a:r>
          </a:p>
        </p:txBody>
      </p:sp>
      <p:sp>
        <p:nvSpPr>
          <p:cNvPr id="114701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7543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6.8 ft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7.8 ft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14.3 ft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10.9 ft</a:t>
            </a:r>
          </a:p>
        </p:txBody>
      </p:sp>
      <p:sp>
        <p:nvSpPr>
          <p:cNvPr id="114706" name="Oval"/>
          <p:cNvSpPr>
            <a:spLocks noChangeArrowheads="1"/>
          </p:cNvSpPr>
          <p:nvPr/>
        </p:nvSpPr>
        <p:spPr bwMode="auto">
          <a:xfrm>
            <a:off x="885825" y="53721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114708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11" name="Picture 23" descr="11Pcal_04_07_02_B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24200"/>
            <a:ext cx="3619500" cy="2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0" grpId="0" autoUpdateAnimBg="0"/>
      <p:bldP spid="114701" grpId="0" autoUpdateAnimBg="0"/>
      <p:bldP spid="1147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3</a:t>
            </a:r>
          </a:p>
        </p:txBody>
      </p:sp>
      <p:pic>
        <p:nvPicPr>
          <p:cNvPr id="211972" name="Picture 4" descr="11Pcal_04_07_b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26184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923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Case—One or No Solution</a:t>
            </a:r>
          </a:p>
        </p:txBody>
      </p:sp>
      <p:sp>
        <p:nvSpPr>
          <p:cNvPr id="9233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pt-BR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 Find all solutions for the given triangle, if possible. If no solution exists, write no solution. Round side lengths to the nearest tenth and angle measures to the nearest degree.</a:t>
            </a:r>
            <a: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b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</a:br>
            <a:r>
              <a:rPr lang="pt-BR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63°, </a:t>
            </a:r>
            <a:r>
              <a:rPr lang="pt-BR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18, </a:t>
            </a:r>
            <a:r>
              <a:rPr lang="pt-BR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25</a:t>
            </a:r>
            <a:endParaRPr lang="en-US" sz="2400" b="1">
              <a:solidFill>
                <a:srgbClr val="0066B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76300" y="3581400"/>
            <a:ext cx="427672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Notice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acute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&lt;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because 18 &lt; 25.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2400">
              <a:solidFill>
                <a:srgbClr val="0066B3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37" name="Picture 21" descr="11Pcal_04_07_03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971800"/>
            <a:ext cx="296703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6984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 autoUpdateAnimBg="0" advAuto="0"/>
      <p:bldP spid="923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16486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Case—One or No Solution</a:t>
            </a:r>
          </a:p>
        </p:txBody>
      </p:sp>
      <p:sp>
        <p:nvSpPr>
          <p:cNvPr id="164877" name="ans"/>
          <p:cNvSpPr>
            <a:spLocks noChangeArrowheads="1"/>
          </p:cNvSpPr>
          <p:nvPr/>
        </p:nvSpPr>
        <p:spPr bwMode="auto">
          <a:xfrm>
            <a:off x="533400" y="53848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no solution</a:t>
            </a:r>
            <a:endParaRPr lang="en-US" sz="2400" b="1">
              <a:solidFill>
                <a:srgbClr val="962E45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4878" name="txt_box"/>
          <p:cNvSpPr>
            <a:spLocks noChangeArrowheads="1"/>
          </p:cNvSpPr>
          <p:nvPr/>
        </p:nvSpPr>
        <p:spPr bwMode="auto">
          <a:xfrm>
            <a:off x="876300" y="3581400"/>
            <a:ext cx="75628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Because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&lt;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no triangle can be formed with sides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18,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25,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63°. Therefore, the problem has no solution.</a:t>
            </a:r>
          </a:p>
        </p:txBody>
      </p:sp>
      <p:grpSp>
        <p:nvGrpSpPr>
          <p:cNvPr id="164883" name="Group 19"/>
          <p:cNvGrpSpPr>
            <a:grpSpLocks/>
          </p:cNvGrpSpPr>
          <p:nvPr/>
        </p:nvGrpSpPr>
        <p:grpSpPr bwMode="auto">
          <a:xfrm>
            <a:off x="955675" y="1314450"/>
            <a:ext cx="7578725" cy="838200"/>
            <a:chOff x="602" y="828"/>
            <a:chExt cx="4774" cy="528"/>
          </a:xfrm>
        </p:grpSpPr>
        <p:sp>
          <p:nvSpPr>
            <p:cNvPr id="164880" name="txt_box"/>
            <p:cNvSpPr>
              <a:spLocks noChangeArrowheads="1"/>
            </p:cNvSpPr>
            <p:nvPr/>
          </p:nvSpPr>
          <p:spPr bwMode="auto">
            <a:xfrm>
              <a:off x="2880" y="948"/>
              <a:ext cx="249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Definition of sine</a:t>
              </a:r>
            </a:p>
          </p:txBody>
        </p:sp>
        <p:pic>
          <p:nvPicPr>
            <p:cNvPr id="164882" name="Picture 18" descr="Eqn02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9"/>
            <a:stretch>
              <a:fillRect/>
            </a:stretch>
          </p:blipFill>
          <p:spPr bwMode="auto">
            <a:xfrm>
              <a:off x="602" y="828"/>
              <a:ext cx="1588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955675" y="2152650"/>
            <a:ext cx="7578725" cy="858838"/>
            <a:chOff x="602" y="1356"/>
            <a:chExt cx="4774" cy="541"/>
          </a:xfrm>
        </p:grpSpPr>
        <p:grpSp>
          <p:nvGrpSpPr>
            <p:cNvPr id="164884" name="Group 20"/>
            <p:cNvGrpSpPr>
              <a:grpSpLocks/>
            </p:cNvGrpSpPr>
            <p:nvPr/>
          </p:nvGrpSpPr>
          <p:grpSpPr bwMode="auto">
            <a:xfrm>
              <a:off x="602" y="1356"/>
              <a:ext cx="4774" cy="265"/>
              <a:chOff x="602" y="1356"/>
              <a:chExt cx="4774" cy="265"/>
            </a:xfrm>
          </p:grpSpPr>
          <p:pic>
            <p:nvPicPr>
              <p:cNvPr id="164879" name="Picture 15" descr="Eqn023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841"/>
              <a:stretch>
                <a:fillRect/>
              </a:stretch>
            </p:blipFill>
            <p:spPr bwMode="auto">
              <a:xfrm>
                <a:off x="602" y="1356"/>
                <a:ext cx="1588" cy="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881" name="txt_box"/>
              <p:cNvSpPr>
                <a:spLocks noChangeArrowheads="1"/>
              </p:cNvSpPr>
              <p:nvPr/>
            </p:nvSpPr>
            <p:spPr bwMode="auto">
              <a:xfrm>
                <a:off x="2880" y="1356"/>
                <a:ext cx="2496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lnSpc>
                    <a:spcPct val="9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FFFFFF"/>
                  </a:buClr>
                </a:pP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h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 = 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b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 sin </a:t>
                </a:r>
                <a:r>
                  <a:rPr lang="en-US" sz="2400" i="1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A</a:t>
                </a:r>
                <a:r>
                  <a:rPr lang="en-US" sz="2400">
                    <a:solidFill>
                      <a:srgbClr val="000000"/>
                    </a:solidFill>
                    <a:ea typeface="Times New Roman" pitchFamily="18" charset="0"/>
                    <a:cs typeface="Arial" pitchFamily="34" charset="0"/>
                  </a:rPr>
                  <a:t> </a:t>
                </a:r>
              </a:p>
            </p:txBody>
          </p:sp>
        </p:grpSp>
        <p:sp>
          <p:nvSpPr>
            <p:cNvPr id="164885" name="txt_box"/>
            <p:cNvSpPr>
              <a:spLocks noChangeArrowheads="1"/>
            </p:cNvSpPr>
            <p:nvPr/>
          </p:nvSpPr>
          <p:spPr bwMode="auto">
            <a:xfrm>
              <a:off x="960" y="1632"/>
              <a:ext cx="435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or about 22.3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79235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7" grpId="0" build="p" autoUpdateAnimBg="0"/>
      <p:bldP spid="164878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0617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Case—One or No Solution</a:t>
            </a:r>
          </a:p>
        </p:txBody>
      </p:sp>
      <p:sp>
        <p:nvSpPr>
          <p:cNvPr id="306180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B.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 Find all solutions for the given triangle, if possible. If no solution exists, write no solution. Round side lengths to the nearest tenth and angle measures to the nearest degree.</a:t>
            </a:r>
            <a:r>
              <a:rPr lang="pt-B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105°,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73,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55</a:t>
            </a: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876300" y="3541713"/>
            <a:ext cx="47625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Notice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obtuse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&gt;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because 73 &gt; 55. Therefore, one solution exists. Apply the Law of Sines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306184" name="Picture 8" descr="11Pcal_04_07_03_A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3124200"/>
            <a:ext cx="2835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8262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 autoUpdateAnimBg="0" advAuto="0"/>
      <p:bldP spid="30618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0720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Case—One or No Solution</a:t>
            </a:r>
          </a:p>
        </p:txBody>
      </p:sp>
      <p:sp>
        <p:nvSpPr>
          <p:cNvPr id="307205" name="txt_box"/>
          <p:cNvSpPr>
            <a:spLocks noChangeArrowheads="1"/>
          </p:cNvSpPr>
          <p:nvPr/>
        </p:nvSpPr>
        <p:spPr bwMode="auto">
          <a:xfrm>
            <a:off x="876300" y="4689475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Because two angles are now known, C ≈ 180° –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(105° – 46.7°) or about 28.3°. Apply the Law of Sines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Choose the ratios with the fewest calculated values to ensure greater accuracy.</a:t>
            </a:r>
          </a:p>
        </p:txBody>
      </p:sp>
      <p:grpSp>
        <p:nvGrpSpPr>
          <p:cNvPr id="307230" name="Group 30"/>
          <p:cNvGrpSpPr>
            <a:grpSpLocks/>
          </p:cNvGrpSpPr>
          <p:nvPr/>
        </p:nvGrpSpPr>
        <p:grpSpPr bwMode="auto">
          <a:xfrm>
            <a:off x="1371600" y="3057525"/>
            <a:ext cx="7343775" cy="939800"/>
            <a:chOff x="864" y="1926"/>
            <a:chExt cx="4626" cy="592"/>
          </a:xfrm>
        </p:grpSpPr>
        <p:sp>
          <p:nvSpPr>
            <p:cNvPr id="307219" name="txt_box"/>
            <p:cNvSpPr>
              <a:spLocks noChangeArrowheads="1"/>
            </p:cNvSpPr>
            <p:nvPr/>
          </p:nvSpPr>
          <p:spPr bwMode="auto">
            <a:xfrm>
              <a:off x="3810" y="2064"/>
              <a:ext cx="1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Definition of sin</a:t>
              </a:r>
              <a:r>
                <a:rPr lang="en-US" sz="2400" baseline="4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–1</a:t>
              </a:r>
            </a:p>
          </p:txBody>
        </p:sp>
        <p:pic>
          <p:nvPicPr>
            <p:cNvPr id="307225" name="Picture 25" descr="Eqn0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0" t="64465" r="34006"/>
            <a:stretch>
              <a:fillRect/>
            </a:stretch>
          </p:blipFill>
          <p:spPr bwMode="auto">
            <a:xfrm>
              <a:off x="864" y="1926"/>
              <a:ext cx="1872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29" name="Group 29"/>
          <p:cNvGrpSpPr>
            <a:grpSpLocks/>
          </p:cNvGrpSpPr>
          <p:nvPr/>
        </p:nvGrpSpPr>
        <p:grpSpPr bwMode="auto">
          <a:xfrm>
            <a:off x="909638" y="2211388"/>
            <a:ext cx="7805737" cy="854075"/>
            <a:chOff x="573" y="1393"/>
            <a:chExt cx="4917" cy="538"/>
          </a:xfrm>
        </p:grpSpPr>
        <p:sp>
          <p:nvSpPr>
            <p:cNvPr id="307214" name="txt_box"/>
            <p:cNvSpPr>
              <a:spLocks noChangeArrowheads="1"/>
            </p:cNvSpPr>
            <p:nvPr/>
          </p:nvSpPr>
          <p:spPr bwMode="auto">
            <a:xfrm>
              <a:off x="3810" y="1404"/>
              <a:ext cx="1680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Multiply each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side by 55.</a:t>
              </a:r>
            </a:p>
          </p:txBody>
        </p:sp>
        <p:pic>
          <p:nvPicPr>
            <p:cNvPr id="307226" name="Picture 26" descr="Eqn0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13" r="50412" b="35294"/>
            <a:stretch>
              <a:fillRect/>
            </a:stretch>
          </p:blipFill>
          <p:spPr bwMode="auto">
            <a:xfrm>
              <a:off x="573" y="1393"/>
              <a:ext cx="1623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28" name="Group 28"/>
          <p:cNvGrpSpPr>
            <a:grpSpLocks/>
          </p:cNvGrpSpPr>
          <p:nvPr/>
        </p:nvGrpSpPr>
        <p:grpSpPr bwMode="auto">
          <a:xfrm>
            <a:off x="914400" y="1314450"/>
            <a:ext cx="7800975" cy="815975"/>
            <a:chOff x="576" y="828"/>
            <a:chExt cx="4914" cy="514"/>
          </a:xfrm>
        </p:grpSpPr>
        <p:sp>
          <p:nvSpPr>
            <p:cNvPr id="307209" name="txt_box"/>
            <p:cNvSpPr>
              <a:spLocks noChangeArrowheads="1"/>
            </p:cNvSpPr>
            <p:nvPr/>
          </p:nvSpPr>
          <p:spPr bwMode="auto">
            <a:xfrm>
              <a:off x="3810" y="948"/>
              <a:ext cx="1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Law of Sines</a:t>
              </a:r>
            </a:p>
          </p:txBody>
        </p:sp>
        <p:pic>
          <p:nvPicPr>
            <p:cNvPr id="307227" name="Picture 27" descr="Eqn02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78" b="69148"/>
            <a:stretch>
              <a:fillRect/>
            </a:stretch>
          </p:blipFill>
          <p:spPr bwMode="auto">
            <a:xfrm>
              <a:off x="576" y="828"/>
              <a:ext cx="1359" cy="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232" name="Group 32"/>
          <p:cNvGrpSpPr>
            <a:grpSpLocks/>
          </p:cNvGrpSpPr>
          <p:nvPr/>
        </p:nvGrpSpPr>
        <p:grpSpPr bwMode="auto">
          <a:xfrm>
            <a:off x="1314450" y="4038600"/>
            <a:ext cx="7448550" cy="420688"/>
            <a:chOff x="828" y="2544"/>
            <a:chExt cx="4692" cy="265"/>
          </a:xfrm>
        </p:grpSpPr>
        <p:sp>
          <p:nvSpPr>
            <p:cNvPr id="307223" name="txt_box"/>
            <p:cNvSpPr>
              <a:spLocks noChangeArrowheads="1"/>
            </p:cNvSpPr>
            <p:nvPr/>
          </p:nvSpPr>
          <p:spPr bwMode="auto">
            <a:xfrm>
              <a:off x="828" y="2544"/>
              <a:ext cx="134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B ≈ 46.7° </a:t>
              </a:r>
            </a:p>
          </p:txBody>
        </p:sp>
        <p:sp>
          <p:nvSpPr>
            <p:cNvPr id="307231" name="txt_box"/>
            <p:cNvSpPr>
              <a:spLocks noChangeArrowheads="1"/>
            </p:cNvSpPr>
            <p:nvPr/>
          </p:nvSpPr>
          <p:spPr bwMode="auto">
            <a:xfrm>
              <a:off x="3810" y="2544"/>
              <a:ext cx="171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Use a calculator.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44744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sp>
        <p:nvSpPr>
          <p:cNvPr id="30925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Case—One or No Solution</a:t>
            </a:r>
          </a:p>
        </p:txBody>
      </p:sp>
      <p:sp>
        <p:nvSpPr>
          <p:cNvPr id="309252" name="ans"/>
          <p:cNvSpPr>
            <a:spLocks noChangeArrowheads="1"/>
          </p:cNvSpPr>
          <p:nvPr/>
        </p:nvSpPr>
        <p:spPr bwMode="auto">
          <a:xfrm>
            <a:off x="533400" y="57150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	</a:t>
            </a:r>
            <a:r>
              <a:rPr lang="en-US" sz="2400" i="1">
                <a:solidFill>
                  <a:srgbClr val="962E45"/>
                </a:solidFill>
                <a:cs typeface="Times New Roman" pitchFamily="18" charset="0"/>
              </a:rPr>
              <a:t>B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≈ 47°, </a:t>
            </a: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C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28°, </a:t>
            </a: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c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35.8</a:t>
            </a:r>
          </a:p>
        </p:txBody>
      </p:sp>
      <p:sp>
        <p:nvSpPr>
          <p:cNvPr id="309253" name="txt_box"/>
          <p:cNvSpPr>
            <a:spLocks noChangeArrowheads="1"/>
          </p:cNvSpPr>
          <p:nvPr/>
        </p:nvSpPr>
        <p:spPr bwMode="auto">
          <a:xfrm>
            <a:off x="876300" y="3886200"/>
            <a:ext cx="7562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Therefore, the remaining measures of </a:t>
            </a:r>
            <a:r>
              <a:rPr lang="el-G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are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 47°,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28°,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≈ 35.8.</a:t>
            </a:r>
          </a:p>
        </p:txBody>
      </p:sp>
      <p:grpSp>
        <p:nvGrpSpPr>
          <p:cNvPr id="309273" name="Group 25"/>
          <p:cNvGrpSpPr>
            <a:grpSpLocks/>
          </p:cNvGrpSpPr>
          <p:nvPr/>
        </p:nvGrpSpPr>
        <p:grpSpPr bwMode="auto">
          <a:xfrm>
            <a:off x="1858963" y="2219325"/>
            <a:ext cx="6856412" cy="811213"/>
            <a:chOff x="1171" y="1398"/>
            <a:chExt cx="4319" cy="511"/>
          </a:xfrm>
        </p:grpSpPr>
        <p:sp>
          <p:nvSpPr>
            <p:cNvPr id="309256" name="txt_box"/>
            <p:cNvSpPr>
              <a:spLocks noChangeArrowheads="1"/>
            </p:cNvSpPr>
            <p:nvPr/>
          </p:nvSpPr>
          <p:spPr bwMode="auto">
            <a:xfrm>
              <a:off x="3810" y="1530"/>
              <a:ext cx="1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Solve for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09269" name="Picture 21" descr="Eqn02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1" t="50818" r="2693"/>
            <a:stretch>
              <a:fillRect/>
            </a:stretch>
          </p:blipFill>
          <p:spPr bwMode="auto">
            <a:xfrm>
              <a:off x="1171" y="1398"/>
              <a:ext cx="2477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271" name="Group 23"/>
          <p:cNvGrpSpPr>
            <a:grpSpLocks/>
          </p:cNvGrpSpPr>
          <p:nvPr/>
        </p:nvGrpSpPr>
        <p:grpSpPr bwMode="auto">
          <a:xfrm>
            <a:off x="971550" y="1327150"/>
            <a:ext cx="7743825" cy="811213"/>
            <a:chOff x="612" y="836"/>
            <a:chExt cx="4878" cy="511"/>
          </a:xfrm>
        </p:grpSpPr>
        <p:sp>
          <p:nvSpPr>
            <p:cNvPr id="309259" name="txt_box"/>
            <p:cNvSpPr>
              <a:spLocks noChangeArrowheads="1"/>
            </p:cNvSpPr>
            <p:nvPr/>
          </p:nvSpPr>
          <p:spPr bwMode="auto">
            <a:xfrm>
              <a:off x="3810" y="948"/>
              <a:ext cx="168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Law of Sines</a:t>
              </a:r>
            </a:p>
          </p:txBody>
        </p:sp>
        <p:pic>
          <p:nvPicPr>
            <p:cNvPr id="309270" name="Picture 22" descr="Eqn02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361" b="50818"/>
            <a:stretch>
              <a:fillRect/>
            </a:stretch>
          </p:blipFill>
          <p:spPr bwMode="auto">
            <a:xfrm>
              <a:off x="612" y="836"/>
              <a:ext cx="1673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4858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 autoUpdateAnimBg="0"/>
      <p:bldP spid="309253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</a:t>
            </a:r>
          </a:p>
        </p:txBody>
      </p:sp>
      <p:pic>
        <p:nvPicPr>
          <p:cNvPr id="115731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57" name="txt_box"/>
          <p:cNvSpPr>
            <a:spLocks noChangeArrowheads="1"/>
          </p:cNvSpPr>
          <p:nvPr/>
        </p:nvSpPr>
        <p:spPr bwMode="auto">
          <a:xfrm>
            <a:off x="533400" y="1504950"/>
            <a:ext cx="8077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all solutions for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where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18,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13, and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126</a:t>
            </a:r>
            <a:r>
              <a:rPr lang="en-US" sz="2400" b="1" baseline="3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, if possible. If no solution exists, write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no solution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 Round side lengths to the nearest tenth and angle measures to the nearest degree.</a:t>
            </a:r>
          </a:p>
        </p:txBody>
      </p:sp>
      <p:sp>
        <p:nvSpPr>
          <p:cNvPr id="115758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46005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42°,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12°,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4.6</a:t>
            </a:r>
            <a:endParaRPr lang="pt-BR" sz="240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28°,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26°,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9.8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36°,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18°, </a:t>
            </a:r>
            <a:r>
              <a:rPr lang="pt-BR" sz="2400" b="1" i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 ≈ 6.9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no solution</a:t>
            </a:r>
          </a:p>
        </p:txBody>
      </p:sp>
      <p:sp>
        <p:nvSpPr>
          <p:cNvPr id="115759" name="Oval"/>
          <p:cNvSpPr>
            <a:spLocks noChangeArrowheads="1"/>
          </p:cNvSpPr>
          <p:nvPr/>
        </p:nvSpPr>
        <p:spPr bwMode="auto">
          <a:xfrm>
            <a:off x="885825" y="460692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30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7" grpId="0" autoUpdateAnimBg="0"/>
      <p:bldP spid="115758" grpId="0" autoUpdateAnimBg="0"/>
      <p:bldP spid="1157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319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Case-Two Solutions</a:t>
            </a:r>
          </a:p>
        </p:txBody>
      </p:sp>
      <p:sp>
        <p:nvSpPr>
          <p:cNvPr id="93194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two triangles for which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45°,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18, and </a:t>
            </a:r>
            <a:b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24.Round side lengths to the nearest tenth and angle measures to the nearest degree.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876300" y="2746375"/>
            <a:ext cx="438150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acute,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24 sin 45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or about 17.0. Notice that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&lt;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because 18 &lt; 24,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&gt;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because 18 &gt; 17.0. Therefore, two different triangles are possible with the given angle and side measures. Angle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will be acute, while angle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' will be obtuse.</a:t>
            </a:r>
          </a:p>
        </p:txBody>
      </p:sp>
      <p:pic>
        <p:nvPicPr>
          <p:cNvPr id="93198" name="Picture 14" descr="11Pcal_04_07_04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33147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0780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build="p" autoUpdateAnimBg="0" advAuto="0"/>
      <p:bldP spid="93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Then/Now</a:t>
            </a:r>
          </a:p>
        </p:txBody>
      </p:sp>
      <p:sp>
        <p:nvSpPr>
          <p:cNvPr id="4113" name="then_textbox"/>
          <p:cNvSpPr txBox="1">
            <a:spLocks noChangeArrowheads="1"/>
          </p:cNvSpPr>
          <p:nvPr/>
        </p:nvSpPr>
        <p:spPr bwMode="auto">
          <a:xfrm>
            <a:off x="803564" y="1341005"/>
            <a:ext cx="762000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600" dirty="0">
                <a:solidFill>
                  <a:srgbClr val="000000"/>
                </a:solidFill>
                <a:cs typeface="Times New Roman" pitchFamily="18" charset="0"/>
              </a:rPr>
              <a:t>You solved right triangles using trigonometric functions. (Lesson 4-1)</a:t>
            </a:r>
          </a:p>
        </p:txBody>
      </p:sp>
      <p:sp>
        <p:nvSpPr>
          <p:cNvPr id="4115" name="now_textbox"/>
          <p:cNvSpPr txBox="1">
            <a:spLocks noChangeArrowheads="1"/>
          </p:cNvSpPr>
          <p:nvPr/>
        </p:nvSpPr>
        <p:spPr bwMode="auto">
          <a:xfrm>
            <a:off x="1466272" y="3352800"/>
            <a:ext cx="7068127" cy="19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6075" indent="-3460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Solve oblique triangles by using the Law of </a:t>
            </a:r>
            <a:r>
              <a:rPr lang="en-US" sz="2200" dirty="0" err="1" smtClean="0">
                <a:solidFill>
                  <a:srgbClr val="000000"/>
                </a:solidFill>
                <a:cs typeface="Times New Roman" pitchFamily="18" charset="0"/>
              </a:rPr>
              <a:t>Sines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marL="0" indent="0" fontAlgn="base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Solve oblique triangles by using 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Law of Cosines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22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 fontAlgn="base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Find areas of oblique </a:t>
            </a:r>
            <a:r>
              <a:rPr lang="en-US" sz="2200" dirty="0" smtClean="0">
                <a:solidFill>
                  <a:srgbClr val="000000"/>
                </a:solidFill>
                <a:cs typeface="Times New Roman" pitchFamily="18" charset="0"/>
              </a:rPr>
              <a:t>triangles using Heron’s Formula.</a:t>
            </a:r>
            <a:endParaRPr lang="en-US" sz="2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4118" name="then_art" descr="Then-Now-T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685800"/>
            <a:ext cx="1447800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now_art" descr="Then-Now-N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146208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hlinkClick r:id="rId5" action="ppaction://hlinksldjump"/>
          </p:cNvPr>
          <p:cNvSpPr/>
          <p:nvPr/>
        </p:nvSpPr>
        <p:spPr bwMode="auto">
          <a:xfrm>
            <a:off x="812800" y="3505200"/>
            <a:ext cx="491836" cy="381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66B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ight Arrow 7">
            <a:hlinkClick r:id="rId6" action="ppaction://hlinksldjump"/>
          </p:cNvPr>
          <p:cNvSpPr/>
          <p:nvPr/>
        </p:nvSpPr>
        <p:spPr bwMode="auto">
          <a:xfrm>
            <a:off x="827809" y="4191000"/>
            <a:ext cx="491836" cy="381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66B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ight Arrow 8">
            <a:hlinkClick r:id="rId7" action="ppaction://hlinksldjump"/>
          </p:cNvPr>
          <p:cNvSpPr/>
          <p:nvPr/>
        </p:nvSpPr>
        <p:spPr bwMode="auto">
          <a:xfrm>
            <a:off x="838200" y="4876800"/>
            <a:ext cx="491836" cy="381000"/>
          </a:xfrm>
          <a:prstGeom prst="rightArrow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66B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41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utoUpdateAnimBg="0"/>
      <p:bldP spid="4115" grpId="0" uiExpand="1" build="p" autoUpdateAnimBg="0" advAuto="0"/>
      <p:bldP spid="2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94225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Case-Two Solutions</a:t>
            </a:r>
          </a:p>
        </p:txBody>
      </p:sp>
      <p:sp>
        <p:nvSpPr>
          <p:cNvPr id="94226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Make a reasonable sketch of each triangle and apply the Law of Sines to find each solution. Start with the case in which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acute.</a:t>
            </a:r>
          </a:p>
        </p:txBody>
      </p:sp>
      <p:sp>
        <p:nvSpPr>
          <p:cNvPr id="94230" name="txt_box"/>
          <p:cNvSpPr>
            <a:spLocks noChangeArrowheads="1"/>
          </p:cNvSpPr>
          <p:nvPr/>
        </p:nvSpPr>
        <p:spPr bwMode="auto">
          <a:xfrm>
            <a:off x="876300" y="2514600"/>
            <a:ext cx="75628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Solution 1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acute. </a:t>
            </a:r>
          </a:p>
        </p:txBody>
      </p:sp>
      <p:sp>
        <p:nvSpPr>
          <p:cNvPr id="94232" name="txt_box"/>
          <p:cNvSpPr>
            <a:spLocks noChangeArrowheads="1"/>
          </p:cNvSpPr>
          <p:nvPr/>
        </p:nvSpPr>
        <p:spPr bwMode="auto">
          <a:xfrm>
            <a:off x="876300" y="29892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pic>
        <p:nvPicPr>
          <p:cNvPr id="94245" name="Picture 37" descr="11Pcal_04_07_04_A_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"/>
          <a:stretch>
            <a:fillRect/>
          </a:stretch>
        </p:blipFill>
        <p:spPr bwMode="auto">
          <a:xfrm>
            <a:off x="5715000" y="2286000"/>
            <a:ext cx="18669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254" name="Group 46"/>
          <p:cNvGrpSpPr>
            <a:grpSpLocks/>
          </p:cNvGrpSpPr>
          <p:nvPr/>
        </p:nvGrpSpPr>
        <p:grpSpPr bwMode="auto">
          <a:xfrm>
            <a:off x="1000125" y="5246688"/>
            <a:ext cx="7439025" cy="420687"/>
            <a:chOff x="630" y="3375"/>
            <a:chExt cx="4686" cy="265"/>
          </a:xfrm>
        </p:grpSpPr>
        <p:sp>
          <p:nvSpPr>
            <p:cNvPr id="94235" name="txt_box"/>
            <p:cNvSpPr>
              <a:spLocks noChangeArrowheads="1"/>
            </p:cNvSpPr>
            <p:nvPr/>
          </p:nvSpPr>
          <p:spPr bwMode="auto">
            <a:xfrm>
              <a:off x="2784" y="3375"/>
              <a:ext cx="25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Use a calculator.</a:t>
              </a:r>
            </a:p>
          </p:txBody>
        </p:sp>
        <p:pic>
          <p:nvPicPr>
            <p:cNvPr id="94249" name="Picture 41" descr="Eqn02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82" r="58392" b="20171"/>
            <a:stretch>
              <a:fillRect/>
            </a:stretch>
          </p:blipFill>
          <p:spPr bwMode="auto">
            <a:xfrm>
              <a:off x="630" y="3386"/>
              <a:ext cx="1304" cy="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253" name="Group 45"/>
          <p:cNvGrpSpPr>
            <a:grpSpLocks/>
          </p:cNvGrpSpPr>
          <p:nvPr/>
        </p:nvGrpSpPr>
        <p:grpSpPr bwMode="auto">
          <a:xfrm>
            <a:off x="1000125" y="4286250"/>
            <a:ext cx="7439025" cy="768350"/>
            <a:chOff x="630" y="2770"/>
            <a:chExt cx="4686" cy="484"/>
          </a:xfrm>
        </p:grpSpPr>
        <p:sp>
          <p:nvSpPr>
            <p:cNvPr id="94236" name="txt_box"/>
            <p:cNvSpPr>
              <a:spLocks noChangeArrowheads="1"/>
            </p:cNvSpPr>
            <p:nvPr/>
          </p:nvSpPr>
          <p:spPr bwMode="auto">
            <a:xfrm>
              <a:off x="2784" y="2892"/>
              <a:ext cx="25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Definition of sin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–1</a:t>
              </a:r>
              <a:endPara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94250" name="Picture 42" descr="Eqn02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4" r="49585" b="37042"/>
            <a:stretch>
              <a:fillRect/>
            </a:stretch>
          </p:blipFill>
          <p:spPr bwMode="auto">
            <a:xfrm>
              <a:off x="630" y="2770"/>
              <a:ext cx="1580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252" name="Group 44"/>
          <p:cNvGrpSpPr>
            <a:grpSpLocks/>
          </p:cNvGrpSpPr>
          <p:nvPr/>
        </p:nvGrpSpPr>
        <p:grpSpPr bwMode="auto">
          <a:xfrm>
            <a:off x="1000125" y="3486150"/>
            <a:ext cx="7439025" cy="863600"/>
            <a:chOff x="630" y="2196"/>
            <a:chExt cx="4686" cy="544"/>
          </a:xfrm>
        </p:grpSpPr>
        <p:sp>
          <p:nvSpPr>
            <p:cNvPr id="94233" name="txt_box"/>
            <p:cNvSpPr>
              <a:spLocks noChangeArrowheads="1"/>
            </p:cNvSpPr>
            <p:nvPr/>
          </p:nvSpPr>
          <p:spPr bwMode="auto">
            <a:xfrm>
              <a:off x="2784" y="2290"/>
              <a:ext cx="25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Law of Sines</a:t>
              </a:r>
            </a:p>
          </p:txBody>
        </p:sp>
        <p:pic>
          <p:nvPicPr>
            <p:cNvPr id="94251" name="Picture 43" descr="Eqn02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92" b="66748"/>
            <a:stretch>
              <a:fillRect/>
            </a:stretch>
          </p:blipFill>
          <p:spPr bwMode="auto">
            <a:xfrm>
              <a:off x="630" y="2196"/>
              <a:ext cx="1304" cy="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258" name="Group 50"/>
          <p:cNvGrpSpPr>
            <a:grpSpLocks/>
          </p:cNvGrpSpPr>
          <p:nvPr/>
        </p:nvGrpSpPr>
        <p:grpSpPr bwMode="auto">
          <a:xfrm>
            <a:off x="1387475" y="5600700"/>
            <a:ext cx="7051675" cy="882650"/>
            <a:chOff x="874" y="3528"/>
            <a:chExt cx="4442" cy="556"/>
          </a:xfrm>
        </p:grpSpPr>
        <p:sp>
          <p:nvSpPr>
            <p:cNvPr id="94234" name="txt_box"/>
            <p:cNvSpPr>
              <a:spLocks noChangeArrowheads="1"/>
            </p:cNvSpPr>
            <p:nvPr/>
          </p:nvSpPr>
          <p:spPr bwMode="auto">
            <a:xfrm>
              <a:off x="2784" y="3690"/>
              <a:ext cx="25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Solve for sin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94248" name="Picture 40" descr="Eqn02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7" t="79218" r="2298"/>
            <a:stretch>
              <a:fillRect/>
            </a:stretch>
          </p:blipFill>
          <p:spPr bwMode="auto">
            <a:xfrm>
              <a:off x="1264" y="3744"/>
              <a:ext cx="1418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255" name="Picture 47" descr="Eqn026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9" t="79218" r="47672"/>
            <a:stretch>
              <a:fillRect/>
            </a:stretch>
          </p:blipFill>
          <p:spPr bwMode="auto">
            <a:xfrm>
              <a:off x="874" y="3528"/>
              <a:ext cx="1394" cy="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122623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6" grpId="0" build="p" autoUpdateAnimBg="0" advAuto="0"/>
      <p:bldP spid="94230" grpId="0" autoUpdateAnimBg="0"/>
      <p:bldP spid="942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0276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Case-Two Solutions</a:t>
            </a:r>
          </a:p>
        </p:txBody>
      </p:sp>
      <p:sp>
        <p:nvSpPr>
          <p:cNvPr id="310281" name="txt_box"/>
          <p:cNvSpPr>
            <a:spLocks noChangeArrowheads="1"/>
          </p:cNvSpPr>
          <p:nvPr/>
        </p:nvSpPr>
        <p:spPr bwMode="auto">
          <a:xfrm>
            <a:off x="876300" y="1489075"/>
            <a:ext cx="75628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2400" i="1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0282" name="txt_box"/>
          <p:cNvSpPr>
            <a:spLocks noChangeArrowheads="1"/>
          </p:cNvSpPr>
          <p:nvPr/>
        </p:nvSpPr>
        <p:spPr bwMode="auto">
          <a:xfrm>
            <a:off x="876300" y="1963738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180° – (70.48° + 45°) or about 64.52° </a:t>
            </a:r>
          </a:p>
        </p:txBody>
      </p:sp>
      <p:grpSp>
        <p:nvGrpSpPr>
          <p:cNvPr id="310292" name="Group 20"/>
          <p:cNvGrpSpPr>
            <a:grpSpLocks/>
          </p:cNvGrpSpPr>
          <p:nvPr/>
        </p:nvGrpSpPr>
        <p:grpSpPr bwMode="auto">
          <a:xfrm>
            <a:off x="2044700" y="3989388"/>
            <a:ext cx="6489700" cy="811212"/>
            <a:chOff x="1288" y="2214"/>
            <a:chExt cx="4088" cy="511"/>
          </a:xfrm>
        </p:grpSpPr>
        <p:sp>
          <p:nvSpPr>
            <p:cNvPr id="310284" name="txt_box"/>
            <p:cNvSpPr>
              <a:spLocks noChangeArrowheads="1"/>
            </p:cNvSpPr>
            <p:nvPr/>
          </p:nvSpPr>
          <p:spPr bwMode="auto">
            <a:xfrm>
              <a:off x="4140" y="2339"/>
              <a:ext cx="1236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Law of Sines</a:t>
              </a:r>
            </a:p>
          </p:txBody>
        </p:sp>
        <p:pic>
          <p:nvPicPr>
            <p:cNvPr id="310288" name="Picture 16" descr="Eqn02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90" t="50818"/>
            <a:stretch>
              <a:fillRect/>
            </a:stretch>
          </p:blipFill>
          <p:spPr bwMode="auto">
            <a:xfrm>
              <a:off x="1288" y="2214"/>
              <a:ext cx="2624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0290" name="Group 18"/>
          <p:cNvGrpSpPr>
            <a:grpSpLocks/>
          </p:cNvGrpSpPr>
          <p:nvPr/>
        </p:nvGrpSpPr>
        <p:grpSpPr bwMode="auto">
          <a:xfrm>
            <a:off x="933450" y="2760663"/>
            <a:ext cx="7753350" cy="1077912"/>
            <a:chOff x="588" y="1626"/>
            <a:chExt cx="4884" cy="679"/>
          </a:xfrm>
        </p:grpSpPr>
        <p:sp>
          <p:nvSpPr>
            <p:cNvPr id="310283" name="txt_box"/>
            <p:cNvSpPr>
              <a:spLocks noChangeArrowheads="1"/>
            </p:cNvSpPr>
            <p:nvPr/>
          </p:nvSpPr>
          <p:spPr bwMode="auto">
            <a:xfrm>
              <a:off x="4140" y="1626"/>
              <a:ext cx="133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Apply the Law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of Sines to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find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10289" name="Picture 17" descr="Eqn027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93" b="47931"/>
            <a:stretch>
              <a:fillRect/>
            </a:stretch>
          </p:blipFill>
          <p:spPr bwMode="auto">
            <a:xfrm>
              <a:off x="588" y="1649"/>
              <a:ext cx="1736" cy="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98955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1" grpId="0" autoUpdateAnimBg="0"/>
      <p:bldP spid="3102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130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Case-Two Solutions</a:t>
            </a:r>
          </a:p>
        </p:txBody>
      </p:sp>
      <p:sp>
        <p:nvSpPr>
          <p:cNvPr id="311302" name="txt_box"/>
          <p:cNvSpPr>
            <a:spLocks noChangeArrowheads="1"/>
          </p:cNvSpPr>
          <p:nvPr/>
        </p:nvSpPr>
        <p:spPr bwMode="auto">
          <a:xfrm>
            <a:off x="876300" y="1489075"/>
            <a:ext cx="756285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Solution 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  <a:sym typeface="Symbol" pitchFamily="18" charset="2"/>
              </a:rPr>
              <a:t>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C'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is obtuse. </a:t>
            </a:r>
          </a:p>
        </p:txBody>
      </p:sp>
      <p:sp>
        <p:nvSpPr>
          <p:cNvPr id="311303" name="txt_box"/>
          <p:cNvSpPr>
            <a:spLocks noChangeArrowheads="1"/>
          </p:cNvSpPr>
          <p:nvPr/>
        </p:nvSpPr>
        <p:spPr bwMode="auto">
          <a:xfrm>
            <a:off x="876300" y="5048250"/>
            <a:ext cx="75628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≈ 180° – (109.52° + 45° ) or 25.48</a:t>
            </a:r>
          </a:p>
        </p:txBody>
      </p:sp>
      <p:grpSp>
        <p:nvGrpSpPr>
          <p:cNvPr id="311314" name="Group 18"/>
          <p:cNvGrpSpPr>
            <a:grpSpLocks/>
          </p:cNvGrpSpPr>
          <p:nvPr/>
        </p:nvGrpSpPr>
        <p:grpSpPr bwMode="auto">
          <a:xfrm>
            <a:off x="876300" y="3182938"/>
            <a:ext cx="7562850" cy="1735137"/>
            <a:chOff x="552" y="2005"/>
            <a:chExt cx="4764" cy="1093"/>
          </a:xfrm>
        </p:grpSpPr>
        <p:pic>
          <p:nvPicPr>
            <p:cNvPr id="311311" name="Picture 15" descr="eqn0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58"/>
              <a:ext cx="170" cy="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312" name="txt_box"/>
            <p:cNvSpPr>
              <a:spLocks noChangeArrowheads="1"/>
            </p:cNvSpPr>
            <p:nvPr/>
          </p:nvSpPr>
          <p:spPr bwMode="auto">
            <a:xfrm>
              <a:off x="552" y="2005"/>
              <a:ext cx="4764" cy="1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Note that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BC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'C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   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  <a:sym typeface="Symbol" pitchFamily="18" charset="2"/>
                </a:rPr>
                <a:t>BC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C'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 To find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', you need to find an obtuse angle with a sine that is also 0.9425. To do this, subtract the measure given by your calculator to the nearest degree, 70.48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, from 180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 Therefore,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' is approximately 180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– 70.48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or 109.52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o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311315" name="Picture 19" descr="11Pcal_04_07_04_A_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095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223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build="p" autoUpdateAnimBg="0" advAuto="0"/>
      <p:bldP spid="31130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sp>
        <p:nvSpPr>
          <p:cNvPr id="312323" name="ans"/>
          <p:cNvSpPr>
            <a:spLocks noChangeArrowheads="1"/>
          </p:cNvSpPr>
          <p:nvPr/>
        </p:nvSpPr>
        <p:spPr bwMode="auto">
          <a:xfrm>
            <a:off x="533400" y="5499100"/>
            <a:ext cx="7915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	</a:t>
            </a:r>
            <a:r>
              <a:rPr lang="en-US" sz="2400" i="1">
                <a:solidFill>
                  <a:srgbClr val="962E45"/>
                </a:solidFill>
                <a:cs typeface="Times New Roman" pitchFamily="18" charset="0"/>
              </a:rPr>
              <a:t>B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≈ 65°, </a:t>
            </a: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C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70°, </a:t>
            </a: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b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23.0; </a:t>
            </a:r>
            <a:r>
              <a:rPr lang="en-US" sz="2400" i="1">
                <a:solidFill>
                  <a:srgbClr val="962E45"/>
                </a:solidFill>
                <a:cs typeface="Times New Roman" pitchFamily="18" charset="0"/>
              </a:rPr>
              <a:t>B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≈ 25°, </a:t>
            </a:r>
            <a:br>
              <a:rPr lang="en-US" sz="2400">
                <a:solidFill>
                  <a:srgbClr val="962E45"/>
                </a:solidFill>
                <a:cs typeface="Arial" pitchFamily="34" charset="0"/>
              </a:rPr>
            </a:b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C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110°, </a:t>
            </a:r>
            <a:r>
              <a:rPr lang="en-US" sz="2400" i="1">
                <a:solidFill>
                  <a:srgbClr val="962E45"/>
                </a:solidFill>
                <a:cs typeface="Arial" pitchFamily="34" charset="0"/>
              </a:rPr>
              <a:t>b</a:t>
            </a:r>
            <a:r>
              <a:rPr lang="en-US" sz="2400">
                <a:solidFill>
                  <a:srgbClr val="962E45"/>
                </a:solidFill>
                <a:cs typeface="Arial" pitchFamily="34" charset="0"/>
              </a:rPr>
              <a:t> ≈ 11.0</a:t>
            </a:r>
          </a:p>
        </p:txBody>
      </p:sp>
      <p:sp>
        <p:nvSpPr>
          <p:cNvPr id="312324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The Ambiguous Case-Two Solutions</a:t>
            </a:r>
          </a:p>
        </p:txBody>
      </p:sp>
      <p:sp>
        <p:nvSpPr>
          <p:cNvPr id="312327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Apply the Law of Sines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12333" name="txt_box"/>
          <p:cNvSpPr>
            <a:spLocks noChangeArrowheads="1"/>
          </p:cNvSpPr>
          <p:nvPr/>
        </p:nvSpPr>
        <p:spPr bwMode="auto">
          <a:xfrm>
            <a:off x="876300" y="4038600"/>
            <a:ext cx="75628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Therefore, the missing measures for acute </a:t>
            </a:r>
            <a:r>
              <a:rPr lang="el-G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are B ≈ 65°,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70°,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23.0, while the missing measures for obtuse </a:t>
            </a:r>
            <a:r>
              <a:rPr lang="el-G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ABC'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are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25°,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110°,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11.0</a:t>
            </a:r>
          </a:p>
        </p:txBody>
      </p:sp>
      <p:grpSp>
        <p:nvGrpSpPr>
          <p:cNvPr id="312341" name="Group 21"/>
          <p:cNvGrpSpPr>
            <a:grpSpLocks/>
          </p:cNvGrpSpPr>
          <p:nvPr/>
        </p:nvGrpSpPr>
        <p:grpSpPr bwMode="auto">
          <a:xfrm>
            <a:off x="1992313" y="3046413"/>
            <a:ext cx="6497637" cy="811212"/>
            <a:chOff x="1255" y="1919"/>
            <a:chExt cx="4093" cy="511"/>
          </a:xfrm>
        </p:grpSpPr>
        <p:sp>
          <p:nvSpPr>
            <p:cNvPr id="312328" name="txt_box"/>
            <p:cNvSpPr>
              <a:spLocks noChangeArrowheads="1"/>
            </p:cNvSpPr>
            <p:nvPr/>
          </p:nvSpPr>
          <p:spPr bwMode="auto">
            <a:xfrm>
              <a:off x="4140" y="2057"/>
              <a:ext cx="120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Solve for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  <p:pic>
          <p:nvPicPr>
            <p:cNvPr id="312338" name="Picture 18" descr="Eqn028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2" t="50818"/>
            <a:stretch>
              <a:fillRect/>
            </a:stretch>
          </p:blipFill>
          <p:spPr bwMode="auto">
            <a:xfrm>
              <a:off x="1255" y="1919"/>
              <a:ext cx="2651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2340" name="Group 20"/>
          <p:cNvGrpSpPr>
            <a:grpSpLocks/>
          </p:cNvGrpSpPr>
          <p:nvPr/>
        </p:nvGrpSpPr>
        <p:grpSpPr bwMode="auto">
          <a:xfrm>
            <a:off x="925513" y="2208213"/>
            <a:ext cx="7685087" cy="838200"/>
            <a:chOff x="583" y="1391"/>
            <a:chExt cx="4841" cy="528"/>
          </a:xfrm>
        </p:grpSpPr>
        <p:sp>
          <p:nvSpPr>
            <p:cNvPr id="312329" name="txt_box"/>
            <p:cNvSpPr>
              <a:spLocks noChangeArrowheads="1"/>
            </p:cNvSpPr>
            <p:nvPr/>
          </p:nvSpPr>
          <p:spPr bwMode="auto">
            <a:xfrm>
              <a:off x="4140" y="1536"/>
              <a:ext cx="128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Law of Sines</a:t>
              </a:r>
            </a:p>
          </p:txBody>
        </p:sp>
        <p:pic>
          <p:nvPicPr>
            <p:cNvPr id="312339" name="Picture 19" descr="Eqn028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555" b="49182"/>
            <a:stretch>
              <a:fillRect/>
            </a:stretch>
          </p:blipFill>
          <p:spPr bwMode="auto">
            <a:xfrm>
              <a:off x="583" y="1391"/>
              <a:ext cx="177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907319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 autoUpdateAnimBg="0"/>
      <p:bldP spid="312327" grpId="0" autoUpdateAnimBg="0"/>
      <p:bldP spid="3123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</a:t>
            </a:r>
          </a:p>
        </p:txBody>
      </p:sp>
      <p:pic>
        <p:nvPicPr>
          <p:cNvPr id="116753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62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two triangles for which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24°,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13, and </a:t>
            </a:r>
            <a:b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15. Round side lengths to the nearest tenth and angle measures to the nearest degree.</a:t>
            </a:r>
          </a:p>
        </p:txBody>
      </p:sp>
      <p:sp>
        <p:nvSpPr>
          <p:cNvPr id="116763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667000"/>
            <a:ext cx="48291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15.0, </a:t>
            </a:r>
            <a:b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4°,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152°,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17.3</a:t>
            </a:r>
            <a:endParaRPr lang="pt-BR" sz="240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25.2, </a:t>
            </a:r>
            <a:b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152°,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4°,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2.2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128°,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25.2, </a:t>
            </a:r>
            <a:b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62°,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92°,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31.9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21°,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135°,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22.6, </a:t>
            </a:r>
            <a:b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</a:b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B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69°,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87°,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c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 31.9</a:t>
            </a:r>
          </a:p>
        </p:txBody>
      </p:sp>
      <p:sp>
        <p:nvSpPr>
          <p:cNvPr id="116764" name="Oval"/>
          <p:cNvSpPr>
            <a:spLocks noChangeArrowheads="1"/>
          </p:cNvSpPr>
          <p:nvPr/>
        </p:nvSpPr>
        <p:spPr bwMode="auto">
          <a:xfrm>
            <a:off x="885825" y="35052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8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62" grpId="0" autoUpdateAnimBg="0"/>
      <p:bldP spid="116763" grpId="0" autoUpdateAnimBg="0"/>
      <p:bldP spid="1167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5</a:t>
            </a:r>
          </a:p>
        </p:txBody>
      </p:sp>
      <p:pic>
        <p:nvPicPr>
          <p:cNvPr id="133129" name="Picture 9" descr="11Pcal_04_07_c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7692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79211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(SSS)</a:t>
            </a:r>
          </a:p>
        </p:txBody>
      </p:sp>
      <p:sp>
        <p:nvSpPr>
          <p:cNvPr id="179212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LANDSCAPING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 triangular area of lawn has a sprinkler located at each vertex. If the sides of the lawn are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19 feet,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24.3 feet, and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21.8 feet, what angle of sweep should each sprinkler be set to cover?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876300" y="3276600"/>
            <a:ext cx="75723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Since three side lengths are given, you can use the Law of Cosines to find the largest angle,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en-US" sz="2400" i="1">
              <a:solidFill>
                <a:srgbClr val="0066B3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876300" y="4079875"/>
            <a:ext cx="78105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886450" indent="-5886450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000750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115050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29350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343650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68008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72580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77152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8172450" fontAlgn="base">
              <a:spcBef>
                <a:spcPct val="0"/>
              </a:spcBef>
              <a:spcAft>
                <a:spcPct val="0"/>
              </a:spcAft>
              <a:tabLst>
                <a:tab pos="685800" algn="r"/>
                <a:tab pos="800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b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Law of Cosines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24.3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19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+ 21.8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2(19)(21.8)cos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= 19,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24.3,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21.8</a:t>
            </a:r>
          </a:p>
        </p:txBody>
      </p:sp>
    </p:spTree>
    <p:extLst>
      <p:ext uri="{BB962C8B-B14F-4D97-AF65-F5344CB8AC3E}">
        <p14:creationId xmlns:p14="http://schemas.microsoft.com/office/powerpoint/2010/main" val="25878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9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9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2" grpId="0" build="p" autoUpdateAnimBg="0" advAuto="0"/>
      <p:bldP spid="179213" grpId="0" build="p" autoUpdateAnimBg="0"/>
      <p:bldP spid="1792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1500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(SSS)</a:t>
            </a:r>
          </a:p>
        </p:txBody>
      </p:sp>
      <p:sp>
        <p:nvSpPr>
          <p:cNvPr id="191503" name="Text Box 15"/>
          <p:cNvSpPr txBox="1">
            <a:spLocks noChangeArrowheads="1"/>
          </p:cNvSpPr>
          <p:nvPr/>
        </p:nvSpPr>
        <p:spPr bwMode="auto">
          <a:xfrm>
            <a:off x="876300" y="1495425"/>
            <a:ext cx="78105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886450" indent="-58864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0007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1150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293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3436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68008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72580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77152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81724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590.49	= 361 + 475.24 – 828.4 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Simplify.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590.49	= 836.24 – 828.4 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Add.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–245.75	= –828.4 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Subtract 836.24 from each side.</a:t>
            </a:r>
          </a:p>
        </p:txBody>
      </p:sp>
      <p:pic>
        <p:nvPicPr>
          <p:cNvPr id="191505" name="Picture 17" descr="Eqn0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19"/>
          <a:stretch>
            <a:fillRect/>
          </a:stretch>
        </p:blipFill>
        <p:spPr bwMode="auto">
          <a:xfrm>
            <a:off x="914400" y="5824538"/>
            <a:ext cx="3246438" cy="42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1512" name="Group 24"/>
          <p:cNvGrpSpPr>
            <a:grpSpLocks/>
          </p:cNvGrpSpPr>
          <p:nvPr/>
        </p:nvGrpSpPr>
        <p:grpSpPr bwMode="auto">
          <a:xfrm>
            <a:off x="885825" y="3581400"/>
            <a:ext cx="7800975" cy="1270000"/>
            <a:chOff x="558" y="2256"/>
            <a:chExt cx="4914" cy="800"/>
          </a:xfrm>
        </p:grpSpPr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4254" y="2377"/>
              <a:ext cx="1218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0007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1150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293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63436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68008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72580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77152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81724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Divide each side by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–828.4.</a:t>
              </a:r>
            </a:p>
          </p:txBody>
        </p:sp>
        <p:pic>
          <p:nvPicPr>
            <p:cNvPr id="191506" name="Picture 18" descr="Eqn030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6" b="60091"/>
            <a:stretch>
              <a:fillRect/>
            </a:stretch>
          </p:blipFill>
          <p:spPr bwMode="auto">
            <a:xfrm>
              <a:off x="558" y="2256"/>
              <a:ext cx="1469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511" name="Group 23"/>
          <p:cNvGrpSpPr>
            <a:grpSpLocks/>
          </p:cNvGrpSpPr>
          <p:nvPr/>
        </p:nvGrpSpPr>
        <p:grpSpPr bwMode="auto">
          <a:xfrm>
            <a:off x="914400" y="4876800"/>
            <a:ext cx="7924800" cy="920750"/>
            <a:chOff x="576" y="3072"/>
            <a:chExt cx="4992" cy="580"/>
          </a:xfrm>
        </p:grpSpPr>
        <p:pic>
          <p:nvPicPr>
            <p:cNvPr id="191507" name="Picture 19" descr="Eqn030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09" b="20181"/>
            <a:stretch>
              <a:fillRect/>
            </a:stretch>
          </p:blipFill>
          <p:spPr bwMode="auto">
            <a:xfrm>
              <a:off x="576" y="3072"/>
              <a:ext cx="2045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08" name="Text Box 20"/>
            <p:cNvSpPr txBox="1">
              <a:spLocks noChangeArrowheads="1"/>
            </p:cNvSpPr>
            <p:nvPr/>
          </p:nvSpPr>
          <p:spPr bwMode="auto">
            <a:xfrm>
              <a:off x="4254" y="3180"/>
              <a:ext cx="1314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0007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1150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293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63436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68008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72580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77152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81724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Use the cos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–1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function.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5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1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13348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(SSS)</a:t>
            </a:r>
          </a:p>
        </p:txBody>
      </p:sp>
      <p:grpSp>
        <p:nvGrpSpPr>
          <p:cNvPr id="313358" name="Group 14"/>
          <p:cNvGrpSpPr>
            <a:grpSpLocks/>
          </p:cNvGrpSpPr>
          <p:nvPr/>
        </p:nvGrpSpPr>
        <p:grpSpPr bwMode="auto">
          <a:xfrm>
            <a:off x="1314450" y="1457325"/>
            <a:ext cx="7448550" cy="809625"/>
            <a:chOff x="828" y="918"/>
            <a:chExt cx="4692" cy="510"/>
          </a:xfrm>
        </p:grpSpPr>
        <p:pic>
          <p:nvPicPr>
            <p:cNvPr id="313352" name="Picture 8" descr="Eqn030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 t="79819" b="-1587"/>
            <a:stretch>
              <a:fillRect/>
            </a:stretch>
          </p:blipFill>
          <p:spPr bwMode="auto">
            <a:xfrm>
              <a:off x="828" y="918"/>
              <a:ext cx="1205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356" name="Text Box 12"/>
            <p:cNvSpPr txBox="1">
              <a:spLocks noChangeArrowheads="1"/>
            </p:cNvSpPr>
            <p:nvPr/>
          </p:nvSpPr>
          <p:spPr bwMode="auto">
            <a:xfrm>
              <a:off x="4254" y="956"/>
              <a:ext cx="126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0007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1150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293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63436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68008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72580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77152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81724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Use a calculator.</a:t>
              </a:r>
            </a:p>
          </p:txBody>
        </p:sp>
      </p:grp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876300" y="2362200"/>
            <a:ext cx="78105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0007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1150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293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3436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68008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72580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77152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81724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Use the Law of Sines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313364" name="Group 20"/>
          <p:cNvGrpSpPr>
            <a:grpSpLocks/>
          </p:cNvGrpSpPr>
          <p:nvPr/>
        </p:nvGrpSpPr>
        <p:grpSpPr bwMode="auto">
          <a:xfrm>
            <a:off x="1449388" y="3581400"/>
            <a:ext cx="7237412" cy="458788"/>
            <a:chOff x="913" y="2256"/>
            <a:chExt cx="4559" cy="289"/>
          </a:xfrm>
        </p:grpSpPr>
        <p:pic>
          <p:nvPicPr>
            <p:cNvPr id="313349" name="Picture 5" descr="Eqn03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175"/>
            <a:stretch>
              <a:fillRect/>
            </a:stretch>
          </p:blipFill>
          <p:spPr bwMode="auto">
            <a:xfrm>
              <a:off x="913" y="2256"/>
              <a:ext cx="1433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360" name="Text Box 16"/>
            <p:cNvSpPr txBox="1">
              <a:spLocks noChangeArrowheads="1"/>
            </p:cNvSpPr>
            <p:nvPr/>
          </p:nvSpPr>
          <p:spPr bwMode="auto">
            <a:xfrm>
              <a:off x="4320" y="2280"/>
              <a:ext cx="115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0007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1150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293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63436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68008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72580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77152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81724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	Solve for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</p:grp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876300" y="4238625"/>
            <a:ext cx="781050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0007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1150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293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3436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68008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72580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77152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81724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Then,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 ≈ 180° – (72.7° + 48.3°)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 ≈ 59.0° </a:t>
            </a:r>
          </a:p>
        </p:txBody>
      </p:sp>
      <p:grpSp>
        <p:nvGrpSpPr>
          <p:cNvPr id="313363" name="Group 19"/>
          <p:cNvGrpSpPr>
            <a:grpSpLocks/>
          </p:cNvGrpSpPr>
          <p:nvPr/>
        </p:nvGrpSpPr>
        <p:grpSpPr bwMode="auto">
          <a:xfrm>
            <a:off x="1449388" y="2743200"/>
            <a:ext cx="7237412" cy="857250"/>
            <a:chOff x="913" y="1728"/>
            <a:chExt cx="4559" cy="540"/>
          </a:xfrm>
        </p:grpSpPr>
        <p:sp>
          <p:nvSpPr>
            <p:cNvPr id="313359" name="Text Box 15"/>
            <p:cNvSpPr txBox="1">
              <a:spLocks noChangeArrowheads="1"/>
            </p:cNvSpPr>
            <p:nvPr/>
          </p:nvSpPr>
          <p:spPr bwMode="auto">
            <a:xfrm>
              <a:off x="4320" y="1796"/>
              <a:ext cx="1152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60007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61150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62293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6343650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68008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72580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77152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8172450" fontAlgn="base">
                <a:spcBef>
                  <a:spcPct val="0"/>
                </a:spcBef>
                <a:spcAft>
                  <a:spcPct val="0"/>
                </a:spcAft>
                <a:tabLst>
                  <a:tab pos="1143000" algn="r"/>
                  <a:tab pos="1257300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Law of Sines</a:t>
              </a:r>
            </a:p>
          </p:txBody>
        </p:sp>
        <p:pic>
          <p:nvPicPr>
            <p:cNvPr id="313362" name="Picture 18" descr="Eqn031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25"/>
            <a:stretch>
              <a:fillRect/>
            </a:stretch>
          </p:blipFill>
          <p:spPr bwMode="auto">
            <a:xfrm>
              <a:off x="913" y="1728"/>
              <a:ext cx="1433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02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7" grpId="0" autoUpdateAnimBg="0"/>
      <p:bldP spid="313361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314371" name="ans"/>
          <p:cNvSpPr>
            <a:spLocks noChangeArrowheads="1"/>
          </p:cNvSpPr>
          <p:nvPr/>
        </p:nvSpPr>
        <p:spPr bwMode="auto">
          <a:xfrm>
            <a:off x="533400" y="44196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≈ 48°,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≈ 73°,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≈ 59°.</a:t>
            </a:r>
          </a:p>
        </p:txBody>
      </p:sp>
      <p:sp>
        <p:nvSpPr>
          <p:cNvPr id="314372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(SSS)</a:t>
            </a:r>
          </a:p>
        </p:txBody>
      </p:sp>
      <p:sp>
        <p:nvSpPr>
          <p:cNvPr id="314380" name="Text Box 12"/>
          <p:cNvSpPr txBox="1">
            <a:spLocks noChangeArrowheads="1"/>
          </p:cNvSpPr>
          <p:nvPr/>
        </p:nvSpPr>
        <p:spPr bwMode="auto">
          <a:xfrm>
            <a:off x="876300" y="1524000"/>
            <a:ext cx="78105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0007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61150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62293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6343650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68008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72580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77152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8172450" fontAlgn="base">
              <a:spcBef>
                <a:spcPct val="0"/>
              </a:spcBef>
              <a:spcAft>
                <a:spcPct val="0"/>
              </a:spcAft>
              <a:tabLst>
                <a:tab pos="1143000" algn="r"/>
                <a:tab pos="12573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The angle of sweep for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about 48°, the angle of sweep for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about 73°, and the angle of sweep for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is about 59°.</a:t>
            </a:r>
          </a:p>
        </p:txBody>
      </p:sp>
    </p:spTree>
    <p:extLst>
      <p:ext uri="{BB962C8B-B14F-4D97-AF65-F5344CB8AC3E}">
        <p14:creationId xmlns:p14="http://schemas.microsoft.com/office/powerpoint/2010/main" val="421217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  <p:bldP spid="314380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</a:t>
            </a:r>
          </a:p>
        </p:txBody>
      </p:sp>
      <p:sp>
        <p:nvSpPr>
          <p:cNvPr id="305159" name="vocab_1"/>
          <p:cNvSpPr txBox="1">
            <a:spLocks noChangeArrowheads="1"/>
          </p:cNvSpPr>
          <p:nvPr/>
        </p:nvSpPr>
        <p:spPr bwMode="auto">
          <a:xfrm>
            <a:off x="812800" y="1828800"/>
            <a:ext cx="37592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60375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oblique triangles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Law of Sines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ambiguous case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Law of Cosines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Heron’s Formula</a:t>
            </a:r>
          </a:p>
        </p:txBody>
      </p:sp>
      <p:pic>
        <p:nvPicPr>
          <p:cNvPr id="305160" name="nv_art" descr="Then-Now-VO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866775"/>
            <a:ext cx="4706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31317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5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5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5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5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5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9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5</a:t>
            </a:r>
          </a:p>
        </p:txBody>
      </p:sp>
      <p:sp>
        <p:nvSpPr>
          <p:cNvPr id="193548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LOT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 triangular lot has sides of 120 feet, 186 feet, and 147 feet. Find the angle across from the shortest side.</a:t>
            </a:r>
          </a:p>
        </p:txBody>
      </p:sp>
      <p:sp>
        <p:nvSpPr>
          <p:cNvPr id="193549" name="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794000"/>
            <a:ext cx="1905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9°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endParaRPr lang="pt-BR" sz="2400" b="1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40° </a:t>
            </a:r>
            <a:r>
              <a:rPr lang="en-US" sz="24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endParaRPr lang="pt-BR" sz="2400" b="1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49° </a:t>
            </a:r>
            <a:endParaRPr lang="pt-BR" sz="2400" b="1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52° </a:t>
            </a:r>
            <a:endParaRPr lang="pt-BR" sz="2400" b="1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</p:txBody>
      </p:sp>
      <p:sp>
        <p:nvSpPr>
          <p:cNvPr id="193550" name="Oval"/>
          <p:cNvSpPr>
            <a:spLocks noChangeArrowheads="1"/>
          </p:cNvSpPr>
          <p:nvPr/>
        </p:nvSpPr>
        <p:spPr bwMode="auto">
          <a:xfrm>
            <a:off x="917575" y="36957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193551" name="GP_art" descr="Guided-Pract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874713"/>
            <a:ext cx="2846387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8" grpId="0" autoUpdateAnimBg="0"/>
      <p:bldP spid="193549" grpId="0" autoUpdateAnimBg="0"/>
      <p:bldP spid="1935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0164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Solve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 Round side lengths to the nearest tenth and angle measures to the nearest degree.</a:t>
            </a:r>
          </a:p>
        </p:txBody>
      </p:sp>
      <p:sp>
        <p:nvSpPr>
          <p:cNvPr id="220166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(SAS)</a:t>
            </a:r>
          </a:p>
        </p:txBody>
      </p:sp>
      <p:pic>
        <p:nvPicPr>
          <p:cNvPr id="220169" name="Picture 9" descr="11Pcal_04_07_06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88620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1637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 autoUpdateAnimBg="0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1188" name="txt_box"/>
          <p:cNvSpPr>
            <a:spLocks noChangeArrowheads="1"/>
          </p:cNvSpPr>
          <p:nvPr/>
        </p:nvSpPr>
        <p:spPr bwMode="auto">
          <a:xfrm>
            <a:off x="876300" y="1503363"/>
            <a:ext cx="781050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57200" algn="r"/>
                <a:tab pos="571500" algn="l"/>
                <a:tab pos="1257300" algn="l"/>
                <a:tab pos="5143500" algn="l"/>
              </a:tabLs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Step 1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Use the Law of Cosines to find the missing 				side measure.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57200" algn="r"/>
                <a:tab pos="571500" algn="l"/>
                <a:tab pos="1257300" algn="l"/>
                <a:tab pos="5143500" algn="l"/>
              </a:tabLs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a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2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cos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Law of Cosines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57200" algn="r"/>
                <a:tab pos="571500" algn="l"/>
                <a:tab pos="1257300" algn="l"/>
                <a:tab pos="5143500" algn="l"/>
              </a:tabLst>
            </a:pP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a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= 12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+ 14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2(12)(14)cos 39.4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º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12, 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14, 					and 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39.4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endParaRPr lang="pt-BR" sz="240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57200" algn="r"/>
                <a:tab pos="571500" algn="l"/>
                <a:tab pos="1257300" algn="l"/>
                <a:tab pos="5143500" algn="l"/>
              </a:tabLst>
            </a:pP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a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≈ 80.36	Use a calculator.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457200" algn="r"/>
                <a:tab pos="571500" algn="l"/>
                <a:tab pos="1257300" algn="l"/>
                <a:tab pos="51435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a	≈ 9.0		Take the positive 				square root of 					each side.</a:t>
            </a:r>
          </a:p>
        </p:txBody>
      </p:sp>
      <p:sp>
        <p:nvSpPr>
          <p:cNvPr id="22119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(SAS)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12038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 autoUpdateAnimBg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1539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(SAS)</a:t>
            </a:r>
          </a:p>
        </p:txBody>
      </p:sp>
      <p:sp>
        <p:nvSpPr>
          <p:cNvPr id="315399" name="txt_box"/>
          <p:cNvSpPr>
            <a:spLocks noChangeArrowheads="1"/>
          </p:cNvSpPr>
          <p:nvPr/>
        </p:nvSpPr>
        <p:spPr bwMode="auto">
          <a:xfrm>
            <a:off x="876300" y="1524000"/>
            <a:ext cx="7581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tabLst>
                <a:tab pos="1257300" algn="l"/>
              </a:tabLs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Step 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Use the Law of Sines to find a missing angle 	measure.</a:t>
            </a:r>
          </a:p>
        </p:txBody>
      </p:sp>
      <p:grpSp>
        <p:nvGrpSpPr>
          <p:cNvPr id="315408" name="Group 16"/>
          <p:cNvGrpSpPr>
            <a:grpSpLocks/>
          </p:cNvGrpSpPr>
          <p:nvPr/>
        </p:nvGrpSpPr>
        <p:grpSpPr bwMode="auto">
          <a:xfrm>
            <a:off x="2190750" y="3276600"/>
            <a:ext cx="6496050" cy="809625"/>
            <a:chOff x="1380" y="2064"/>
            <a:chExt cx="4092" cy="510"/>
          </a:xfrm>
        </p:grpSpPr>
        <p:sp>
          <p:nvSpPr>
            <p:cNvPr id="315400" name="txt_box"/>
            <p:cNvSpPr>
              <a:spLocks noChangeArrowheads="1"/>
            </p:cNvSpPr>
            <p:nvPr/>
          </p:nvSpPr>
          <p:spPr bwMode="auto">
            <a:xfrm>
              <a:off x="3168" y="2202"/>
              <a:ext cx="230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25730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Multiply each side by 12.</a:t>
              </a:r>
            </a:p>
          </p:txBody>
        </p:sp>
        <p:pic>
          <p:nvPicPr>
            <p:cNvPr id="315402" name="Picture 10" descr="Eqn03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64" b="44043"/>
            <a:stretch>
              <a:fillRect/>
            </a:stretch>
          </p:blipFill>
          <p:spPr bwMode="auto">
            <a:xfrm>
              <a:off x="1380" y="2064"/>
              <a:ext cx="1637" cy="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5407" name="Group 15"/>
          <p:cNvGrpSpPr>
            <a:grpSpLocks/>
          </p:cNvGrpSpPr>
          <p:nvPr/>
        </p:nvGrpSpPr>
        <p:grpSpPr bwMode="auto">
          <a:xfrm>
            <a:off x="2190750" y="2276475"/>
            <a:ext cx="4838700" cy="847725"/>
            <a:chOff x="1380" y="1434"/>
            <a:chExt cx="3048" cy="534"/>
          </a:xfrm>
        </p:grpSpPr>
        <p:pic>
          <p:nvPicPr>
            <p:cNvPr id="315398" name="Picture 6" descr="Eqn03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53" r="25963"/>
            <a:stretch>
              <a:fillRect/>
            </a:stretch>
          </p:blipFill>
          <p:spPr bwMode="auto">
            <a:xfrm>
              <a:off x="3216" y="1434"/>
              <a:ext cx="1212" cy="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403" name="Picture 11" descr="Eqn032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36"/>
            <a:stretch>
              <a:fillRect/>
            </a:stretch>
          </p:blipFill>
          <p:spPr bwMode="auto">
            <a:xfrm>
              <a:off x="1380" y="1440"/>
              <a:ext cx="1637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5411" name="Group 19"/>
          <p:cNvGrpSpPr>
            <a:grpSpLocks/>
          </p:cNvGrpSpPr>
          <p:nvPr/>
        </p:nvGrpSpPr>
        <p:grpSpPr bwMode="auto">
          <a:xfrm>
            <a:off x="2609850" y="4141788"/>
            <a:ext cx="6076950" cy="431800"/>
            <a:chOff x="1644" y="2609"/>
            <a:chExt cx="3828" cy="272"/>
          </a:xfrm>
        </p:grpSpPr>
        <p:sp>
          <p:nvSpPr>
            <p:cNvPr id="315405" name="txt_box"/>
            <p:cNvSpPr>
              <a:spLocks noChangeArrowheads="1"/>
            </p:cNvSpPr>
            <p:nvPr/>
          </p:nvSpPr>
          <p:spPr bwMode="auto">
            <a:xfrm>
              <a:off x="3168" y="2609"/>
              <a:ext cx="2304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25730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Definition of sin</a:t>
              </a:r>
              <a:r>
                <a:rPr lang="en-US" sz="2400" baseline="300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–1</a:t>
              </a:r>
              <a:endPara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15410" name="txt_box"/>
            <p:cNvSpPr>
              <a:spLocks noChangeArrowheads="1"/>
            </p:cNvSpPr>
            <p:nvPr/>
          </p:nvSpPr>
          <p:spPr bwMode="auto">
            <a:xfrm>
              <a:off x="1644" y="2616"/>
              <a:ext cx="9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tabLst>
                  <a:tab pos="1257300" algn="l"/>
                </a:tabLs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B ≈ 57.8° </a:t>
              </a:r>
              <a:endPara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863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316419" name="ans"/>
          <p:cNvSpPr>
            <a:spLocks noChangeArrowheads="1"/>
          </p:cNvSpPr>
          <p:nvPr/>
        </p:nvSpPr>
        <p:spPr bwMode="auto">
          <a:xfrm>
            <a:off x="876300" y="5181600"/>
            <a:ext cx="75819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485900" indent="-1485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	</a:t>
            </a:r>
            <a:r>
              <a:rPr lang="pt-BR" sz="2400" i="1">
                <a:solidFill>
                  <a:srgbClr val="962E45"/>
                </a:solidFill>
                <a:cs typeface="Arial" pitchFamily="34" charset="0"/>
              </a:rPr>
              <a:t>a</a:t>
            </a:r>
            <a:r>
              <a:rPr lang="pt-BR" sz="2400">
                <a:solidFill>
                  <a:srgbClr val="962E45"/>
                </a:solidFill>
                <a:cs typeface="Arial" pitchFamily="34" charset="0"/>
              </a:rPr>
              <a:t> ≈ 9.0, </a:t>
            </a:r>
            <a:r>
              <a:rPr lang="pt-BR" sz="2400" i="1">
                <a:solidFill>
                  <a:srgbClr val="962E45"/>
                </a:solidFill>
                <a:cs typeface="Arial" pitchFamily="34" charset="0"/>
              </a:rPr>
              <a:t>B</a:t>
            </a:r>
            <a:r>
              <a:rPr lang="pt-BR" sz="2400">
                <a:solidFill>
                  <a:srgbClr val="962E45"/>
                </a:solidFill>
                <a:cs typeface="Arial" pitchFamily="34" charset="0"/>
              </a:rPr>
              <a:t> ≈ 58°, </a:t>
            </a:r>
            <a:r>
              <a:rPr lang="pt-BR" sz="2400" i="1">
                <a:solidFill>
                  <a:srgbClr val="962E45"/>
                </a:solidFill>
                <a:cs typeface="Arial" pitchFamily="34" charset="0"/>
              </a:rPr>
              <a:t>C</a:t>
            </a:r>
            <a:r>
              <a:rPr lang="pt-BR" sz="2400">
                <a:solidFill>
                  <a:srgbClr val="962E45"/>
                </a:solidFill>
                <a:cs typeface="Arial" pitchFamily="34" charset="0"/>
              </a:rPr>
              <a:t> ≈ 83°  </a:t>
            </a:r>
          </a:p>
        </p:txBody>
      </p:sp>
      <p:sp>
        <p:nvSpPr>
          <p:cNvPr id="316420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Cosines (SAS)</a:t>
            </a:r>
          </a:p>
        </p:txBody>
      </p:sp>
      <p:sp>
        <p:nvSpPr>
          <p:cNvPr id="316431" name="txt_box"/>
          <p:cNvSpPr>
            <a:spLocks noChangeArrowheads="1"/>
          </p:cNvSpPr>
          <p:nvPr/>
        </p:nvSpPr>
        <p:spPr bwMode="auto">
          <a:xfrm>
            <a:off x="876300" y="1504950"/>
            <a:ext cx="7581900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1257300" algn="l"/>
              </a:tabLs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Step 3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Find the measure of the remaining angle.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1257300" algn="l"/>
              </a:tabLs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180° – (39.4°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+</a:t>
            </a:r>
            <a:r>
              <a:rPr lang="pt-BR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57.8°) or 82.8°</a:t>
            </a: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tabLst>
                <a:tab pos="1257300" algn="l"/>
              </a:tabLst>
            </a:pP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Therefore, 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9.0, 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58°, and </a:t>
            </a:r>
            <a:r>
              <a:rPr lang="pt-BR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pt-B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83°.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353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6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 autoUpdateAnimBg="0"/>
      <p:bldP spid="316431" grpId="0" build="p" autoUpdateAnimBg="0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6</a:t>
            </a:r>
          </a:p>
        </p:txBody>
      </p:sp>
      <p:sp>
        <p:nvSpPr>
          <p:cNvPr id="222211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Solve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MNP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if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M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= 54</a:t>
            </a:r>
            <a:r>
              <a:rPr lang="en-US" sz="2400" b="1" baseline="30000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17, and 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= 12. Round side lengths to the nearest tenth and angle measures to the nearest degree.</a:t>
            </a:r>
          </a:p>
        </p:txBody>
      </p:sp>
      <p:sp>
        <p:nvSpPr>
          <p:cNvPr id="222212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3098800"/>
            <a:ext cx="49815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193.2,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4°,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122°</a:t>
            </a:r>
            <a:r>
              <a:rPr lang="pt-BR" sz="2400">
                <a:solidFill>
                  <a:srgbClr val="962E45"/>
                </a:solidFill>
                <a:cs typeface="Arial" pitchFamily="34" charset="0"/>
              </a:rPr>
              <a:t> 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13.9,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82°,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44°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17.7,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51°,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75°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16.1,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N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59°, </a:t>
            </a:r>
            <a:r>
              <a:rPr lang="pt-BR" sz="2400" i="1">
                <a:solidFill>
                  <a:srgbClr val="000000"/>
                </a:solidFill>
                <a:cs typeface="Arial" pitchFamily="34" charset="0"/>
              </a:rPr>
              <a:t>P</a:t>
            </a:r>
            <a:r>
              <a:rPr lang="pt-BR" sz="2400">
                <a:solidFill>
                  <a:srgbClr val="000000"/>
                </a:solidFill>
                <a:cs typeface="Arial" pitchFamily="34" charset="0"/>
              </a:rPr>
              <a:t> ≈ 67°</a:t>
            </a:r>
          </a:p>
        </p:txBody>
      </p:sp>
      <p:sp>
        <p:nvSpPr>
          <p:cNvPr id="222213" name="Oval"/>
          <p:cNvSpPr>
            <a:spLocks noChangeArrowheads="1"/>
          </p:cNvSpPr>
          <p:nvPr/>
        </p:nvSpPr>
        <p:spPr bwMode="auto">
          <a:xfrm>
            <a:off x="885825" y="38481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222214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138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autoUpdateAnimBg="0"/>
      <p:bldP spid="222212" grpId="0" autoUpdateAnimBg="0"/>
      <p:bldP spid="2222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7</a:t>
            </a:r>
          </a:p>
        </p:txBody>
      </p:sp>
      <p:pic>
        <p:nvPicPr>
          <p:cNvPr id="223236" name="Picture 4" descr="11Pcal_04_07_d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5301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224259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Heron’s Formula</a:t>
            </a:r>
          </a:p>
        </p:txBody>
      </p:sp>
      <p:sp>
        <p:nvSpPr>
          <p:cNvPr id="224260" name="txt_box"/>
          <p:cNvSpPr>
            <a:spLocks noChangeArrowheads="1"/>
          </p:cNvSpPr>
          <p:nvPr/>
        </p:nvSpPr>
        <p:spPr bwMode="auto">
          <a:xfrm>
            <a:off x="876300" y="1503363"/>
            <a:ext cx="41529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the area of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ABC </a:t>
            </a:r>
            <a:b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to the nearest tenth.</a:t>
            </a:r>
          </a:p>
        </p:txBody>
      </p:sp>
      <p:grpSp>
        <p:nvGrpSpPr>
          <p:cNvPr id="224271" name="Group 15"/>
          <p:cNvGrpSpPr>
            <a:grpSpLocks/>
          </p:cNvGrpSpPr>
          <p:nvPr/>
        </p:nvGrpSpPr>
        <p:grpSpPr bwMode="auto">
          <a:xfrm>
            <a:off x="949325" y="5075238"/>
            <a:ext cx="7813675" cy="1173162"/>
            <a:chOff x="598" y="2880"/>
            <a:chExt cx="4922" cy="739"/>
          </a:xfrm>
        </p:grpSpPr>
        <p:pic>
          <p:nvPicPr>
            <p:cNvPr id="224265" name="Picture 9" descr="Eqn03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946" r="14047" b="35135"/>
            <a:stretch>
              <a:fillRect/>
            </a:stretch>
          </p:blipFill>
          <p:spPr bwMode="auto">
            <a:xfrm>
              <a:off x="598" y="2880"/>
              <a:ext cx="319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268" name="Text Box 12"/>
            <p:cNvSpPr txBox="1">
              <a:spLocks noChangeArrowheads="1"/>
            </p:cNvSpPr>
            <p:nvPr/>
          </p:nvSpPr>
          <p:spPr bwMode="auto">
            <a:xfrm>
              <a:off x="3888" y="2940"/>
              <a:ext cx="163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= 72, </a:t>
              </a: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= 47,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b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= 53, and </a:t>
              </a:r>
              <a:b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</a:br>
              <a:r>
                <a:rPr lang="en-US" sz="2400" i="1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 = 44 </a:t>
              </a:r>
            </a:p>
          </p:txBody>
        </p:sp>
      </p:grpSp>
      <p:grpSp>
        <p:nvGrpSpPr>
          <p:cNvPr id="224276" name="Group 20"/>
          <p:cNvGrpSpPr>
            <a:grpSpLocks/>
          </p:cNvGrpSpPr>
          <p:nvPr/>
        </p:nvGrpSpPr>
        <p:grpSpPr bwMode="auto">
          <a:xfrm>
            <a:off x="949325" y="4552950"/>
            <a:ext cx="7813675" cy="561975"/>
            <a:chOff x="598" y="2868"/>
            <a:chExt cx="4922" cy="354"/>
          </a:xfrm>
        </p:grpSpPr>
        <p:sp>
          <p:nvSpPr>
            <p:cNvPr id="224261" name="Text Box 5"/>
            <p:cNvSpPr txBox="1">
              <a:spLocks noChangeArrowheads="1"/>
            </p:cNvSpPr>
            <p:nvPr/>
          </p:nvSpPr>
          <p:spPr bwMode="auto">
            <a:xfrm>
              <a:off x="3888" y="2920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Heron's Formula </a:t>
              </a:r>
            </a:p>
          </p:txBody>
        </p:sp>
        <p:pic>
          <p:nvPicPr>
            <p:cNvPr id="224274" name="Picture 18" descr="Eqn03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26" r="33423" b="53041"/>
            <a:stretch>
              <a:fillRect/>
            </a:stretch>
          </p:blipFill>
          <p:spPr bwMode="auto">
            <a:xfrm>
              <a:off x="598" y="2868"/>
              <a:ext cx="2474" cy="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4277" name="Picture 21" descr="11Pcal_04_07_07_A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81100"/>
            <a:ext cx="29337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281" name="Group 25"/>
          <p:cNvGrpSpPr>
            <a:grpSpLocks/>
          </p:cNvGrpSpPr>
          <p:nvPr/>
        </p:nvGrpSpPr>
        <p:grpSpPr bwMode="auto">
          <a:xfrm>
            <a:off x="876300" y="3429000"/>
            <a:ext cx="5915025" cy="790575"/>
            <a:chOff x="552" y="2160"/>
            <a:chExt cx="3726" cy="498"/>
          </a:xfrm>
        </p:grpSpPr>
        <p:pic>
          <p:nvPicPr>
            <p:cNvPr id="224275" name="Picture 19" descr="Eqn033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0" b="71959"/>
            <a:stretch>
              <a:fillRect/>
            </a:stretch>
          </p:blipFill>
          <p:spPr bwMode="auto">
            <a:xfrm>
              <a:off x="552" y="2160"/>
              <a:ext cx="3263" cy="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4280" name="Text Box 24"/>
            <p:cNvSpPr txBox="1">
              <a:spLocks noChangeArrowheads="1"/>
            </p:cNvSpPr>
            <p:nvPr/>
          </p:nvSpPr>
          <p:spPr bwMode="auto">
            <a:xfrm>
              <a:off x="3750" y="2268"/>
              <a:ext cx="528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97074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 autoUpdateAnimBg="0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sp>
        <p:nvSpPr>
          <p:cNvPr id="225283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Heron’s Formula</a:t>
            </a:r>
          </a:p>
        </p:txBody>
      </p:sp>
      <p:sp>
        <p:nvSpPr>
          <p:cNvPr id="225284" name="ans"/>
          <p:cNvSpPr>
            <a:spLocks noChangeArrowheads="1"/>
          </p:cNvSpPr>
          <p:nvPr/>
        </p:nvSpPr>
        <p:spPr bwMode="auto">
          <a:xfrm>
            <a:off x="533400" y="4800600"/>
            <a:ext cx="79248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about 978.6 ft</a:t>
            </a:r>
            <a:r>
              <a:rPr lang="en-US" sz="2400" baseline="400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2</a:t>
            </a:r>
          </a:p>
        </p:txBody>
      </p:sp>
      <p:grpSp>
        <p:nvGrpSpPr>
          <p:cNvPr id="225291" name="Group 11"/>
          <p:cNvGrpSpPr>
            <a:grpSpLocks/>
          </p:cNvGrpSpPr>
          <p:nvPr/>
        </p:nvGrpSpPr>
        <p:grpSpPr bwMode="auto">
          <a:xfrm>
            <a:off x="949325" y="1419225"/>
            <a:ext cx="7813675" cy="533400"/>
            <a:chOff x="598" y="894"/>
            <a:chExt cx="4922" cy="336"/>
          </a:xfrm>
        </p:grpSpPr>
        <p:pic>
          <p:nvPicPr>
            <p:cNvPr id="225287" name="Picture 7" descr="Eqn03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65" r="54091" b="16216"/>
            <a:stretch>
              <a:fillRect/>
            </a:stretch>
          </p:blipFill>
          <p:spPr bwMode="auto">
            <a:xfrm>
              <a:off x="598" y="894"/>
              <a:ext cx="170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288" name="Text Box 8"/>
            <p:cNvSpPr txBox="1">
              <a:spLocks noChangeArrowheads="1"/>
            </p:cNvSpPr>
            <p:nvPr/>
          </p:nvSpPr>
          <p:spPr bwMode="auto">
            <a:xfrm>
              <a:off x="3888" y="959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Simplify.</a:t>
              </a:r>
            </a:p>
          </p:txBody>
        </p:sp>
      </p:grpSp>
      <p:grpSp>
        <p:nvGrpSpPr>
          <p:cNvPr id="225293" name="Group 13"/>
          <p:cNvGrpSpPr>
            <a:grpSpLocks/>
          </p:cNvGrpSpPr>
          <p:nvPr/>
        </p:nvGrpSpPr>
        <p:grpSpPr bwMode="auto">
          <a:xfrm>
            <a:off x="949325" y="2362200"/>
            <a:ext cx="7813675" cy="542925"/>
            <a:chOff x="598" y="1488"/>
            <a:chExt cx="4922" cy="342"/>
          </a:xfrm>
        </p:grpSpPr>
        <p:pic>
          <p:nvPicPr>
            <p:cNvPr id="225286" name="Picture 6" descr="Eqn033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84" r="69591" b="-3041"/>
            <a:stretch>
              <a:fillRect/>
            </a:stretch>
          </p:blipFill>
          <p:spPr bwMode="auto">
            <a:xfrm>
              <a:off x="598" y="1488"/>
              <a:ext cx="1130" cy="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289" name="Text Box 9"/>
            <p:cNvSpPr txBox="1">
              <a:spLocks noChangeArrowheads="1"/>
            </p:cNvSpPr>
            <p:nvPr/>
          </p:nvSpPr>
          <p:spPr bwMode="auto">
            <a:xfrm>
              <a:off x="3888" y="1505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Use a calculator.</a:t>
              </a:r>
            </a:p>
          </p:txBody>
        </p:sp>
        <p:sp>
          <p:nvSpPr>
            <p:cNvPr id="225292" name="ans"/>
            <p:cNvSpPr>
              <a:spLocks noChangeArrowheads="1"/>
            </p:cNvSpPr>
            <p:nvPr/>
          </p:nvSpPr>
          <p:spPr bwMode="auto">
            <a:xfrm>
              <a:off x="1686" y="1506"/>
              <a:ext cx="57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1484313" indent="-1484313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endPara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44450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7</a:t>
            </a:r>
          </a:p>
        </p:txBody>
      </p:sp>
      <p:pic>
        <p:nvPicPr>
          <p:cNvPr id="226307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08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the area of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GHJ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226309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232025"/>
            <a:ext cx="23907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2790.1 ft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678.0 ft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191.6 ft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31.9 ft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</a:p>
        </p:txBody>
      </p:sp>
      <p:sp>
        <p:nvSpPr>
          <p:cNvPr id="226310" name="Oval"/>
          <p:cNvSpPr>
            <a:spLocks noChangeArrowheads="1"/>
          </p:cNvSpPr>
          <p:nvPr/>
        </p:nvSpPr>
        <p:spPr bwMode="auto">
          <a:xfrm>
            <a:off x="885825" y="374015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226313" name="Picture 9" descr="11Pcal_04_07_07_B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433888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utoUpdateAnimBg="0"/>
      <p:bldP spid="226309" grpId="0" autoUpdateAnimBg="0"/>
      <p:bldP spid="2263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1</a:t>
            </a:r>
          </a:p>
        </p:txBody>
      </p:sp>
      <p:pic>
        <p:nvPicPr>
          <p:cNvPr id="146443" name="Picture 11" descr="11Pcal_04_07_a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074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Concept 8</a:t>
            </a:r>
          </a:p>
        </p:txBody>
      </p:sp>
      <p:pic>
        <p:nvPicPr>
          <p:cNvPr id="227332" name="Picture 4" descr="11Pcal_04_07_e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336675"/>
            <a:ext cx="7851775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4776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</a:t>
            </a:r>
          </a:p>
        </p:txBody>
      </p:sp>
      <p:sp>
        <p:nvSpPr>
          <p:cNvPr id="228356" name="txt_box"/>
          <p:cNvSpPr>
            <a:spLocks noChangeArrowheads="1"/>
          </p:cNvSpPr>
          <p:nvPr/>
        </p:nvSpPr>
        <p:spPr bwMode="auto">
          <a:xfrm>
            <a:off x="876300" y="1503363"/>
            <a:ext cx="40767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the area of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to the nearest tenth. </a:t>
            </a:r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876300" y="3392488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In </a:t>
            </a:r>
            <a:r>
              <a:rPr lang="el-GR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ABC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39,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52,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25.89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228358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Find the Area of a Triangle Given SAS</a:t>
            </a:r>
          </a:p>
        </p:txBody>
      </p:sp>
      <p:grpSp>
        <p:nvGrpSpPr>
          <p:cNvPr id="228366" name="Group 14"/>
          <p:cNvGrpSpPr>
            <a:grpSpLocks/>
          </p:cNvGrpSpPr>
          <p:nvPr/>
        </p:nvGrpSpPr>
        <p:grpSpPr bwMode="auto">
          <a:xfrm>
            <a:off x="942975" y="4065588"/>
            <a:ext cx="7953375" cy="850900"/>
            <a:chOff x="594" y="2154"/>
            <a:chExt cx="5010" cy="536"/>
          </a:xfrm>
        </p:grpSpPr>
        <p:pic>
          <p:nvPicPr>
            <p:cNvPr id="228362" name="Picture 10" descr="Eqn034"/>
            <p:cNvPicPr preferRelativeResize="0"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47" b="56900"/>
            <a:stretch>
              <a:fillRect/>
            </a:stretch>
          </p:blipFill>
          <p:spPr bwMode="auto">
            <a:xfrm>
              <a:off x="594" y="2154"/>
              <a:ext cx="1584" cy="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363" name="Text Box 11"/>
            <p:cNvSpPr txBox="1">
              <a:spLocks noChangeArrowheads="1"/>
            </p:cNvSpPr>
            <p:nvPr/>
          </p:nvSpPr>
          <p:spPr bwMode="auto">
            <a:xfrm>
              <a:off x="3012" y="2304"/>
              <a:ext cx="25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Area of a triangle using SAS</a:t>
              </a:r>
            </a:p>
          </p:txBody>
        </p:sp>
      </p:grpSp>
      <p:grpSp>
        <p:nvGrpSpPr>
          <p:cNvPr id="228367" name="Group 15"/>
          <p:cNvGrpSpPr>
            <a:grpSpLocks/>
          </p:cNvGrpSpPr>
          <p:nvPr/>
        </p:nvGrpSpPr>
        <p:grpSpPr bwMode="auto">
          <a:xfrm>
            <a:off x="942975" y="4876800"/>
            <a:ext cx="7953375" cy="782638"/>
            <a:chOff x="594" y="2665"/>
            <a:chExt cx="5010" cy="493"/>
          </a:xfrm>
        </p:grpSpPr>
        <p:pic>
          <p:nvPicPr>
            <p:cNvPr id="228361" name="Picture 9" descr="Eqn034"/>
            <p:cNvPicPr preferRelativeResize="0"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42" b="19258"/>
            <a:stretch>
              <a:fillRect/>
            </a:stretch>
          </p:blipFill>
          <p:spPr bwMode="auto">
            <a:xfrm>
              <a:off x="594" y="2665"/>
              <a:ext cx="2328" cy="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364" name="Text Box 12"/>
            <p:cNvSpPr txBox="1">
              <a:spLocks noChangeArrowheads="1"/>
            </p:cNvSpPr>
            <p:nvPr/>
          </p:nvSpPr>
          <p:spPr bwMode="auto">
            <a:xfrm>
              <a:off x="3012" y="2784"/>
              <a:ext cx="25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Substitution.</a:t>
              </a:r>
            </a:p>
          </p:txBody>
        </p:sp>
      </p:grpSp>
      <p:grpSp>
        <p:nvGrpSpPr>
          <p:cNvPr id="228368" name="Group 16"/>
          <p:cNvGrpSpPr>
            <a:grpSpLocks/>
          </p:cNvGrpSpPr>
          <p:nvPr/>
        </p:nvGrpSpPr>
        <p:grpSpPr bwMode="auto">
          <a:xfrm>
            <a:off x="942975" y="5675313"/>
            <a:ext cx="7953375" cy="420687"/>
            <a:chOff x="594" y="3168"/>
            <a:chExt cx="5010" cy="265"/>
          </a:xfrm>
        </p:grpSpPr>
        <p:pic>
          <p:nvPicPr>
            <p:cNvPr id="228360" name="Picture 8" descr="Eqn03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577" r="46391" b="-403"/>
            <a:stretch>
              <a:fillRect/>
            </a:stretch>
          </p:blipFill>
          <p:spPr bwMode="auto">
            <a:xfrm>
              <a:off x="594" y="3168"/>
              <a:ext cx="1248" cy="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365" name="Text Box 13"/>
            <p:cNvSpPr txBox="1">
              <a:spLocks noChangeArrowheads="1"/>
            </p:cNvSpPr>
            <p:nvPr/>
          </p:nvSpPr>
          <p:spPr bwMode="auto">
            <a:xfrm>
              <a:off x="3012" y="3168"/>
              <a:ext cx="259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Simplify.</a:t>
              </a:r>
            </a:p>
          </p:txBody>
        </p:sp>
      </p:grpSp>
      <p:pic>
        <p:nvPicPr>
          <p:cNvPr id="228370" name="Picture 18" descr="11Pcal_04_07_08_A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252788" cy="19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6646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8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build="p" autoUpdateAnimBg="0" advAuto="0"/>
      <p:bldP spid="22835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</a:t>
            </a:r>
          </a:p>
        </p:txBody>
      </p:sp>
      <p:sp>
        <p:nvSpPr>
          <p:cNvPr id="229379" name="ans"/>
          <p:cNvSpPr>
            <a:spLocks noChangeArrowheads="1"/>
          </p:cNvSpPr>
          <p:nvPr/>
        </p:nvSpPr>
        <p:spPr bwMode="auto">
          <a:xfrm>
            <a:off x="533400" y="487680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	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about 442.8 in</a:t>
            </a:r>
            <a:r>
              <a:rPr lang="en-US" sz="2400" baseline="400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229381" name="txt_box"/>
          <p:cNvSpPr>
            <a:spLocks noChangeArrowheads="1"/>
          </p:cNvSpPr>
          <p:nvPr/>
        </p:nvSpPr>
        <p:spPr bwMode="auto">
          <a:xfrm>
            <a:off x="876300" y="1503363"/>
            <a:ext cx="7562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So, the area is about 442.8 in</a:t>
            </a:r>
            <a:r>
              <a:rPr lang="en-US" sz="2400" baseline="4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229382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Find the Area of a Triangle Given SAS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8093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9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utoUpdateAnimBg="0"/>
      <p:bldP spid="229381" grpId="0" build="p" autoUpdateAnimBg="0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8</a:t>
            </a:r>
          </a:p>
        </p:txBody>
      </p:sp>
      <p:sp>
        <p:nvSpPr>
          <p:cNvPr id="230404" name="txt_box"/>
          <p:cNvSpPr>
            <a:spLocks noChangeArrowheads="1"/>
          </p:cNvSpPr>
          <p:nvPr/>
        </p:nvSpPr>
        <p:spPr bwMode="auto">
          <a:xfrm>
            <a:off x="533400" y="1504950"/>
            <a:ext cx="79152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Find the area of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DEF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 to the nearest tenth. </a:t>
            </a:r>
          </a:p>
        </p:txBody>
      </p:sp>
      <p:sp>
        <p:nvSpPr>
          <p:cNvPr id="230405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5825" y="2209800"/>
            <a:ext cx="2543175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652.4 cm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326.2 cm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224.6 cm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112.3 cm</a:t>
            </a:r>
            <a:r>
              <a:rPr lang="pt-BR" sz="2400" b="1" baseline="40000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2</a:t>
            </a:r>
          </a:p>
        </p:txBody>
      </p:sp>
      <p:sp>
        <p:nvSpPr>
          <p:cNvPr id="230406" name="Oval"/>
          <p:cNvSpPr>
            <a:spLocks noChangeArrowheads="1"/>
          </p:cNvSpPr>
          <p:nvPr/>
        </p:nvSpPr>
        <p:spPr bwMode="auto">
          <a:xfrm>
            <a:off x="885825" y="2959100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230407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410" name="Picture 10" descr="11Pcal_04_07_08_B_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2752725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3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0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  <p:bldP spid="230405" grpId="0" autoUpdateAnimBg="0"/>
      <p:bldP spid="2304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 of the Lesson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40581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5131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Sines (AAS)</a:t>
            </a:r>
          </a:p>
        </p:txBody>
      </p:sp>
      <p:sp>
        <p:nvSpPr>
          <p:cNvPr id="5904" name="Text Box 784"/>
          <p:cNvSpPr txBox="1">
            <a:spLocks noChangeArrowheads="1"/>
          </p:cNvSpPr>
          <p:nvPr/>
        </p:nvSpPr>
        <p:spPr bwMode="auto">
          <a:xfrm>
            <a:off x="876300" y="4719638"/>
            <a:ext cx="7572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Because two angles are given, </a:t>
            </a:r>
            <a:b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</a:b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180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– (112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+ 29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or 39</a:t>
            </a:r>
            <a:r>
              <a:rPr lang="en-US" sz="2400" baseline="300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Use the Law of Sines to find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5914" name="Picture 794" descr="11Pcal_04_07_01_A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397125"/>
            <a:ext cx="428625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5" name="txt_box"/>
          <p:cNvSpPr>
            <a:spLocks noChangeArrowheads="1"/>
          </p:cNvSpPr>
          <p:nvPr/>
        </p:nvSpPr>
        <p:spPr bwMode="auto">
          <a:xfrm>
            <a:off x="876300" y="1514475"/>
            <a:ext cx="75628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Solve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LMN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 Round side lengths to the nearest tenth and angle measures to the nearest degree.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0543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4" grpId="0" build="p" autoUpdateAnimBg="0"/>
      <p:bldP spid="591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60773" name="ans"/>
          <p:cNvSpPr>
            <a:spLocks noChangeArrowheads="1"/>
          </p:cNvSpPr>
          <p:nvPr/>
        </p:nvSpPr>
        <p:spPr bwMode="auto">
          <a:xfrm>
            <a:off x="533400" y="5599113"/>
            <a:ext cx="7924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828800" indent="-1484313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 b="1">
                <a:solidFill>
                  <a:srgbClr val="0066B3"/>
                </a:solidFill>
                <a:cs typeface="Times New Roman" pitchFamily="18" charset="0"/>
              </a:rPr>
              <a:t>Answer:</a:t>
            </a:r>
            <a:r>
              <a:rPr lang="en-US" sz="2400">
                <a:solidFill>
                  <a:srgbClr val="962E45"/>
                </a:solidFill>
                <a:cs typeface="Times New Roman" pitchFamily="18" charset="0"/>
              </a:rPr>
              <a:t> 	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= 39°,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m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≈ 42.1, </a:t>
            </a:r>
            <a:r>
              <a:rPr lang="en-US" sz="2400" i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 ≈ 28.6</a:t>
            </a:r>
          </a:p>
        </p:txBody>
      </p:sp>
      <p:sp>
        <p:nvSpPr>
          <p:cNvPr id="160777" name="title"/>
          <p:cNvSpPr txBox="1">
            <a:spLocks noChangeArrowheads="1"/>
          </p:cNvSpPr>
          <p:nvPr/>
        </p:nvSpPr>
        <p:spPr bwMode="auto">
          <a:xfrm>
            <a:off x="2609850" y="809625"/>
            <a:ext cx="5838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Sines (AAS)</a:t>
            </a:r>
          </a:p>
        </p:txBody>
      </p:sp>
      <p:grpSp>
        <p:nvGrpSpPr>
          <p:cNvPr id="160797" name="Group 29"/>
          <p:cNvGrpSpPr>
            <a:grpSpLocks/>
          </p:cNvGrpSpPr>
          <p:nvPr/>
        </p:nvGrpSpPr>
        <p:grpSpPr bwMode="auto">
          <a:xfrm>
            <a:off x="781050" y="3182938"/>
            <a:ext cx="7905750" cy="474662"/>
            <a:chOff x="492" y="2005"/>
            <a:chExt cx="4980" cy="299"/>
          </a:xfrm>
        </p:grpSpPr>
        <p:sp>
          <p:nvSpPr>
            <p:cNvPr id="160784" name="txt_box"/>
            <p:cNvSpPr>
              <a:spLocks noChangeArrowheads="1"/>
            </p:cNvSpPr>
            <p:nvPr/>
          </p:nvSpPr>
          <p:spPr bwMode="auto">
            <a:xfrm>
              <a:off x="2328" y="2005"/>
              <a:ext cx="1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Multiply.</a:t>
              </a:r>
            </a:p>
          </p:txBody>
        </p:sp>
        <p:pic>
          <p:nvPicPr>
            <p:cNvPr id="160788" name="Picture 20" descr="Eqn02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872" b="37874"/>
            <a:stretch>
              <a:fillRect/>
            </a:stretch>
          </p:blipFill>
          <p:spPr bwMode="auto">
            <a:xfrm>
              <a:off x="492" y="2016"/>
              <a:ext cx="1905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92" name="Picture 24" descr="Eqn0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56" b="35989"/>
            <a:stretch>
              <a:fillRect/>
            </a:stretch>
          </p:blipFill>
          <p:spPr bwMode="auto">
            <a:xfrm>
              <a:off x="3711" y="2016"/>
              <a:ext cx="176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0796" name="Group 28"/>
          <p:cNvGrpSpPr>
            <a:grpSpLocks/>
          </p:cNvGrpSpPr>
          <p:nvPr/>
        </p:nvGrpSpPr>
        <p:grpSpPr bwMode="auto">
          <a:xfrm>
            <a:off x="781050" y="2286000"/>
            <a:ext cx="7905750" cy="838200"/>
            <a:chOff x="492" y="1440"/>
            <a:chExt cx="4980" cy="528"/>
          </a:xfrm>
        </p:grpSpPr>
        <p:sp>
          <p:nvSpPr>
            <p:cNvPr id="160783" name="txt_box"/>
            <p:cNvSpPr>
              <a:spLocks noChangeArrowheads="1"/>
            </p:cNvSpPr>
            <p:nvPr/>
          </p:nvSpPr>
          <p:spPr bwMode="auto">
            <a:xfrm>
              <a:off x="2328" y="1580"/>
              <a:ext cx="1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Substitution</a:t>
              </a:r>
            </a:p>
          </p:txBody>
        </p:sp>
        <p:pic>
          <p:nvPicPr>
            <p:cNvPr id="160789" name="Picture 21" descr="Eqn02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65" b="53337"/>
            <a:stretch>
              <a:fillRect/>
            </a:stretch>
          </p:blipFill>
          <p:spPr bwMode="auto">
            <a:xfrm>
              <a:off x="492" y="1440"/>
              <a:ext cx="1905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793" name="Picture 25" descr="Eqn0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20" b="51920"/>
            <a:stretch>
              <a:fillRect/>
            </a:stretch>
          </p:blipFill>
          <p:spPr bwMode="auto">
            <a:xfrm>
              <a:off x="3711" y="1488"/>
              <a:ext cx="1761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0800" name="Text Box 32"/>
          <p:cNvSpPr txBox="1">
            <a:spLocks noChangeArrowheads="1"/>
          </p:cNvSpPr>
          <p:nvPr/>
        </p:nvSpPr>
        <p:spPr bwMode="auto">
          <a:xfrm>
            <a:off x="876300" y="4989513"/>
            <a:ext cx="75723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Therefore,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= 39°,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m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42.1,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≈ 28.6</a:t>
            </a:r>
          </a:p>
        </p:txBody>
      </p:sp>
      <p:grpSp>
        <p:nvGrpSpPr>
          <p:cNvPr id="160807" name="Group 39"/>
          <p:cNvGrpSpPr>
            <a:grpSpLocks/>
          </p:cNvGrpSpPr>
          <p:nvPr/>
        </p:nvGrpSpPr>
        <p:grpSpPr bwMode="auto">
          <a:xfrm>
            <a:off x="1676400" y="4522788"/>
            <a:ext cx="7010400" cy="496887"/>
            <a:chOff x="1056" y="2849"/>
            <a:chExt cx="4416" cy="313"/>
          </a:xfrm>
        </p:grpSpPr>
        <p:pic>
          <p:nvPicPr>
            <p:cNvPr id="160782" name="Picture 14" descr="Eqn0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047"/>
            <a:stretch>
              <a:fillRect/>
            </a:stretch>
          </p:blipFill>
          <p:spPr bwMode="auto">
            <a:xfrm>
              <a:off x="3711" y="2880"/>
              <a:ext cx="1761" cy="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0786" name="txt_box"/>
            <p:cNvSpPr>
              <a:spLocks noChangeArrowheads="1"/>
            </p:cNvSpPr>
            <p:nvPr/>
          </p:nvSpPr>
          <p:spPr bwMode="auto">
            <a:xfrm>
              <a:off x="2328" y="2873"/>
              <a:ext cx="1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Use a calculator.</a:t>
              </a:r>
            </a:p>
          </p:txBody>
        </p:sp>
        <p:pic>
          <p:nvPicPr>
            <p:cNvPr id="160801" name="Picture 33" descr="Eqn02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3" t="86424" b="-829"/>
            <a:stretch>
              <a:fillRect/>
            </a:stretch>
          </p:blipFill>
          <p:spPr bwMode="auto">
            <a:xfrm>
              <a:off x="1056" y="2849"/>
              <a:ext cx="909" cy="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0806" name="Group 38"/>
          <p:cNvGrpSpPr>
            <a:grpSpLocks/>
          </p:cNvGrpSpPr>
          <p:nvPr/>
        </p:nvGrpSpPr>
        <p:grpSpPr bwMode="auto">
          <a:xfrm>
            <a:off x="1700213" y="3657600"/>
            <a:ext cx="6986587" cy="839788"/>
            <a:chOff x="1071" y="2304"/>
            <a:chExt cx="4401" cy="529"/>
          </a:xfrm>
        </p:grpSpPr>
        <p:sp>
          <p:nvSpPr>
            <p:cNvPr id="160785" name="txt_box"/>
            <p:cNvSpPr>
              <a:spLocks noChangeArrowheads="1"/>
            </p:cNvSpPr>
            <p:nvPr/>
          </p:nvSpPr>
          <p:spPr bwMode="auto">
            <a:xfrm>
              <a:off x="2328" y="2430"/>
              <a:ext cx="1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Divide.</a:t>
              </a:r>
            </a:p>
          </p:txBody>
        </p:sp>
        <p:pic>
          <p:nvPicPr>
            <p:cNvPr id="160791" name="Picture 23" descr="Eqn02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87" b="10953"/>
            <a:stretch>
              <a:fillRect/>
            </a:stretch>
          </p:blipFill>
          <p:spPr bwMode="auto">
            <a:xfrm>
              <a:off x="3711" y="2352"/>
              <a:ext cx="1761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803" name="Picture 35" descr="Eqn02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37" t="61850" b="13806"/>
            <a:stretch>
              <a:fillRect/>
            </a:stretch>
          </p:blipFill>
          <p:spPr bwMode="auto">
            <a:xfrm>
              <a:off x="1071" y="2304"/>
              <a:ext cx="1329" cy="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0805" name="Group 37"/>
          <p:cNvGrpSpPr>
            <a:grpSpLocks/>
          </p:cNvGrpSpPr>
          <p:nvPr/>
        </p:nvGrpSpPr>
        <p:grpSpPr bwMode="auto">
          <a:xfrm>
            <a:off x="771525" y="1514475"/>
            <a:ext cx="7391400" cy="762000"/>
            <a:chOff x="486" y="954"/>
            <a:chExt cx="4656" cy="480"/>
          </a:xfrm>
        </p:grpSpPr>
        <p:sp>
          <p:nvSpPr>
            <p:cNvPr id="160780" name="txt_box"/>
            <p:cNvSpPr>
              <a:spLocks noChangeArrowheads="1"/>
            </p:cNvSpPr>
            <p:nvPr/>
          </p:nvSpPr>
          <p:spPr bwMode="auto">
            <a:xfrm>
              <a:off x="2328" y="1035"/>
              <a:ext cx="156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FFFFFF"/>
                </a:buClr>
              </a:pPr>
              <a:r>
                <a:rPr lang="en-US" sz="2400">
                  <a:solidFill>
                    <a:srgbClr val="000000"/>
                  </a:solidFill>
                  <a:cs typeface="Times New Roman" pitchFamily="18" charset="0"/>
                </a:rPr>
                <a:t>Law of Sines</a:t>
              </a:r>
              <a:endPara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160802" name="Picture 34" descr="Eqn021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228" b="77240"/>
            <a:stretch>
              <a:fillRect/>
            </a:stretch>
          </p:blipFill>
          <p:spPr bwMode="auto">
            <a:xfrm>
              <a:off x="3702" y="954"/>
              <a:ext cx="1440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804" name="Picture 36" descr="Eqn020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11"/>
            <a:stretch>
              <a:fillRect/>
            </a:stretch>
          </p:blipFill>
          <p:spPr bwMode="auto">
            <a:xfrm>
              <a:off x="486" y="954"/>
              <a:ext cx="1905" cy="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4062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0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0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build="p" autoUpdateAnimBg="0"/>
      <p:bldP spid="1608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</a:t>
            </a:r>
          </a:p>
        </p:txBody>
      </p:sp>
      <p:sp>
        <p:nvSpPr>
          <p:cNvPr id="113676" name="txt_box"/>
          <p:cNvSpPr>
            <a:spLocks noChangeArrowheads="1"/>
          </p:cNvSpPr>
          <p:nvPr/>
        </p:nvSpPr>
        <p:spPr bwMode="auto">
          <a:xfrm>
            <a:off x="533400" y="1533525"/>
            <a:ext cx="7915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Solve </a:t>
            </a:r>
            <a:r>
              <a:rPr lang="el-GR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Δ</a:t>
            </a:r>
            <a:r>
              <a:rPr lang="en-US" sz="2400" b="1" i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XYZ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. Round side lengths to the nearest tenth and angle measures to the nearest degree. </a:t>
            </a:r>
          </a:p>
        </p:txBody>
      </p:sp>
      <p:sp>
        <p:nvSpPr>
          <p:cNvPr id="113672" name="Oval"/>
          <p:cNvSpPr>
            <a:spLocks noChangeArrowheads="1"/>
          </p:cNvSpPr>
          <p:nvPr/>
        </p:nvSpPr>
        <p:spPr bwMode="auto">
          <a:xfrm>
            <a:off x="876300" y="2733675"/>
            <a:ext cx="457200" cy="457200"/>
          </a:xfrm>
          <a:prstGeom prst="ellipse">
            <a:avLst/>
          </a:prstGeom>
          <a:noFill/>
          <a:ln w="57150">
            <a:solidFill>
              <a:srgbClr val="962E4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FFFF"/>
              </a:buClr>
            </a:pPr>
            <a:endParaRPr lang="en-US" sz="2400" b="1">
              <a:solidFill>
                <a:srgbClr val="0066B3"/>
              </a:solidFill>
              <a:cs typeface="Times New Roman" pitchFamily="18" charset="0"/>
            </a:endParaRPr>
          </a:p>
        </p:txBody>
      </p:sp>
      <p:pic>
        <p:nvPicPr>
          <p:cNvPr id="113694" name="GP_art" descr="Guided-Pract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874713"/>
            <a:ext cx="2846388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96" name="Answers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5350" y="2714625"/>
            <a:ext cx="459105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A.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y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11.8,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z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8.0, Y = 75° 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B.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y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8.0,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z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5.3, Y = 85°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C.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y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28.7,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z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18.9, Y = 95°</a:t>
            </a:r>
            <a:endParaRPr lang="pt-BR" sz="2400">
              <a:solidFill>
                <a:srgbClr val="000000"/>
              </a:solidFill>
              <a:cs typeface="Times New Roman" pitchFamily="18" charset="0"/>
              <a:sym typeface="Arial" pitchFamily="34" charset="0"/>
            </a:endParaRPr>
          </a:p>
          <a:p>
            <a:pPr marL="533400" indent="-533400" fontAlgn="base"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</a:pPr>
            <a:r>
              <a:rPr lang="pt-BR" sz="2400" b="1">
                <a:solidFill>
                  <a:srgbClr val="0066B3"/>
                </a:solidFill>
                <a:cs typeface="Times New Roman" pitchFamily="18" charset="0"/>
                <a:sym typeface="Arial" pitchFamily="34" charset="0"/>
              </a:rPr>
              <a:t>D.	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y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14.6, </a:t>
            </a:r>
            <a:r>
              <a:rPr lang="pt-BR" sz="2400" b="1" i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z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</a:t>
            </a:r>
            <a:r>
              <a:rPr lang="pt-BR" sz="2400" b="1">
                <a:solidFill>
                  <a:srgbClr val="000000"/>
                </a:solidFill>
                <a:cs typeface="Arial" pitchFamily="34" charset="0"/>
                <a:sym typeface="Arial" pitchFamily="34" charset="0"/>
              </a:rPr>
              <a:t>≈</a:t>
            </a:r>
            <a:r>
              <a:rPr lang="pt-BR" sz="2400" b="1">
                <a:solidFill>
                  <a:srgbClr val="000000"/>
                </a:solidFill>
                <a:cs typeface="Times New Roman" pitchFamily="18" charset="0"/>
                <a:sym typeface="Arial" pitchFamily="34" charset="0"/>
              </a:rPr>
              <a:t> 9.9, Y = 75°</a:t>
            </a:r>
          </a:p>
        </p:txBody>
      </p:sp>
      <p:pic>
        <p:nvPicPr>
          <p:cNvPr id="113701" name="Picture 37" descr="11Pcal_04_07_01_B_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819400"/>
            <a:ext cx="360045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344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6" grpId="0" autoUpdateAnimBg="0"/>
      <p:bldP spid="113672" grpId="0" animBg="1"/>
      <p:bldP spid="11369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6148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Sines (ASA)</a:t>
            </a:r>
          </a:p>
        </p:txBody>
      </p:sp>
      <p:sp>
        <p:nvSpPr>
          <p:cNvPr id="6149" name="txt_box"/>
          <p:cNvSpPr>
            <a:spLocks noChangeArrowheads="1"/>
          </p:cNvSpPr>
          <p:nvPr/>
        </p:nvSpPr>
        <p:spPr bwMode="auto">
          <a:xfrm>
            <a:off x="876300" y="1503363"/>
            <a:ext cx="76581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962E45"/>
                </a:solidFill>
                <a:ea typeface="Times New Roman" pitchFamily="18" charset="0"/>
                <a:cs typeface="Arial" pitchFamily="34" charset="0"/>
              </a:rPr>
              <a:t>BALLOONING  </a:t>
            </a:r>
            <a:r>
              <a:rPr lang="en-US" sz="2400" b="1">
                <a:solidFill>
                  <a:srgbClr val="0066B3"/>
                </a:solidFill>
                <a:ea typeface="Times New Roman" pitchFamily="18" charset="0"/>
                <a:cs typeface="Arial" pitchFamily="34" charset="0"/>
              </a:rPr>
              <a:t>The angle of elevation from the top of a building to a hot air balloon is 62º. The angle of elevation to the hot air balloon from the top of a second building that is 650 feet due east is 49º. Find the distance from the hot air balloon to each building.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76300" y="3875088"/>
            <a:ext cx="52197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Draw a figure showing the situation. </a:t>
            </a:r>
          </a:p>
        </p:txBody>
      </p:sp>
      <p:pic>
        <p:nvPicPr>
          <p:cNvPr id="6170" name="Picture 26" descr="11Pcal_04_07_02_A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24200"/>
            <a:ext cx="2581275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7179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 autoUpdateAnimBg="0" advAuto="0"/>
      <p:bldP spid="61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212995" name="title"/>
          <p:cNvSpPr txBox="1">
            <a:spLocks noChangeArrowheads="1"/>
          </p:cNvSpPr>
          <p:nvPr/>
        </p:nvSpPr>
        <p:spPr bwMode="auto">
          <a:xfrm>
            <a:off x="4333875" y="809625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962E45"/>
                </a:solidFill>
                <a:cs typeface="Times New Roman" pitchFamily="18" charset="0"/>
              </a:rPr>
              <a:t>Apply the Law of Sines (ASA)</a:t>
            </a:r>
          </a:p>
        </p:txBody>
      </p:sp>
      <p:sp>
        <p:nvSpPr>
          <p:cNvPr id="212996" name="txt_box"/>
          <p:cNvSpPr>
            <a:spLocks noChangeArrowheads="1"/>
          </p:cNvSpPr>
          <p:nvPr/>
        </p:nvSpPr>
        <p:spPr bwMode="auto">
          <a:xfrm>
            <a:off x="876300" y="1503363"/>
            <a:ext cx="75819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400">
                <a:solidFill>
                  <a:srgbClr val="000000"/>
                </a:solidFill>
                <a:latin typeface="PalatinoLTStd-Roman" charset="0"/>
                <a:ea typeface="Times New Roman" pitchFamily="18" charset="0"/>
                <a:cs typeface="Arial" pitchFamily="34" charset="0"/>
              </a:rPr>
              <a:t>Because two angles are given, </a:t>
            </a:r>
            <a:r>
              <a:rPr lang="en-US" sz="2400" i="1">
                <a:solidFill>
                  <a:srgbClr val="000000"/>
                </a:solidFill>
                <a:latin typeface="PalatinoLTStd-Italic" charset="0"/>
                <a:ea typeface="Times New Roman" pitchFamily="18" charset="0"/>
                <a:cs typeface="Arial" pitchFamily="34" charset="0"/>
              </a:rPr>
              <a:t>Z </a:t>
            </a:r>
            <a:r>
              <a:rPr lang="en-US" sz="2400">
                <a:solidFill>
                  <a:srgbClr val="000000"/>
                </a:solidFill>
                <a:latin typeface="UniMath-Regular" charset="0"/>
                <a:ea typeface="Times New Roman" pitchFamily="18" charset="0"/>
                <a:cs typeface="Arial" pitchFamily="34" charset="0"/>
              </a:rPr>
              <a:t>= </a:t>
            </a:r>
            <a:r>
              <a:rPr lang="en-US" sz="2400">
                <a:solidFill>
                  <a:srgbClr val="000000"/>
                </a:solidFill>
                <a:latin typeface="PalatinoLTStd-Roman" charset="0"/>
                <a:ea typeface="Times New Roman" pitchFamily="18" charset="0"/>
                <a:cs typeface="Arial" pitchFamily="34" charset="0"/>
              </a:rPr>
              <a:t>180° </a:t>
            </a:r>
            <a:r>
              <a:rPr lang="en-US" sz="2400">
                <a:solidFill>
                  <a:srgbClr val="000000"/>
                </a:solidFill>
                <a:latin typeface="UniMath-Regular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en-US" sz="2400">
                <a:solidFill>
                  <a:srgbClr val="000000"/>
                </a:solidFill>
                <a:latin typeface="PalatinoLTStd-Roman" charset="0"/>
                <a:ea typeface="Times New Roman" pitchFamily="18" charset="0"/>
                <a:cs typeface="Arial" pitchFamily="34" charset="0"/>
              </a:rPr>
              <a:t>(62° </a:t>
            </a:r>
            <a:r>
              <a:rPr lang="en-US" sz="2400">
                <a:solidFill>
                  <a:srgbClr val="000000"/>
                </a:solidFill>
                <a:latin typeface="UniMath-Regular" charset="0"/>
                <a:ea typeface="Times New Roman" pitchFamily="18" charset="0"/>
                <a:cs typeface="Arial" pitchFamily="34" charset="0"/>
              </a:rPr>
              <a:t>+ </a:t>
            </a:r>
            <a:r>
              <a:rPr lang="en-US" sz="2400">
                <a:solidFill>
                  <a:srgbClr val="000000"/>
                </a:solidFill>
                <a:latin typeface="PalatinoLTStd-Roman" charset="0"/>
                <a:ea typeface="Times New Roman" pitchFamily="18" charset="0"/>
                <a:cs typeface="Arial" pitchFamily="34" charset="0"/>
              </a:rPr>
              <a:t>49°) or 69°. Use the Law of Sines to find the distance to the balloon from each building.</a:t>
            </a:r>
          </a:p>
        </p:txBody>
      </p:sp>
      <p:grpSp>
        <p:nvGrpSpPr>
          <p:cNvPr id="213023" name="Group 31"/>
          <p:cNvGrpSpPr>
            <a:grpSpLocks/>
          </p:cNvGrpSpPr>
          <p:nvPr/>
        </p:nvGrpSpPr>
        <p:grpSpPr bwMode="auto">
          <a:xfrm>
            <a:off x="1809750" y="4953000"/>
            <a:ext cx="6913563" cy="941388"/>
            <a:chOff x="1140" y="3120"/>
            <a:chExt cx="4355" cy="593"/>
          </a:xfrm>
        </p:grpSpPr>
        <p:sp>
          <p:nvSpPr>
            <p:cNvPr id="213002" name="txt_box"/>
            <p:cNvSpPr>
              <a:spLocks noChangeArrowheads="1"/>
            </p:cNvSpPr>
            <p:nvPr/>
          </p:nvSpPr>
          <p:spPr bwMode="auto">
            <a:xfrm>
              <a:off x="2424" y="3311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Divide.</a:t>
              </a:r>
            </a:p>
          </p:txBody>
        </p:sp>
        <p:pic>
          <p:nvPicPr>
            <p:cNvPr id="213012" name="Picture 20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759" r="29817" b="51237"/>
            <a:stretch>
              <a:fillRect/>
            </a:stretch>
          </p:blipFill>
          <p:spPr bwMode="auto">
            <a:xfrm>
              <a:off x="1140" y="3120"/>
              <a:ext cx="1271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3" name="Picture 21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429" r="23854"/>
            <a:stretch>
              <a:fillRect/>
            </a:stretch>
          </p:blipFill>
          <p:spPr bwMode="auto">
            <a:xfrm>
              <a:off x="4116" y="3192"/>
              <a:ext cx="1379" cy="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2" name="Group 30"/>
          <p:cNvGrpSpPr>
            <a:grpSpLocks/>
          </p:cNvGrpSpPr>
          <p:nvPr/>
        </p:nvGrpSpPr>
        <p:grpSpPr bwMode="auto">
          <a:xfrm>
            <a:off x="923925" y="4572000"/>
            <a:ext cx="7608888" cy="533400"/>
            <a:chOff x="582" y="2880"/>
            <a:chExt cx="4793" cy="336"/>
          </a:xfrm>
        </p:grpSpPr>
        <p:sp>
          <p:nvSpPr>
            <p:cNvPr id="213001" name="txt_box"/>
            <p:cNvSpPr>
              <a:spLocks noChangeArrowheads="1"/>
            </p:cNvSpPr>
            <p:nvPr/>
          </p:nvSpPr>
          <p:spPr bwMode="auto">
            <a:xfrm>
              <a:off x="2424" y="2892"/>
              <a:ext cx="84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Multiply.</a:t>
              </a:r>
            </a:p>
          </p:txBody>
        </p:sp>
        <p:pic>
          <p:nvPicPr>
            <p:cNvPr id="213014" name="Picture 22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07" b="63741"/>
            <a:stretch>
              <a:fillRect/>
            </a:stretch>
          </p:blipFill>
          <p:spPr bwMode="auto">
            <a:xfrm>
              <a:off x="582" y="2880"/>
              <a:ext cx="1811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7" name="Picture 25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70" b="13129"/>
            <a:stretch>
              <a:fillRect/>
            </a:stretch>
          </p:blipFill>
          <p:spPr bwMode="auto">
            <a:xfrm>
              <a:off x="3564" y="2886"/>
              <a:ext cx="1811" cy="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1" name="Group 29"/>
          <p:cNvGrpSpPr>
            <a:grpSpLocks/>
          </p:cNvGrpSpPr>
          <p:nvPr/>
        </p:nvGrpSpPr>
        <p:grpSpPr bwMode="auto">
          <a:xfrm>
            <a:off x="1095375" y="3686175"/>
            <a:ext cx="6999288" cy="903288"/>
            <a:chOff x="690" y="2322"/>
            <a:chExt cx="4409" cy="569"/>
          </a:xfrm>
        </p:grpSpPr>
        <p:sp>
          <p:nvSpPr>
            <p:cNvPr id="213000" name="txt_box"/>
            <p:cNvSpPr>
              <a:spLocks noChangeArrowheads="1"/>
            </p:cNvSpPr>
            <p:nvPr/>
          </p:nvSpPr>
          <p:spPr bwMode="auto">
            <a:xfrm>
              <a:off x="2424" y="2431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Substitution</a:t>
              </a:r>
            </a:p>
          </p:txBody>
        </p:sp>
        <p:pic>
          <p:nvPicPr>
            <p:cNvPr id="213015" name="Picture 23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54" r="23468" b="72493"/>
            <a:stretch>
              <a:fillRect/>
            </a:stretch>
          </p:blipFill>
          <p:spPr bwMode="auto">
            <a:xfrm>
              <a:off x="690" y="2352"/>
              <a:ext cx="1386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8" name="Picture 26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141" r="21204" b="22037"/>
            <a:stretch>
              <a:fillRect/>
            </a:stretch>
          </p:blipFill>
          <p:spPr bwMode="auto">
            <a:xfrm>
              <a:off x="3672" y="2322"/>
              <a:ext cx="1427" cy="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020" name="Group 28"/>
          <p:cNvGrpSpPr>
            <a:grpSpLocks/>
          </p:cNvGrpSpPr>
          <p:nvPr/>
        </p:nvGrpSpPr>
        <p:grpSpPr bwMode="auto">
          <a:xfrm>
            <a:off x="1323975" y="2876550"/>
            <a:ext cx="6665913" cy="893763"/>
            <a:chOff x="834" y="1812"/>
            <a:chExt cx="4199" cy="563"/>
          </a:xfrm>
        </p:grpSpPr>
        <p:sp>
          <p:nvSpPr>
            <p:cNvPr id="212999" name="txt_box"/>
            <p:cNvSpPr>
              <a:spLocks noChangeArrowheads="1"/>
            </p:cNvSpPr>
            <p:nvPr/>
          </p:nvSpPr>
          <p:spPr bwMode="auto">
            <a:xfrm>
              <a:off x="2424" y="1970"/>
              <a:ext cx="1632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</a:pPr>
              <a:r>
                <a:rPr lang="en-US" sz="2400">
                  <a:solidFill>
                    <a:srgbClr val="000000"/>
                  </a:solidFill>
                  <a:ea typeface="Times New Roman" pitchFamily="18" charset="0"/>
                  <a:cs typeface="Arial" pitchFamily="34" charset="0"/>
                </a:rPr>
                <a:t>Law of Sines</a:t>
              </a:r>
            </a:p>
          </p:txBody>
        </p:sp>
        <p:pic>
          <p:nvPicPr>
            <p:cNvPr id="213016" name="Picture 24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19" b="86246"/>
            <a:stretch>
              <a:fillRect/>
            </a:stretch>
          </p:blipFill>
          <p:spPr bwMode="auto">
            <a:xfrm>
              <a:off x="834" y="1824"/>
              <a:ext cx="1242" cy="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019" name="Picture 27" descr="eqn35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63" r="32800" b="36572"/>
            <a:stretch>
              <a:fillRect/>
            </a:stretch>
          </p:blipFill>
          <p:spPr bwMode="auto">
            <a:xfrm>
              <a:off x="3816" y="1812"/>
              <a:ext cx="1217" cy="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5600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Correct¤Incorrect¤Incorrect¤Incorrect"/>
  <p:tag name="RESPONSESGATHERED" val="False"/>
  <p:tag name="QUESTIONALIAS" val="Example 4"/>
  <p:tag name="ANSWERSALIAS" val="A. XXX¤B. XXX¤C. XXX¤D. XXX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RESPONSESGATHERED" val="False"/>
  <p:tag name="QUESTIONALIAS" val="Example 2"/>
  <p:tag name="ANSWERSALIAS" val="A. XXX¤B. XXX¤C. XXX¤D. XX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Incorrect¤Correct¤Incorrect¤Incorrect"/>
  <p:tag name="RESPONSESGATHERED" val="False"/>
  <p:tag name="QUESTIONALIAS" val="Example 3"/>
  <p:tag name="ANSWERSALIAS" val="A. XXX¤B. XXX¤C. XXXX¤D. XXX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7"/>
  <p:tag name="VALUES" val="Correct¤Incorrect¤Incorrect¤Incorrect"/>
  <p:tag name="RESPONSESGATHERED" val="False"/>
  <p:tag name="QUESTIONALIAS" val="Example 4"/>
  <p:tag name="ANSWERSALIAS" val="A. XXX¤B. XXX¤C. XXX¤D. XX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3D59312F1C974886B2A6CB789348A99A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6"/>
  <p:tag name="VALUES" val="Incorrect¤Incorrect¤Correct¤Incorrect"/>
  <p:tag name="RESPONSESGATHERED" val="False"/>
  <p:tag name="QUESTIONALIAS" val="Example 1"/>
  <p:tag name="ANSWERSALIAS" val="A. xxx¤B. xxx¤C. xxx¤D. xx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3_Default Design">
  <a:themeElements>
    <a:clrScheme name="3_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46B"/>
      </a:accent1>
      <a:accent2>
        <a:srgbClr val="0066B3"/>
      </a:accent2>
      <a:accent3>
        <a:srgbClr val="FFFFFF"/>
      </a:accent3>
      <a:accent4>
        <a:srgbClr val="000000"/>
      </a:accent4>
      <a:accent5>
        <a:srgbClr val="AABCBA"/>
      </a:accent5>
      <a:accent6>
        <a:srgbClr val="005CA2"/>
      </a:accent6>
      <a:hlink>
        <a:srgbClr val="962E45"/>
      </a:hlink>
      <a:folHlink>
        <a:srgbClr val="962E45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1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1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BBE0E3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>
            <a:srgbClr val="FFFFFF"/>
          </a:buClr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66B3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E01B18"/>
        </a:hlink>
        <a:folHlink>
          <a:srgbClr val="E0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46B"/>
        </a:accent1>
        <a:accent2>
          <a:srgbClr val="0066B3"/>
        </a:accent2>
        <a:accent3>
          <a:srgbClr val="FFFFFF"/>
        </a:accent3>
        <a:accent4>
          <a:srgbClr val="000000"/>
        </a:accent4>
        <a:accent5>
          <a:srgbClr val="AABCBA"/>
        </a:accent5>
        <a:accent6>
          <a:srgbClr val="005CA2"/>
        </a:accent6>
        <a:hlink>
          <a:srgbClr val="962E45"/>
        </a:hlink>
        <a:folHlink>
          <a:srgbClr val="962E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1380</Words>
  <Application>Microsoft Office PowerPoint</Application>
  <PresentationFormat>On-screen Show (4:3)</PresentationFormat>
  <Paragraphs>229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3_Default Design</vt:lpstr>
      <vt:lpstr>4_Default Design</vt:lpstr>
      <vt:lpstr>2_Default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12_Default Design</vt:lpstr>
      <vt:lpstr>13_Default Design</vt:lpstr>
      <vt:lpstr>11_Default Design</vt:lpstr>
      <vt:lpstr>Splash Screen</vt:lpstr>
      <vt:lpstr>Then/Now</vt:lpstr>
      <vt:lpstr>Vocabulary</vt:lpstr>
      <vt:lpstr>Key Concept 1</vt:lpstr>
      <vt:lpstr>Example 1</vt:lpstr>
      <vt:lpstr>Example 1</vt:lpstr>
      <vt:lpstr>Example 1</vt:lpstr>
      <vt:lpstr>Example 2</vt:lpstr>
      <vt:lpstr>Example 2</vt:lpstr>
      <vt:lpstr>Example 2</vt:lpstr>
      <vt:lpstr>Example 2</vt:lpstr>
      <vt:lpstr>Key Concept 3</vt:lpstr>
      <vt:lpstr>Example 3</vt:lpstr>
      <vt:lpstr>Example 3</vt:lpstr>
      <vt:lpstr>Example 3</vt:lpstr>
      <vt:lpstr>Example 3</vt:lpstr>
      <vt:lpstr>Example 3</vt:lpstr>
      <vt:lpstr>Example 3</vt:lpstr>
      <vt:lpstr>Example 4</vt:lpstr>
      <vt:lpstr>Example 4</vt:lpstr>
      <vt:lpstr>Example 4</vt:lpstr>
      <vt:lpstr>Example 4</vt:lpstr>
      <vt:lpstr>Example 4</vt:lpstr>
      <vt:lpstr>Example 4</vt:lpstr>
      <vt:lpstr>Key Concept 5</vt:lpstr>
      <vt:lpstr>Example 5</vt:lpstr>
      <vt:lpstr>Example 5</vt:lpstr>
      <vt:lpstr>Example 5</vt:lpstr>
      <vt:lpstr>Example 5</vt:lpstr>
      <vt:lpstr>Example 5</vt:lpstr>
      <vt:lpstr>Example 6</vt:lpstr>
      <vt:lpstr>Example 6</vt:lpstr>
      <vt:lpstr>Example 6</vt:lpstr>
      <vt:lpstr>Example 6</vt:lpstr>
      <vt:lpstr>Example 6</vt:lpstr>
      <vt:lpstr>Key Concept 7</vt:lpstr>
      <vt:lpstr>Example 7</vt:lpstr>
      <vt:lpstr>Example 7</vt:lpstr>
      <vt:lpstr>Example 7</vt:lpstr>
      <vt:lpstr>Key Concept 8</vt:lpstr>
      <vt:lpstr>Example 8</vt:lpstr>
      <vt:lpstr>Example 8</vt:lpstr>
      <vt:lpstr>Example 8</vt:lpstr>
      <vt:lpstr>End of the Lesson</vt:lpstr>
    </vt:vector>
  </TitlesOfParts>
  <Company>SCSD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gcasper</dc:creator>
  <cp:lastModifiedBy>gcasper</cp:lastModifiedBy>
  <cp:revision>3</cp:revision>
  <dcterms:created xsi:type="dcterms:W3CDTF">2013-03-05T17:25:20Z</dcterms:created>
  <dcterms:modified xsi:type="dcterms:W3CDTF">2013-03-05T17:50:42Z</dcterms:modified>
</cp:coreProperties>
</file>